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19"/>
  </p:notesMasterIdLst>
  <p:sldIdLst>
    <p:sldId id="258" r:id="rId2"/>
    <p:sldId id="260" r:id="rId3"/>
    <p:sldId id="268" r:id="rId4"/>
    <p:sldId id="265" r:id="rId5"/>
    <p:sldId id="294" r:id="rId6"/>
    <p:sldId id="293" r:id="rId7"/>
    <p:sldId id="295" r:id="rId8"/>
    <p:sldId id="292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2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5A1"/>
    <a:srgbClr val="6C1868"/>
    <a:srgbClr val="6A1153"/>
    <a:srgbClr val="CEBDCD"/>
    <a:srgbClr val="E6E6E6"/>
    <a:srgbClr val="7A206A"/>
    <a:srgbClr val="44103E"/>
    <a:srgbClr val="444444"/>
    <a:srgbClr val="A97FA7"/>
    <a:srgbClr val="922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mdv.local\public\P\Evaluierung\PlusBus%20TaktBus%20Evaluation\2023\Nachfrage\Anfrage%20an%20VU\2022-05-03_Zusammenfassung%20Nachfrage_SENSIBLE%20NACHFRAGEDATEN%20NICHT%20EXTERN%20ZU%20VERWENDE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mdv.local\public\P\Evaluierung\PlusBus%20TaktBus%20Evaluation\2023\Nachfrage\Anfrage%20an%20VU\2022-05-03_Zusammenfassung%20Nachfrage_SENSIBLE%20NACHFRAGEDATEN%20NICHT%20EXTERN%20ZU%20VERWENDE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dv.local\public\P\Evaluierung\PlusBus%20TaktBus%20Evaluation\2023\Nachfrage\Anfrage%20an%20VU\2022-05-03_Zusammenfassung%20Nachfrage_SENSIBLE%20NACHFRAGEDATEN%20NICHT%20EXTERN%20ZU%20VERWENDE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50" normalizeH="0" baseline="0">
                <a:solidFill>
                  <a:srgbClr val="444444"/>
                </a:solidFill>
                <a:latin typeface="+mj-lt"/>
                <a:ea typeface="+mj-ea"/>
                <a:cs typeface="+mj-cs"/>
              </a:defRPr>
            </a:pPr>
            <a:r>
              <a:rPr lang="de-DE" b="1">
                <a:solidFill>
                  <a:srgbClr val="444444"/>
                </a:solidFill>
              </a:rPr>
              <a:t>Samstag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50" normalizeH="0" baseline="0">
              <a:solidFill>
                <a:srgbClr val="444444"/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'Übersicht PlusBus  TaktBus'!$B$122</c:f>
              <c:strCache>
                <c:ptCount val="1"/>
                <c:pt idx="0">
                  <c:v>PlusBus</c:v>
                </c:pt>
              </c:strCache>
            </c:strRef>
          </c:tx>
          <c:spPr>
            <a:gradFill>
              <a:gsLst>
                <a:gs pos="29000">
                  <a:srgbClr val="B557A3"/>
                </a:gs>
                <a:gs pos="7000">
                  <a:srgbClr val="7B416A"/>
                </a:gs>
                <a:gs pos="64000">
                  <a:srgbClr val="7A206A"/>
                </a:gs>
              </a:gsLst>
              <a:lin ang="21594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2F7A-4C43-8D41-FC06F275CB30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2F7A-4C43-8D41-FC06F275CB30}"/>
              </c:ext>
            </c:extLst>
          </c:dPt>
          <c:dLbls>
            <c:delete val="1"/>
          </c:dLbls>
          <c:cat>
            <c:strRef>
              <c:f>'Übersicht PlusBus  TaktBus'!$Q$121:$U$121</c:f>
              <c:strCache>
                <c:ptCount val="5"/>
                <c:pt idx="0">
                  <c:v>2013</c:v>
                </c:pt>
                <c:pt idx="1">
                  <c:v>2019</c:v>
                </c:pt>
                <c:pt idx="2">
                  <c:v>2020*</c:v>
                </c:pt>
                <c:pt idx="3">
                  <c:v>2021*</c:v>
                </c:pt>
                <c:pt idx="4">
                  <c:v>2022</c:v>
                </c:pt>
              </c:strCache>
            </c:strRef>
          </c:cat>
          <c:val>
            <c:numRef>
              <c:f>'Übersicht PlusBus  TaktBus'!$Q$122:$U$122</c:f>
              <c:numCache>
                <c:formatCode>#,##0</c:formatCode>
                <c:ptCount val="5"/>
                <c:pt idx="0">
                  <c:v>6369</c:v>
                </c:pt>
                <c:pt idx="1">
                  <c:v>8842</c:v>
                </c:pt>
                <c:pt idx="2">
                  <c:v>7257.666666666667</c:v>
                </c:pt>
                <c:pt idx="3">
                  <c:v>7044</c:v>
                </c:pt>
                <c:pt idx="4">
                  <c:v>11237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7A-4C43-8D41-FC06F275CB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48"/>
        <c:axId val="425582344"/>
        <c:axId val="425580376"/>
      </c:barChart>
      <c:catAx>
        <c:axId val="42558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5580376"/>
        <c:crosses val="autoZero"/>
        <c:auto val="1"/>
        <c:lblAlgn val="ctr"/>
        <c:lblOffset val="100"/>
        <c:noMultiLvlLbl val="0"/>
      </c:catAx>
      <c:valAx>
        <c:axId val="4255803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25582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F2F2F2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50" normalizeH="0" baseline="0">
                <a:solidFill>
                  <a:srgbClr val="444444"/>
                </a:solidFill>
                <a:latin typeface="+mj-lt"/>
                <a:ea typeface="+mj-ea"/>
                <a:cs typeface="+mj-cs"/>
              </a:defRPr>
            </a:pPr>
            <a:r>
              <a:rPr lang="de-DE" b="1">
                <a:solidFill>
                  <a:srgbClr val="444444"/>
                </a:solidFill>
              </a:rPr>
              <a:t>Sonntag / Feiertag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50" normalizeH="0" baseline="0">
              <a:solidFill>
                <a:srgbClr val="444444"/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'Übersicht PlusBus  TaktBus'!$B$122</c:f>
              <c:strCache>
                <c:ptCount val="1"/>
                <c:pt idx="0">
                  <c:v>PlusBus</c:v>
                </c:pt>
              </c:strCache>
            </c:strRef>
          </c:tx>
          <c:spPr>
            <a:gradFill>
              <a:gsLst>
                <a:gs pos="29000">
                  <a:srgbClr val="B557A3"/>
                </a:gs>
                <a:gs pos="7000">
                  <a:srgbClr val="7B416A"/>
                </a:gs>
                <a:gs pos="64000">
                  <a:srgbClr val="7A206A"/>
                </a:gs>
              </a:gsLst>
              <a:lin ang="21594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5A9A-4460-8948-6453E587CE96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5A9A-4460-8948-6453E587CE96}"/>
              </c:ext>
            </c:extLst>
          </c:dPt>
          <c:dLbls>
            <c:delete val="1"/>
          </c:dLbls>
          <c:cat>
            <c:strRef>
              <c:f>'Übersicht PlusBus  TaktBus'!$AE$121:$AI$121</c:f>
              <c:strCache>
                <c:ptCount val="5"/>
                <c:pt idx="0">
                  <c:v>2013</c:v>
                </c:pt>
                <c:pt idx="1">
                  <c:v>2019</c:v>
                </c:pt>
                <c:pt idx="2">
                  <c:v>2020*</c:v>
                </c:pt>
                <c:pt idx="3">
                  <c:v>2021*</c:v>
                </c:pt>
                <c:pt idx="4">
                  <c:v>2022</c:v>
                </c:pt>
              </c:strCache>
            </c:strRef>
          </c:cat>
          <c:val>
            <c:numRef>
              <c:f>'Übersicht PlusBus  TaktBus'!$AE$122:$AI$122</c:f>
              <c:numCache>
                <c:formatCode>#,##0</c:formatCode>
                <c:ptCount val="5"/>
                <c:pt idx="0">
                  <c:v>2617</c:v>
                </c:pt>
                <c:pt idx="1">
                  <c:v>4082</c:v>
                </c:pt>
                <c:pt idx="2">
                  <c:v>3416.6349206349205</c:v>
                </c:pt>
                <c:pt idx="3">
                  <c:v>3401</c:v>
                </c:pt>
                <c:pt idx="4">
                  <c:v>5676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9A-4460-8948-6453E587CE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48"/>
        <c:axId val="425582344"/>
        <c:axId val="425580376"/>
      </c:barChart>
      <c:catAx>
        <c:axId val="42558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5580376"/>
        <c:crosses val="autoZero"/>
        <c:auto val="1"/>
        <c:lblAlgn val="ctr"/>
        <c:lblOffset val="100"/>
        <c:noMultiLvlLbl val="0"/>
      </c:catAx>
      <c:valAx>
        <c:axId val="4255803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25582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D9D9D9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50" normalizeH="0" baseline="0">
                <a:solidFill>
                  <a:srgbClr val="444444"/>
                </a:solidFill>
                <a:latin typeface="+mj-lt"/>
                <a:ea typeface="+mj-ea"/>
                <a:cs typeface="+mj-cs"/>
              </a:defRPr>
            </a:pPr>
            <a:r>
              <a:rPr lang="de-DE" sz="1400" b="1" dirty="0">
                <a:solidFill>
                  <a:srgbClr val="444444"/>
                </a:solidFill>
              </a:rPr>
              <a:t>Montag </a:t>
            </a:r>
            <a:r>
              <a:rPr lang="de-DE" sz="1400" b="1" dirty="0" smtClean="0">
                <a:solidFill>
                  <a:srgbClr val="444444"/>
                </a:solidFill>
              </a:rPr>
              <a:t>– </a:t>
            </a:r>
            <a:r>
              <a:rPr lang="de-DE" sz="1400" b="1" dirty="0">
                <a:solidFill>
                  <a:srgbClr val="444444"/>
                </a:solidFill>
              </a:rPr>
              <a:t>Freitag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50" normalizeH="0" baseline="0">
              <a:solidFill>
                <a:srgbClr val="444444"/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'Übersicht PlusBus  TaktBus'!$B$122</c:f>
              <c:strCache>
                <c:ptCount val="1"/>
                <c:pt idx="0">
                  <c:v>PlusBus</c:v>
                </c:pt>
              </c:strCache>
            </c:strRef>
          </c:tx>
          <c:spPr>
            <a:gradFill>
              <a:gsLst>
                <a:gs pos="29000">
                  <a:srgbClr val="B557A3"/>
                </a:gs>
                <a:gs pos="7000">
                  <a:srgbClr val="7B416A"/>
                </a:gs>
                <a:gs pos="64000">
                  <a:srgbClr val="7A206A"/>
                </a:gs>
              </a:gsLst>
              <a:lin ang="21594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58D5-41F5-91D7-E937EF51C7F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29000">
                    <a:srgbClr val="B557A3"/>
                  </a:gs>
                  <a:gs pos="7000">
                    <a:srgbClr val="7B416A"/>
                  </a:gs>
                  <a:gs pos="64000">
                    <a:srgbClr val="7A206A"/>
                  </a:gs>
                </a:gsLst>
                <a:lin ang="21594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58D5-41F5-91D7-E937EF51C7F5}"/>
              </c:ext>
            </c:extLst>
          </c:dPt>
          <c:dLbls>
            <c:delete val="1"/>
          </c:dLbls>
          <c:cat>
            <c:strRef>
              <c:f>'Übersicht PlusBus  TaktBus'!$C$121:$G$121</c:f>
              <c:strCache>
                <c:ptCount val="5"/>
                <c:pt idx="0">
                  <c:v>2013</c:v>
                </c:pt>
                <c:pt idx="1">
                  <c:v>2019</c:v>
                </c:pt>
                <c:pt idx="2">
                  <c:v>2020*</c:v>
                </c:pt>
                <c:pt idx="3">
                  <c:v>2021*</c:v>
                </c:pt>
                <c:pt idx="4">
                  <c:v>2022</c:v>
                </c:pt>
              </c:strCache>
            </c:strRef>
          </c:cat>
          <c:val>
            <c:numRef>
              <c:f>'Übersicht PlusBus  TaktBus'!$C$122:$G$122</c:f>
              <c:numCache>
                <c:formatCode>#,##0</c:formatCode>
                <c:ptCount val="5"/>
                <c:pt idx="0">
                  <c:v>15495</c:v>
                </c:pt>
                <c:pt idx="1">
                  <c:v>24821</c:v>
                </c:pt>
                <c:pt idx="2">
                  <c:v>20992.496031746032</c:v>
                </c:pt>
                <c:pt idx="3">
                  <c:v>20848</c:v>
                </c:pt>
                <c:pt idx="4">
                  <c:v>28638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D5-41F5-91D7-E937EF51C7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48"/>
        <c:axId val="425582344"/>
        <c:axId val="425580376"/>
      </c:barChart>
      <c:catAx>
        <c:axId val="42558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5580376"/>
        <c:crosses val="autoZero"/>
        <c:auto val="1"/>
        <c:lblAlgn val="ctr"/>
        <c:lblOffset val="100"/>
        <c:noMultiLvlLbl val="0"/>
      </c:catAx>
      <c:valAx>
        <c:axId val="4255803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25582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  <a:alpha val="60000"/>
      </a:schemeClr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370E9-C7B7-4463-B7B1-A3B34E6DC7E3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FDD0-AB13-470E-B793-50B0EBEFBA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61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7790" y="4672584"/>
            <a:ext cx="7332132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6" name="Bildplatzhalt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6522" y="435429"/>
            <a:ext cx="1413741" cy="7902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1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5321499" y="435429"/>
            <a:ext cx="1413741" cy="7902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2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4" hasCustomPrompt="1"/>
          </p:nvPr>
        </p:nvSpPr>
        <p:spPr>
          <a:xfrm>
            <a:off x="7556477" y="435429"/>
            <a:ext cx="1413741" cy="7902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3</a:t>
            </a:r>
            <a:endParaRPr lang="de-DE" dirty="0"/>
          </a:p>
        </p:txBody>
      </p:sp>
      <p:sp>
        <p:nvSpPr>
          <p:cNvPr id="10" name="Rectangle 37"/>
          <p:cNvSpPr/>
          <p:nvPr userDrawn="1"/>
        </p:nvSpPr>
        <p:spPr>
          <a:xfrm>
            <a:off x="11815864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5" name="Rectangle 6"/>
          <p:cNvSpPr/>
          <p:nvPr userDrawn="1"/>
        </p:nvSpPr>
        <p:spPr>
          <a:xfrm>
            <a:off x="1" y="0"/>
            <a:ext cx="2768600" cy="6857999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087790" y="1537461"/>
            <a:ext cx="7627407" cy="299643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74826" y="3433099"/>
            <a:ext cx="2231117" cy="42451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Vorname Name</a:t>
            </a:r>
          </a:p>
        </p:txBody>
      </p:sp>
      <p:sp>
        <p:nvSpPr>
          <p:cNvPr id="10" name="Rectangle 6"/>
          <p:cNvSpPr/>
          <p:nvPr userDrawn="1"/>
        </p:nvSpPr>
        <p:spPr>
          <a:xfrm>
            <a:off x="10303298" y="0"/>
            <a:ext cx="1888701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774825" y="3966029"/>
            <a:ext cx="2231118" cy="1006006"/>
          </a:xfrm>
        </p:spPr>
        <p:txBody>
          <a:bodyPr anchor="t">
            <a:normAutofit/>
          </a:bodyPr>
          <a:lstStyle>
            <a:lvl1pPr marL="0" indent="0">
              <a:buNone/>
              <a:defRPr sz="16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Infos zur Person</a:t>
            </a:r>
            <a:br>
              <a:rPr lang="de-DE" dirty="0" smtClean="0"/>
            </a:br>
            <a:r>
              <a:rPr lang="de-DE" dirty="0" smtClean="0"/>
              <a:t>Position</a:t>
            </a:r>
            <a:br>
              <a:rPr lang="de-DE" dirty="0" smtClean="0"/>
            </a:br>
            <a:r>
              <a:rPr lang="de-DE" dirty="0" smtClean="0"/>
              <a:t>Kontaktdaten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r="17406"/>
          <a:stretch/>
        </p:blipFill>
        <p:spPr>
          <a:xfrm>
            <a:off x="7485200" y="761871"/>
            <a:ext cx="4161180" cy="5342455"/>
          </a:xfrm>
          <a:prstGeom prst="rect">
            <a:avLst/>
          </a:prstGeom>
        </p:spPr>
      </p:pic>
      <p:sp>
        <p:nvSpPr>
          <p:cNvPr id="13" name="Rectangle 37"/>
          <p:cNvSpPr/>
          <p:nvPr userDrawn="1"/>
        </p:nvSpPr>
        <p:spPr>
          <a:xfrm>
            <a:off x="0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4527551" y="3433099"/>
            <a:ext cx="2231117" cy="42451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Vorname Name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27550" y="3966029"/>
            <a:ext cx="2231118" cy="1006006"/>
          </a:xfrm>
        </p:spPr>
        <p:txBody>
          <a:bodyPr anchor="t">
            <a:normAutofit/>
          </a:bodyPr>
          <a:lstStyle>
            <a:lvl1pPr marL="0" indent="0">
              <a:buNone/>
              <a:defRPr sz="16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Infos zur Person</a:t>
            </a:r>
            <a:br>
              <a:rPr lang="de-DE" dirty="0" smtClean="0"/>
            </a:br>
            <a:r>
              <a:rPr lang="de-DE" dirty="0" smtClean="0"/>
              <a:t>Position</a:t>
            </a:r>
            <a:br>
              <a:rPr lang="de-DE" dirty="0" smtClean="0"/>
            </a:br>
            <a:r>
              <a:rPr lang="de-DE" dirty="0" smtClean="0"/>
              <a:t>Kontaktdaten</a:t>
            </a:r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14" hasCustomPrompt="1"/>
          </p:nvPr>
        </p:nvSpPr>
        <p:spPr>
          <a:xfrm>
            <a:off x="1788405" y="2427094"/>
            <a:ext cx="1413741" cy="8975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1</a:t>
            </a:r>
            <a:endParaRPr lang="de-DE" dirty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27550" y="2427093"/>
            <a:ext cx="1413741" cy="8975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1</a:t>
            </a:r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788405" y="1515633"/>
            <a:ext cx="2870200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1774825" y="436275"/>
            <a:ext cx="4810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6C1868"/>
                </a:solidFill>
              </a:rPr>
              <a:t>Danke für die Aufmerksamkeit!</a:t>
            </a:r>
            <a:endParaRPr lang="de-DE" sz="3600" b="1" dirty="0">
              <a:solidFill>
                <a:srgbClr val="6C1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9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Ellipse 5"/>
          <p:cNvSpPr/>
          <p:nvPr userDrawn="1"/>
        </p:nvSpPr>
        <p:spPr>
          <a:xfrm rot="21231177" flipH="1">
            <a:off x="-934264" y="2640087"/>
            <a:ext cx="4781028" cy="4728951"/>
          </a:xfrm>
          <a:prstGeom prst="ellipse">
            <a:avLst/>
          </a:prstGeom>
          <a:solidFill>
            <a:srgbClr val="922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 userDrawn="1"/>
        </p:nvSpPr>
        <p:spPr>
          <a:xfrm rot="21303249" flipH="1">
            <a:off x="-876977" y="2960977"/>
            <a:ext cx="4385379" cy="433761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94223" y="2848265"/>
            <a:ext cx="6437827" cy="589066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9" name="Titel 15"/>
          <p:cNvSpPr>
            <a:spLocks noGrp="1"/>
          </p:cNvSpPr>
          <p:nvPr>
            <p:ph type="title" hasCustomPrompt="1"/>
          </p:nvPr>
        </p:nvSpPr>
        <p:spPr>
          <a:xfrm>
            <a:off x="4594224" y="2007538"/>
            <a:ext cx="6437827" cy="780332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Danke für Ihre Aufmerksamkeit!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594223" y="3728736"/>
            <a:ext cx="2231117" cy="42451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Vorname Name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94222" y="4261666"/>
            <a:ext cx="2231118" cy="1006006"/>
          </a:xfrm>
        </p:spPr>
        <p:txBody>
          <a:bodyPr anchor="t">
            <a:normAutofit/>
          </a:bodyPr>
          <a:lstStyle>
            <a:lvl1pPr marL="0" indent="0">
              <a:buNone/>
              <a:defRPr sz="1600" cap="none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Infos zur Person</a:t>
            </a:r>
            <a:br>
              <a:rPr lang="de-DE" dirty="0" smtClean="0"/>
            </a:br>
            <a:r>
              <a:rPr lang="de-DE" dirty="0" smtClean="0"/>
              <a:t>Position</a:t>
            </a:r>
            <a:br>
              <a:rPr lang="de-DE" dirty="0" smtClean="0"/>
            </a:br>
            <a:r>
              <a:rPr lang="de-DE" dirty="0" smtClean="0"/>
              <a:t>Kontaktdaten</a:t>
            </a:r>
          </a:p>
        </p:txBody>
      </p:sp>
    </p:spTree>
    <p:extLst>
      <p:ext uri="{BB962C8B-B14F-4D97-AF65-F5344CB8AC3E}">
        <p14:creationId xmlns:p14="http://schemas.microsoft.com/office/powerpoint/2010/main" val="91632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0" y="0"/>
            <a:ext cx="1654617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1694" y="3447255"/>
            <a:ext cx="6609382" cy="403008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6" name="Bildplatzhalter 7"/>
          <p:cNvSpPr>
            <a:spLocks noGrp="1"/>
          </p:cNvSpPr>
          <p:nvPr>
            <p:ph type="pic" sz="quarter" idx="12" hasCustomPrompt="1"/>
          </p:nvPr>
        </p:nvSpPr>
        <p:spPr>
          <a:xfrm>
            <a:off x="4131694" y="5271599"/>
            <a:ext cx="1413741" cy="8934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1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6729515" y="5271599"/>
            <a:ext cx="1413741" cy="8934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2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4" hasCustomPrompt="1"/>
          </p:nvPr>
        </p:nvSpPr>
        <p:spPr>
          <a:xfrm>
            <a:off x="9327335" y="5271599"/>
            <a:ext cx="1413741" cy="8934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Logo 3</a:t>
            </a:r>
            <a:endParaRPr lang="de-DE" dirty="0"/>
          </a:p>
        </p:txBody>
      </p:sp>
      <p:sp>
        <p:nvSpPr>
          <p:cNvPr id="10" name="Rectangle 37"/>
          <p:cNvSpPr/>
          <p:nvPr userDrawn="1"/>
        </p:nvSpPr>
        <p:spPr>
          <a:xfrm>
            <a:off x="11815864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4123426" y="2276074"/>
            <a:ext cx="6617650" cy="1045096"/>
          </a:xfrm>
        </p:spPr>
        <p:txBody>
          <a:bodyPr anchor="b">
            <a:normAutofit/>
          </a:bodyPr>
          <a:lstStyle>
            <a:lvl1pPr>
              <a:defRPr sz="3600" baseline="0"/>
            </a:lvl1pPr>
          </a:lstStyle>
          <a:p>
            <a:r>
              <a:rPr lang="de-DE" dirty="0" smtClean="0"/>
              <a:t>Titelmasterformat, kann </a:t>
            </a:r>
            <a:br>
              <a:rPr lang="de-DE" dirty="0" smtClean="0"/>
            </a:br>
            <a:r>
              <a:rPr lang="de-DE" dirty="0" smtClean="0"/>
              <a:t>auch zweizeilig sein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95325" y="1582652"/>
            <a:ext cx="3228975" cy="3669533"/>
          </a:xfrm>
          <a:pattFill prst="dk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712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/>
          <p:nvPr userDrawn="1"/>
        </p:nvSpPr>
        <p:spPr>
          <a:xfrm>
            <a:off x="0" y="0"/>
            <a:ext cx="12191999" cy="3054485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8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774825" y="1372296"/>
            <a:ext cx="9304867" cy="309892"/>
          </a:xfrm>
        </p:spPr>
        <p:txBody>
          <a:bodyPr>
            <a:noAutofit/>
          </a:bodyPr>
          <a:lstStyle>
            <a:lvl1pPr>
              <a:buFontTx/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6012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41732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7452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Unterüberschrift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66724" y="2667000"/>
            <a:ext cx="3657600" cy="3498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Bild einfügen falls gewünscht</a:t>
            </a:r>
            <a:endParaRPr lang="de-DE" dirty="0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4267199" y="2667000"/>
            <a:ext cx="3657600" cy="3498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Bild einfügen falls gewünscht</a:t>
            </a:r>
            <a:endParaRPr lang="de-DE" dirty="0"/>
          </a:p>
        </p:txBody>
      </p:sp>
      <p:sp>
        <p:nvSpPr>
          <p:cNvPr id="8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067674" y="2667000"/>
            <a:ext cx="3657600" cy="34988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Bild einfügen falls gewünscht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677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6"/>
          <p:cNvSpPr/>
          <p:nvPr userDrawn="1"/>
        </p:nvSpPr>
        <p:spPr>
          <a:xfrm>
            <a:off x="0" y="0"/>
            <a:ext cx="1654617" cy="6857999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3" name="Rectangle 37"/>
          <p:cNvSpPr/>
          <p:nvPr userDrawn="1"/>
        </p:nvSpPr>
        <p:spPr>
          <a:xfrm>
            <a:off x="11815864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1774825" y="1130300"/>
            <a:ext cx="9721850" cy="494030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1pPr>
            <a:lvl2pPr marL="6858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2pPr>
            <a:lvl3pPr marL="11430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3pPr>
            <a:lvl4pPr marL="16002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4pPr>
            <a:lvl5pPr marL="20574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88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654617" cy="6857999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9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1774825" y="1124059"/>
            <a:ext cx="4660481" cy="4482559"/>
          </a:xfrm>
        </p:spPr>
        <p:txBody>
          <a:bodyPr>
            <a:normAutofit/>
          </a:bodyPr>
          <a:lstStyle>
            <a:lvl1pPr>
              <a:defRPr sz="1400">
                <a:solidFill>
                  <a:srgbClr val="444444"/>
                </a:solidFill>
              </a:defRPr>
            </a:lvl1pPr>
            <a:lvl2pPr marL="6858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2pPr>
            <a:lvl3pPr marL="11430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3pPr>
            <a:lvl4pPr marL="16002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4pPr>
            <a:lvl5pPr marL="20574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Rectangle 37"/>
          <p:cNvSpPr/>
          <p:nvPr userDrawn="1"/>
        </p:nvSpPr>
        <p:spPr>
          <a:xfrm>
            <a:off x="11815864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452658" y="1124058"/>
            <a:ext cx="4660481" cy="4482559"/>
          </a:xfrm>
        </p:spPr>
        <p:txBody>
          <a:bodyPr>
            <a:normAutofit/>
          </a:bodyPr>
          <a:lstStyle>
            <a:lvl1pPr>
              <a:defRPr sz="1400">
                <a:solidFill>
                  <a:srgbClr val="444444"/>
                </a:solidFill>
              </a:defRPr>
            </a:lvl1pPr>
            <a:lvl2pPr marL="6858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2pPr>
            <a:lvl3pPr marL="11430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3pPr>
            <a:lvl4pPr marL="16002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4pPr>
            <a:lvl5pPr marL="20574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57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folie_Vortrag einz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3021430" y="2740282"/>
            <a:ext cx="1887538" cy="3553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022829" y="3200095"/>
            <a:ext cx="2283471" cy="3173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6464301" y="1976746"/>
            <a:ext cx="4954232" cy="294101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Zur Person oder Kurzbeschreibung des Vortrags.</a:t>
            </a:r>
          </a:p>
          <a:p>
            <a:pPr lvl="0"/>
            <a:r>
              <a:rPr lang="de-DE" dirty="0" err="1" smtClean="0"/>
              <a:t>Lorem</a:t>
            </a:r>
            <a:r>
              <a:rPr lang="de-DE" dirty="0" smtClean="0"/>
              <a:t> ipsum dolor sit amet, consectetuer adipiscing elit. Maecenas porttitor congue massa. Fusce posuere, magna sed pulvinar ultricies, purus lectus malesuada libero, sit amet commodo magna eros quis </a:t>
            </a:r>
            <a:r>
              <a:rPr lang="de-DE" dirty="0" err="1" smtClean="0"/>
              <a:t>urna</a:t>
            </a:r>
            <a:r>
              <a:rPr lang="de-DE" dirty="0" smtClean="0"/>
              <a:t>. </a:t>
            </a:r>
          </a:p>
          <a:p>
            <a:pPr lvl="0"/>
            <a:r>
              <a:rPr lang="de-DE" dirty="0" smtClean="0"/>
              <a:t>Nunc viverra imperdiet enim. Fusce est. Vivamus a </a:t>
            </a:r>
            <a:r>
              <a:rPr lang="de-DE" dirty="0" err="1" smtClean="0"/>
              <a:t>tellus.ddf</a:t>
            </a:r>
            <a:r>
              <a:rPr lang="de-DE" dirty="0" smtClean="0"/>
              <a:t> </a:t>
            </a:r>
            <a:r>
              <a:rPr lang="de-DE" dirty="0" err="1" smtClean="0"/>
              <a:t>dfv</a:t>
            </a:r>
            <a:r>
              <a:rPr lang="de-DE" dirty="0" smtClean="0"/>
              <a:t> </a:t>
            </a:r>
            <a:r>
              <a:rPr lang="de-DE" dirty="0" err="1" smtClean="0"/>
              <a:t>nummy</a:t>
            </a:r>
            <a:r>
              <a:rPr lang="de-DE" dirty="0" smtClean="0"/>
              <a:t> pede. Mauris et </a:t>
            </a:r>
            <a:r>
              <a:rPr lang="de-DE" dirty="0" err="1" smtClean="0"/>
              <a:t>orci</a:t>
            </a:r>
            <a:r>
              <a:rPr lang="de-DE" dirty="0" smtClean="0"/>
              <a:t>.</a:t>
            </a:r>
          </a:p>
          <a:p>
            <a:pPr lvl="0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0" name="Rectangle 37"/>
          <p:cNvSpPr/>
          <p:nvPr userDrawn="1"/>
        </p:nvSpPr>
        <p:spPr>
          <a:xfrm>
            <a:off x="11815864" y="728663"/>
            <a:ext cx="384048" cy="5437187"/>
          </a:xfrm>
          <a:prstGeom prst="rect">
            <a:avLst/>
          </a:prstGeom>
          <a:solidFill>
            <a:srgbClr val="6A115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4" name="Rectangle 6"/>
          <p:cNvSpPr/>
          <p:nvPr userDrawn="1"/>
        </p:nvSpPr>
        <p:spPr>
          <a:xfrm>
            <a:off x="0" y="728663"/>
            <a:ext cx="1654617" cy="5437187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7" y="284204"/>
            <a:ext cx="1431628" cy="1014244"/>
          </a:xfrm>
          <a:prstGeom prst="rect">
            <a:avLst/>
          </a:prstGeom>
        </p:spPr>
      </p:pic>
      <p:sp>
        <p:nvSpPr>
          <p:cNvPr id="5" name="Bildplatzhalter 5"/>
          <p:cNvSpPr>
            <a:spLocks noGrp="1" noChangeAspect="1"/>
          </p:cNvSpPr>
          <p:nvPr>
            <p:ph type="pic" sz="quarter" idx="18"/>
          </p:nvPr>
        </p:nvSpPr>
        <p:spPr>
          <a:xfrm>
            <a:off x="663798" y="2311193"/>
            <a:ext cx="2160000" cy="2160000"/>
          </a:xfrm>
          <a:prstGeom prst="ellipse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22680"/>
            </a:solidFill>
          </a:ln>
        </p:spPr>
        <p:txBody>
          <a:bodyPr/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3021430" y="3878560"/>
            <a:ext cx="3277770" cy="3709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email@Unternehmen.de</a:t>
            </a:r>
            <a:endParaRPr lang="de-DE" dirty="0"/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3021430" y="3520277"/>
            <a:ext cx="3277770" cy="3173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Unternehmen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6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foli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/>
          <p:nvPr userDrawn="1"/>
        </p:nvSpPr>
        <p:spPr>
          <a:xfrm>
            <a:off x="0" y="0"/>
            <a:ext cx="12191999" cy="2390505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Bildplatzhalter 5"/>
          <p:cNvSpPr>
            <a:spLocks noGrp="1" noChangeAspect="1"/>
          </p:cNvSpPr>
          <p:nvPr>
            <p:ph type="pic" sz="quarter" idx="18"/>
          </p:nvPr>
        </p:nvSpPr>
        <p:spPr>
          <a:xfrm>
            <a:off x="1468709" y="2064776"/>
            <a:ext cx="2160000" cy="2160000"/>
          </a:xfrm>
          <a:prstGeom prst="ellipse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22680"/>
            </a:solidFill>
          </a:ln>
        </p:spPr>
        <p:txBody>
          <a:bodyPr/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6" name="Textplatzhalt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1081067" y="4399396"/>
            <a:ext cx="2935282" cy="3553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  <p:sp>
        <p:nvSpPr>
          <p:cNvPr id="7" name="Textplatzhalt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4655495" y="4372839"/>
            <a:ext cx="2935283" cy="3553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8229924" y="4399396"/>
            <a:ext cx="2935285" cy="3553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  <p:sp>
        <p:nvSpPr>
          <p:cNvPr id="14" name="Bildplatzhalter 5"/>
          <p:cNvSpPr>
            <a:spLocks noGrp="1" noChangeAspect="1"/>
          </p:cNvSpPr>
          <p:nvPr>
            <p:ph type="pic" sz="quarter" idx="34"/>
          </p:nvPr>
        </p:nvSpPr>
        <p:spPr>
          <a:xfrm>
            <a:off x="5043139" y="2028598"/>
            <a:ext cx="2160000" cy="2160000"/>
          </a:xfrm>
          <a:prstGeom prst="ellipse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22680"/>
            </a:solidFill>
          </a:ln>
        </p:spPr>
        <p:txBody>
          <a:bodyPr/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15" name="Bildplatzhalter 5"/>
          <p:cNvSpPr>
            <a:spLocks noGrp="1" noChangeAspect="1"/>
          </p:cNvSpPr>
          <p:nvPr>
            <p:ph type="pic" sz="quarter" idx="35"/>
          </p:nvPr>
        </p:nvSpPr>
        <p:spPr>
          <a:xfrm>
            <a:off x="8617569" y="2064776"/>
            <a:ext cx="2160000" cy="2160000"/>
          </a:xfrm>
          <a:prstGeom prst="ellipse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22680"/>
            </a:solidFill>
          </a:ln>
        </p:spPr>
        <p:txBody>
          <a:bodyPr/>
          <a:lstStyle>
            <a:lvl1pPr>
              <a:defRPr sz="900"/>
            </a:lvl1pPr>
          </a:lstStyle>
          <a:p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8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1774826" y="1127292"/>
            <a:ext cx="9304866" cy="355747"/>
          </a:xfrm>
        </p:spPr>
        <p:txBody>
          <a:bodyPr>
            <a:norm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</a:defRPr>
            </a:lvl1pPr>
            <a:lvl2pPr marL="50292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6012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41732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7452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1081066" y="5544163"/>
            <a:ext cx="2935284" cy="259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email@Unternehmen.de</a:t>
            </a:r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4655496" y="5565157"/>
            <a:ext cx="2935284" cy="259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email@Unternehmen.de</a:t>
            </a:r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8229926" y="5586151"/>
            <a:ext cx="2935284" cy="259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1" baseline="0">
                <a:solidFill>
                  <a:srgbClr val="6C1868"/>
                </a:solidFill>
              </a:defRPr>
            </a:lvl1pPr>
          </a:lstStyle>
          <a:p>
            <a:pPr lvl="0"/>
            <a:r>
              <a:rPr lang="de-DE" dirty="0" smtClean="0"/>
              <a:t>email@Unternehmen.de</a:t>
            </a:r>
            <a:endParaRPr lang="de-DE" dirty="0"/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1081066" y="4803108"/>
            <a:ext cx="2935283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27" name="Textplatzhalt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1081066" y="5137506"/>
            <a:ext cx="2935283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Unternehmen</a:t>
            </a:r>
            <a:endParaRPr lang="de-DE" dirty="0"/>
          </a:p>
        </p:txBody>
      </p:sp>
      <p:sp>
        <p:nvSpPr>
          <p:cNvPr id="28" name="Textplatzhalt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4655495" y="4825835"/>
            <a:ext cx="2935283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29" name="Textplatzhalter 18"/>
          <p:cNvSpPr>
            <a:spLocks noGrp="1"/>
          </p:cNvSpPr>
          <p:nvPr>
            <p:ph type="body" sz="quarter" idx="41" hasCustomPrompt="1"/>
          </p:nvPr>
        </p:nvSpPr>
        <p:spPr>
          <a:xfrm>
            <a:off x="4655496" y="5161902"/>
            <a:ext cx="2935283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Unternehmen</a:t>
            </a:r>
            <a:endParaRPr lang="de-DE" dirty="0"/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42" hasCustomPrompt="1"/>
          </p:nvPr>
        </p:nvSpPr>
        <p:spPr>
          <a:xfrm>
            <a:off x="8229924" y="4848561"/>
            <a:ext cx="2935285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31" name="Textplatzhalter 18"/>
          <p:cNvSpPr>
            <a:spLocks noGrp="1"/>
          </p:cNvSpPr>
          <p:nvPr>
            <p:ph type="body" sz="quarter" idx="43" hasCustomPrompt="1"/>
          </p:nvPr>
        </p:nvSpPr>
        <p:spPr>
          <a:xfrm>
            <a:off x="8229926" y="5186299"/>
            <a:ext cx="2935283" cy="3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rgbClr val="444444"/>
                </a:solidFill>
              </a:defRPr>
            </a:lvl1pPr>
          </a:lstStyle>
          <a:p>
            <a:pPr lvl="0"/>
            <a:r>
              <a:rPr lang="de-DE" dirty="0" smtClean="0"/>
              <a:t>Unternehmen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21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 userDrawn="1"/>
        </p:nvSpPr>
        <p:spPr>
          <a:xfrm>
            <a:off x="0" y="0"/>
            <a:ext cx="1654617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6"/>
          <p:cNvSpPr/>
          <p:nvPr userDrawn="1"/>
        </p:nvSpPr>
        <p:spPr>
          <a:xfrm>
            <a:off x="10303298" y="0"/>
            <a:ext cx="1888701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7454900" y="728663"/>
            <a:ext cx="4041775" cy="5437187"/>
          </a:xfrm>
          <a:pattFill prst="dk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4825" y="1473200"/>
            <a:ext cx="5438775" cy="469265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/>
            </a:lvl1pPr>
            <a:lvl2pPr marL="6858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2pPr>
            <a:lvl3pPr marL="11430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3pPr>
            <a:lvl4pPr marL="16002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4pPr>
            <a:lvl5pPr marL="20574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74825" y="504632"/>
            <a:ext cx="5438776" cy="409768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966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 userDrawn="1"/>
        </p:nvSpPr>
        <p:spPr>
          <a:xfrm>
            <a:off x="0" y="0"/>
            <a:ext cx="1654617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6"/>
          <p:cNvSpPr/>
          <p:nvPr userDrawn="1"/>
        </p:nvSpPr>
        <p:spPr>
          <a:xfrm>
            <a:off x="10303298" y="0"/>
            <a:ext cx="1888701" cy="6858000"/>
          </a:xfrm>
          <a:prstGeom prst="rect">
            <a:avLst/>
          </a:prstGeom>
          <a:gradFill>
            <a:gsLst>
              <a:gs pos="0">
                <a:srgbClr val="58124A"/>
              </a:gs>
              <a:gs pos="100000">
                <a:srgbClr val="28041F"/>
              </a:gs>
              <a:gs pos="53000">
                <a:srgbClr val="6A115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7454900" y="728664"/>
            <a:ext cx="4041775" cy="2595108"/>
          </a:xfrm>
          <a:pattFill prst="dk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454900" y="3429000"/>
            <a:ext cx="4041775" cy="2595108"/>
          </a:xfrm>
          <a:pattFill prst="dk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774825" y="1473200"/>
            <a:ext cx="5438775" cy="469265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/>
            </a:lvl1pPr>
            <a:lvl2pPr marL="6858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2pPr>
            <a:lvl3pPr marL="11430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3pPr>
            <a:lvl4pPr marL="16002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4pPr>
            <a:lvl5pPr marL="2057400" indent="-182880">
              <a:buFont typeface="Wingdings" panose="05000000000000000000" pitchFamily="2" charset="2"/>
              <a:buChar char="§"/>
              <a:defRPr sz="1400">
                <a:solidFill>
                  <a:srgbClr val="444444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69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825" y="1129816"/>
            <a:ext cx="7194991" cy="4072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74825" y="6349676"/>
            <a:ext cx="1770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6A115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1782" y="6349676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6A115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" y="284204"/>
            <a:ext cx="1431628" cy="1014244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1331843" y="-546652"/>
            <a:ext cx="1570383" cy="481694"/>
          </a:xfrm>
          <a:prstGeom prst="rect">
            <a:avLst/>
          </a:prstGeom>
          <a:solidFill>
            <a:srgbClr val="6C1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RGB</a:t>
            </a:r>
            <a:r>
              <a:rPr lang="de-DE" sz="1200" baseline="0" dirty="0" smtClean="0"/>
              <a:t> 122/31/104</a:t>
            </a:r>
            <a:endParaRPr lang="de-DE" sz="120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183835" y="-546652"/>
            <a:ext cx="1570383" cy="481694"/>
          </a:xfrm>
          <a:prstGeom prst="rect">
            <a:avLst/>
          </a:prstGeom>
          <a:solidFill>
            <a:srgbClr val="441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RGB</a:t>
            </a:r>
            <a:r>
              <a:rPr lang="de-DE" sz="1200" baseline="0" dirty="0" smtClean="0"/>
              <a:t> 83/17/70</a:t>
            </a:r>
            <a:endParaRPr lang="de-DE" sz="120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5035827" y="-546652"/>
            <a:ext cx="1570383" cy="481694"/>
          </a:xfrm>
          <a:prstGeom prst="rect">
            <a:avLst/>
          </a:prstGeom>
          <a:solidFill>
            <a:srgbClr val="A72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RGB</a:t>
            </a:r>
            <a:r>
              <a:rPr lang="de-DE" sz="1200" baseline="0" dirty="0" smtClean="0"/>
              <a:t> 167/37/161</a:t>
            </a:r>
            <a:endParaRPr lang="de-DE" sz="1200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6887819" y="-546652"/>
            <a:ext cx="1570383" cy="481694"/>
          </a:xfrm>
          <a:prstGeom prst="rect">
            <a:avLst/>
          </a:prstGeom>
          <a:solidFill>
            <a:srgbClr val="A97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RGB</a:t>
            </a:r>
            <a:r>
              <a:rPr lang="de-DE" sz="1200" baseline="0" dirty="0" smtClean="0"/>
              <a:t> 169/127/167</a:t>
            </a:r>
            <a:endParaRPr lang="de-DE" sz="1200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8739811" y="-546652"/>
            <a:ext cx="1570383" cy="481694"/>
          </a:xfrm>
          <a:prstGeom prst="rect">
            <a:avLst/>
          </a:prstGeom>
          <a:solidFill>
            <a:srgbClr val="C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RGB</a:t>
            </a:r>
            <a:r>
              <a:rPr lang="de-DE" sz="1200" baseline="0" dirty="0" smtClean="0"/>
              <a:t> 206/189/205</a:t>
            </a:r>
            <a:endParaRPr lang="de-DE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7" r:id="rId2"/>
    <p:sldLayoutId id="2147483868" r:id="rId3"/>
    <p:sldLayoutId id="2147483862" r:id="rId4"/>
    <p:sldLayoutId id="2147483870" r:id="rId5"/>
    <p:sldLayoutId id="2147483858" r:id="rId6"/>
    <p:sldLayoutId id="2147483859" r:id="rId7"/>
    <p:sldLayoutId id="2147483863" r:id="rId8"/>
    <p:sldLayoutId id="2147483869" r:id="rId9"/>
    <p:sldLayoutId id="2147483866" r:id="rId10"/>
    <p:sldLayoutId id="214748386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-60" baseline="0">
          <a:solidFill>
            <a:srgbClr val="6C1868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Clr>
          <a:srgbClr val="6A1153"/>
        </a:buClr>
        <a:buFont typeface="Wingdings 2" pitchFamily="18" charset="2"/>
        <a:buNone/>
        <a:defRPr sz="1600" kern="1200">
          <a:solidFill>
            <a:srgbClr val="444444"/>
          </a:solidFill>
          <a:latin typeface="+mj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rgbClr val="6A1153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rgbClr val="6A1153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rgbClr val="6A1153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rgbClr val="6A1153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459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11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jp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24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g"/><Relationship Id="rId7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4.jp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4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086522" y="5184648"/>
            <a:ext cx="8278202" cy="1097130"/>
          </a:xfr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de-DE" b="1" dirty="0" smtClean="0"/>
              <a:t>15. Deutscher Nahverkehrstag</a:t>
            </a:r>
          </a:p>
          <a:p>
            <a:endParaRPr lang="de-DE" sz="1600" dirty="0" smtClean="0"/>
          </a:p>
          <a:p>
            <a:r>
              <a:rPr lang="de-DE" sz="1600" dirty="0" smtClean="0"/>
              <a:t>Koblenz, 18. April 2024</a:t>
            </a:r>
            <a:endParaRPr lang="de-DE" sz="1600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817"/>
          <a:stretch/>
        </p:blipFill>
        <p:spPr/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086522" y="1740877"/>
            <a:ext cx="8278202" cy="1125415"/>
          </a:xfr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3300" dirty="0" smtClean="0"/>
              <a:t>Erfolgsmodell aus Mitteldeutschland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</a:t>
            </a:r>
            <a:r>
              <a:rPr lang="de-DE" sz="2000" dirty="0" smtClean="0">
                <a:solidFill>
                  <a:srgbClr val="A725A1"/>
                </a:solidFill>
              </a:rPr>
              <a:t>Ron Böhme (MDV)</a:t>
            </a:r>
            <a:endParaRPr lang="de-DE" sz="2000" dirty="0">
              <a:solidFill>
                <a:srgbClr val="A725A1"/>
              </a:solidFill>
            </a:endParaRP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96299" y="743397"/>
            <a:ext cx="2736303" cy="18928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>
              <a:buClr>
                <a:schemeClr val="accent2"/>
              </a:buClr>
            </a:pPr>
            <a:r>
              <a:rPr lang="de-DE" sz="1600" dirty="0" smtClean="0">
                <a:solidFill>
                  <a:schemeClr val="bg1"/>
                </a:solidFill>
              </a:rPr>
              <a:t>Vernetztes Verkehrsangebot </a:t>
            </a:r>
          </a:p>
          <a:p>
            <a:pPr>
              <a:buClr>
                <a:schemeClr val="accent2"/>
              </a:buClr>
            </a:pPr>
            <a:r>
              <a:rPr lang="de-DE" sz="1600" b="0" dirty="0" smtClean="0">
                <a:solidFill>
                  <a:schemeClr val="bg1"/>
                </a:solidFill>
              </a:rPr>
              <a:t>als zentraler Baustein </a:t>
            </a:r>
          </a:p>
          <a:p>
            <a:pPr>
              <a:buClr>
                <a:schemeClr val="accent2"/>
              </a:buClr>
            </a:pPr>
            <a:r>
              <a:rPr lang="de-DE" sz="1600" b="0" dirty="0" smtClean="0">
                <a:solidFill>
                  <a:schemeClr val="bg1"/>
                </a:solidFill>
              </a:rPr>
              <a:t>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3086522" y="3132747"/>
            <a:ext cx="8278202" cy="1534726"/>
          </a:xfrm>
          <a:prstGeom prst="rect">
            <a:avLst/>
          </a:prstGeo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6C186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 startAt="2"/>
            </a:pPr>
            <a:r>
              <a:rPr lang="de-DE" sz="3100" dirty="0" err="1" smtClean="0"/>
              <a:t>Bebelsheim</a:t>
            </a:r>
            <a:r>
              <a:rPr lang="de-DE" sz="3100" dirty="0" smtClean="0"/>
              <a:t> – </a:t>
            </a:r>
            <a:r>
              <a:rPr lang="de-DE" sz="3100" dirty="0" err="1" smtClean="0"/>
              <a:t>Otzenhausen</a:t>
            </a:r>
            <a:r>
              <a:rPr lang="de-DE" sz="3100" dirty="0" smtClean="0"/>
              <a:t> im Takt: </a:t>
            </a:r>
            <a:r>
              <a:rPr lang="de-DE" sz="3100" dirty="0" err="1" smtClean="0"/>
              <a:t>PlusBusse</a:t>
            </a:r>
            <a:r>
              <a:rPr lang="de-DE" sz="3100" dirty="0" smtClean="0"/>
              <a:t> für das Saarland</a:t>
            </a:r>
          </a:p>
          <a:p>
            <a:r>
              <a:rPr lang="de-DE" sz="3100" dirty="0" smtClean="0">
                <a:solidFill>
                  <a:srgbClr val="A725A1"/>
                </a:solidFill>
              </a:rPr>
              <a:t>	</a:t>
            </a:r>
            <a:r>
              <a:rPr lang="de-DE" sz="2100" dirty="0" smtClean="0">
                <a:solidFill>
                  <a:srgbClr val="A725A1"/>
                </a:solidFill>
              </a:rPr>
              <a:t>Markus </a:t>
            </a:r>
            <a:r>
              <a:rPr lang="de-DE" sz="2100" dirty="0">
                <a:solidFill>
                  <a:srgbClr val="A725A1"/>
                </a:solidFill>
              </a:rPr>
              <a:t>Philipp (ZPS)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04" y="435429"/>
            <a:ext cx="2110931" cy="7902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5" y="5184648"/>
            <a:ext cx="3816309" cy="10971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3213"/>
            <a:ext cx="2780017" cy="139000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929" y="2738310"/>
            <a:ext cx="567216" cy="5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Erfolgsfaktor Haltestelle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smtClean="0"/>
              <a:t>Anzahl und gute Lage sind ausschlaggebend</a:t>
            </a: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86" y="2577854"/>
            <a:ext cx="4017636" cy="36206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55" y="2577853"/>
            <a:ext cx="4017636" cy="362061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68511" y="2208521"/>
            <a:ext cx="401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6C1868"/>
                </a:solidFill>
              </a:rPr>
              <a:t>Beispiel Stadt Brandis</a:t>
            </a:r>
            <a:endParaRPr lang="de-DE" dirty="0">
              <a:solidFill>
                <a:srgbClr val="6C1868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35186" y="6083876"/>
            <a:ext cx="1698614" cy="369332"/>
          </a:xfrm>
          <a:prstGeom prst="rect">
            <a:avLst/>
          </a:prstGeom>
          <a:solidFill>
            <a:srgbClr val="7A20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2013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7" name="Textfeld 116"/>
          <p:cNvSpPr txBox="1"/>
          <p:nvPr/>
        </p:nvSpPr>
        <p:spPr>
          <a:xfrm>
            <a:off x="7062055" y="6083876"/>
            <a:ext cx="1698614" cy="369332"/>
          </a:xfrm>
          <a:prstGeom prst="rect">
            <a:avLst/>
          </a:prstGeom>
          <a:solidFill>
            <a:srgbClr val="7A20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2024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18" name="Grafik 1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28" y="362674"/>
            <a:ext cx="1138572" cy="1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43" y="362674"/>
            <a:ext cx="915445" cy="76144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Praxisbeispiel „Muldental in Fahrt“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510" y="1241346"/>
            <a:ext cx="5767316" cy="5224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9703" y="3546759"/>
            <a:ext cx="2735144" cy="2944942"/>
          </a:xfrm>
          <a:prstGeom prst="rect">
            <a:avLst/>
          </a:prstGeom>
        </p:spPr>
      </p:pic>
      <p:pic>
        <p:nvPicPr>
          <p:cNvPr id="15" name="Picture 5" descr="G:\Projekt\P\Modellvorhaben Muldental in Fahrt\Projektzusammenfassung\Karte-P-Projekte\MDV_Strategiekonzepte_neu.jpg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0336" y="1318399"/>
            <a:ext cx="2353513" cy="16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0607985" y="3967979"/>
            <a:ext cx="1365697" cy="72915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r>
              <a:rPr lang="de-DE" dirty="0" smtClean="0"/>
              <a:t>kein verbessertes Angebot </a:t>
            </a:r>
          </a:p>
          <a:p>
            <a:r>
              <a:rPr lang="de-DE" sz="1300" dirty="0" smtClean="0">
                <a:solidFill>
                  <a:schemeClr val="bg1">
                    <a:lumMod val="50000"/>
                  </a:schemeClr>
                </a:solidFill>
              </a:rPr>
              <a:t>(bis 2021)</a:t>
            </a:r>
            <a:endParaRPr lang="de-DE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342308" y="6064649"/>
            <a:ext cx="1161905" cy="57645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de-DE" sz="1600" dirty="0" smtClean="0">
                <a:solidFill>
                  <a:srgbClr val="6C1868"/>
                </a:solidFill>
              </a:rPr>
              <a:t>Muldental in Fahrt</a:t>
            </a:r>
            <a:endParaRPr lang="de-DE" sz="1600" dirty="0">
              <a:solidFill>
                <a:srgbClr val="6C1868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 rot="20234769">
            <a:off x="9495165" y="3795318"/>
            <a:ext cx="2352025" cy="1263685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030880" y="3179922"/>
            <a:ext cx="240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6C1868"/>
                </a:solidFill>
              </a:rPr>
              <a:t>Fahrgastzahlen in % nach 1,5 Jahren</a:t>
            </a:r>
            <a:endParaRPr lang="de-DE" b="1" dirty="0">
              <a:solidFill>
                <a:srgbClr val="6C1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err="1" smtClean="0"/>
              <a:t>PlusBus</a:t>
            </a:r>
            <a:r>
              <a:rPr lang="de-DE" dirty="0" smtClean="0"/>
              <a:t> als Premiummarke in Deutschland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430" y="1056358"/>
            <a:ext cx="4612397" cy="5099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43" y="362674"/>
            <a:ext cx="915445" cy="761445"/>
          </a:xfrm>
          <a:prstGeom prst="rect">
            <a:avLst/>
          </a:prstGeom>
        </p:spPr>
      </p:pic>
      <p:sp>
        <p:nvSpPr>
          <p:cNvPr id="21" name="Inhaltsplatzhalter 9"/>
          <p:cNvSpPr txBox="1">
            <a:spLocks/>
          </p:cNvSpPr>
          <p:nvPr/>
        </p:nvSpPr>
        <p:spPr>
          <a:xfrm>
            <a:off x="1946820" y="1056358"/>
            <a:ext cx="4445001" cy="2349835"/>
          </a:xfrm>
          <a:prstGeom prst="rect">
            <a:avLst/>
          </a:prstGeom>
          <a:solidFill>
            <a:srgbClr val="6C186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A1153"/>
              </a:buClr>
              <a:buFont typeface="Wingdings 2" pitchFamily="18" charset="2"/>
              <a:buNone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 smtClean="0">
              <a:solidFill>
                <a:schemeClr val="bg1"/>
              </a:solidFill>
            </a:endParaRPr>
          </a:p>
          <a:p>
            <a:pPr marL="125"/>
            <a:r>
              <a:rPr lang="de-DE" sz="1600" dirty="0" smtClean="0">
                <a:solidFill>
                  <a:schemeClr val="bg1"/>
                </a:solidFill>
              </a:rPr>
              <a:t>Aktuell </a:t>
            </a:r>
            <a:r>
              <a:rPr lang="de-DE" sz="1600" b="1" dirty="0" smtClean="0">
                <a:solidFill>
                  <a:schemeClr val="bg1"/>
                </a:solidFill>
              </a:rPr>
              <a:t>160 Linien </a:t>
            </a:r>
            <a:r>
              <a:rPr lang="de-DE" sz="1600" dirty="0" smtClean="0">
                <a:solidFill>
                  <a:schemeClr val="bg1"/>
                </a:solidFill>
              </a:rPr>
              <a:t>in ganz Deutschland</a:t>
            </a:r>
          </a:p>
          <a:p>
            <a:pPr marL="125"/>
            <a:endParaRPr lang="de-DE" sz="800" dirty="0" smtClean="0">
              <a:solidFill>
                <a:schemeClr val="bg1"/>
              </a:solidFill>
            </a:endParaRPr>
          </a:p>
          <a:p>
            <a:pPr marL="125"/>
            <a:r>
              <a:rPr lang="de-DE" sz="1600" dirty="0" smtClean="0">
                <a:solidFill>
                  <a:schemeClr val="bg1"/>
                </a:solidFill>
              </a:rPr>
              <a:t>NEU in 2024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chemeClr val="bg1"/>
                </a:solidFill>
              </a:rPr>
              <a:t>in Schleswig-Holstein seit Ende März 2024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chemeClr val="bg1"/>
                </a:solidFill>
              </a:rPr>
              <a:t>LK Wittmund und Aurich ab Sommer 2024</a:t>
            </a:r>
          </a:p>
          <a:p>
            <a:pPr lvl="1"/>
            <a:endParaRPr lang="de-DE" sz="1600" dirty="0" smtClean="0"/>
          </a:p>
        </p:txBody>
      </p:sp>
      <p:sp>
        <p:nvSpPr>
          <p:cNvPr id="22" name="Inhaltsplatzhalter 9"/>
          <p:cNvSpPr txBox="1">
            <a:spLocks/>
          </p:cNvSpPr>
          <p:nvPr/>
        </p:nvSpPr>
        <p:spPr>
          <a:xfrm>
            <a:off x="1946820" y="3943350"/>
            <a:ext cx="4445001" cy="2212752"/>
          </a:xfrm>
          <a:prstGeom prst="rect">
            <a:avLst/>
          </a:prstGeom>
          <a:solidFill>
            <a:srgbClr val="CEBDC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 indent="0">
              <a:buNone/>
            </a:pPr>
            <a:r>
              <a:rPr lang="de-DE" sz="1600" b="1" dirty="0" smtClean="0"/>
              <a:t>     </a:t>
            </a:r>
          </a:p>
          <a:p>
            <a:pPr marL="125" indent="0">
              <a:buNone/>
            </a:pPr>
            <a:r>
              <a:rPr lang="de-DE" sz="1600" b="1" dirty="0" smtClean="0"/>
              <a:t>Marke „</a:t>
            </a:r>
            <a:r>
              <a:rPr lang="de-DE" sz="1600" b="1" dirty="0" err="1" smtClean="0"/>
              <a:t>PlusBus</a:t>
            </a:r>
            <a:r>
              <a:rPr lang="de-DE" sz="1600" b="1" dirty="0" smtClean="0"/>
              <a:t>“ ist geschützt</a:t>
            </a:r>
          </a:p>
          <a:p>
            <a:pPr marL="125" indent="0">
              <a:buNone/>
            </a:pPr>
            <a:endParaRPr lang="de-DE" sz="800" b="1" dirty="0" smtClean="0"/>
          </a:p>
          <a:p>
            <a:r>
              <a:rPr lang="de-DE" sz="1600" dirty="0" smtClean="0"/>
              <a:t>Lizenz wird allen interessierten Regionen zur Verfügung stellt</a:t>
            </a:r>
          </a:p>
          <a:p>
            <a:r>
              <a:rPr lang="de-DE" sz="1600" dirty="0" smtClean="0"/>
              <a:t>Bedingung: Erfüllung der Kriterien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63" y="3058636"/>
            <a:ext cx="162777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Wie finanziert sich </a:t>
            </a:r>
            <a:r>
              <a:rPr lang="de-DE" dirty="0" err="1" smtClean="0"/>
              <a:t>PlusBus</a:t>
            </a:r>
            <a:r>
              <a:rPr lang="de-DE" dirty="0" smtClean="0"/>
              <a:t> im MDV-Raum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12" name="Inhaltsplatzhalter 4"/>
          <p:cNvSpPr txBox="1">
            <a:spLocks/>
          </p:cNvSpPr>
          <p:nvPr/>
        </p:nvSpPr>
        <p:spPr>
          <a:xfrm>
            <a:off x="1894075" y="1524550"/>
            <a:ext cx="3841885" cy="2154677"/>
          </a:xfrm>
          <a:prstGeom prst="rect">
            <a:avLst/>
          </a:prstGeom>
          <a:solidFill>
            <a:srgbClr val="CEBDC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A1153"/>
              </a:buClr>
              <a:buFont typeface="Wingdings 2" pitchFamily="18" charset="2"/>
              <a:buNone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>
              <a:lnSpc>
                <a:spcPct val="200000"/>
              </a:lnSpc>
            </a:pPr>
            <a:endParaRPr lang="de-DE" sz="1600" b="1" dirty="0" smtClean="0"/>
          </a:p>
          <a:p>
            <a:pPr marL="125">
              <a:lnSpc>
                <a:spcPct val="200000"/>
              </a:lnSpc>
            </a:pPr>
            <a:r>
              <a:rPr lang="de-DE" sz="1600" b="1" dirty="0" smtClean="0"/>
              <a:t>	Basisfinanzierung durch 	Landkreise </a:t>
            </a:r>
            <a:r>
              <a:rPr lang="de-DE" sz="1200" b="1" dirty="0" smtClean="0"/>
              <a:t>(Aufgabenträger)</a:t>
            </a:r>
            <a:endParaRPr lang="de-DE" sz="1200" dirty="0" smtClean="0"/>
          </a:p>
          <a:p>
            <a:pPr marL="539750" lvl="2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de-DE" sz="1600" dirty="0"/>
          </a:p>
        </p:txBody>
      </p:sp>
      <p:pic>
        <p:nvPicPr>
          <p:cNvPr id="15" name="Bildplatzhalt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r="19140"/>
          <a:stretch/>
        </p:blipFill>
        <p:spPr>
          <a:xfrm>
            <a:off x="1894075" y="4164129"/>
            <a:ext cx="7076245" cy="192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Inhaltsplatzhalter 4"/>
          <p:cNvSpPr txBox="1">
            <a:spLocks/>
          </p:cNvSpPr>
          <p:nvPr/>
        </p:nvSpPr>
        <p:spPr>
          <a:xfrm>
            <a:off x="6661709" y="1524550"/>
            <a:ext cx="5015111" cy="21546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 indent="0">
              <a:lnSpc>
                <a:spcPct val="200000"/>
              </a:lnSpc>
              <a:buNone/>
            </a:pPr>
            <a:r>
              <a:rPr lang="de-DE" sz="1600" b="1" dirty="0" smtClean="0"/>
              <a:t>Leistungsausweitung für </a:t>
            </a:r>
            <a:r>
              <a:rPr lang="de-DE" sz="1600" b="1" dirty="0" err="1" smtClean="0"/>
              <a:t>PlusBus</a:t>
            </a:r>
            <a:r>
              <a:rPr lang="de-DE" sz="1600" b="1" dirty="0" smtClean="0"/>
              <a:t>-Standard</a:t>
            </a:r>
          </a:p>
          <a:p>
            <a:pPr marL="882650" lvl="2" indent="-342900">
              <a:lnSpc>
                <a:spcPct val="120000"/>
              </a:lnSpc>
              <a:buFont typeface="+mj-lt"/>
              <a:buAutoNum type="arabicPeriod"/>
            </a:pPr>
            <a:r>
              <a:rPr lang="de-DE" sz="1600" dirty="0" smtClean="0"/>
              <a:t>Effizienzgewinne durch effiziente, ganztägige Linien ohne Lücken im Fahrplan</a:t>
            </a:r>
          </a:p>
          <a:p>
            <a:pPr marL="882650" lvl="2" indent="-342900">
              <a:lnSpc>
                <a:spcPct val="120000"/>
              </a:lnSpc>
              <a:buFont typeface="+mj-lt"/>
              <a:buAutoNum type="arabicPeriod"/>
            </a:pPr>
            <a:r>
              <a:rPr lang="de-DE" sz="1600" dirty="0" smtClean="0"/>
              <a:t>Mehrfahrgäste im Bus</a:t>
            </a:r>
          </a:p>
          <a:p>
            <a:pPr marL="882650" lvl="2" indent="-342900">
              <a:lnSpc>
                <a:spcPct val="120000"/>
              </a:lnSpc>
              <a:buFont typeface="+mj-lt"/>
              <a:buAutoNum type="arabicPeriod"/>
            </a:pPr>
            <a:r>
              <a:rPr lang="de-DE" sz="1600" dirty="0" smtClean="0"/>
              <a:t>Mitfinanzierung über die Bundesländer</a:t>
            </a:r>
          </a:p>
          <a:p>
            <a:pPr marL="539750" lvl="2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de-DE" sz="1600" dirty="0" smtClean="0"/>
          </a:p>
          <a:p>
            <a:pPr marL="539750" lvl="2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98" y="2360063"/>
            <a:ext cx="759472" cy="71950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91" y="429660"/>
            <a:ext cx="542545" cy="54254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03" y="1399302"/>
            <a:ext cx="667623" cy="6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Was wurde mit der Marke „</a:t>
            </a:r>
            <a:r>
              <a:rPr lang="de-DE" dirty="0" err="1" smtClean="0"/>
              <a:t>PlusBus</a:t>
            </a:r>
            <a:r>
              <a:rPr lang="de-DE" dirty="0" smtClean="0"/>
              <a:t>“ im MDV erreicht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64935"/>
            <a:ext cx="542545" cy="542545"/>
          </a:xfrm>
          <a:prstGeom prst="rect">
            <a:avLst/>
          </a:prstGeom>
        </p:spPr>
      </p:pic>
      <p:sp>
        <p:nvSpPr>
          <p:cNvPr id="13" name="Inhaltsplatzhalter 9"/>
          <p:cNvSpPr txBox="1">
            <a:spLocks/>
          </p:cNvSpPr>
          <p:nvPr/>
        </p:nvSpPr>
        <p:spPr>
          <a:xfrm>
            <a:off x="8583123" y="1879339"/>
            <a:ext cx="3060000" cy="3854711"/>
          </a:xfrm>
          <a:prstGeom prst="rect">
            <a:avLst/>
          </a:prstGeo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 indent="0">
              <a:buNone/>
            </a:pPr>
            <a:endParaRPr lang="de-DE" sz="900" b="1" dirty="0" smtClean="0"/>
          </a:p>
          <a:p>
            <a:pPr marL="125" indent="0">
              <a:buNone/>
            </a:pPr>
            <a:endParaRPr lang="de-DE" sz="900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geringere Anzahl von Ärzten, Einkaufs- oder Freizeitmöglichkeiten kann durch gute, verlässliche Mobilität ausgeglichen werden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Hochwertiger ÖPNV ist inzwischen Standortfaktor für Wirtschafts-ansiedlungen und neue Wohnstandorte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Abbau des Gefühls des Abgehängt-Sein</a:t>
            </a:r>
          </a:p>
          <a:p>
            <a:pPr marL="270000" lvl="1" indent="0">
              <a:buNone/>
            </a:pPr>
            <a:endParaRPr lang="de-DE" sz="1500" dirty="0" smtClean="0"/>
          </a:p>
        </p:txBody>
      </p:sp>
      <p:sp>
        <p:nvSpPr>
          <p:cNvPr id="14" name="Inhaltsplatzhalter 9"/>
          <p:cNvSpPr txBox="1">
            <a:spLocks/>
          </p:cNvSpPr>
          <p:nvPr/>
        </p:nvSpPr>
        <p:spPr>
          <a:xfrm>
            <a:off x="5342146" y="3603143"/>
            <a:ext cx="2986778" cy="2997682"/>
          </a:xfrm>
          <a:prstGeom prst="rect">
            <a:avLst/>
          </a:prstGeo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A1153"/>
              </a:buClr>
              <a:buFont typeface="Wingdings 2" pitchFamily="18" charset="2"/>
              <a:buNone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6A1153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4444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/>
            <a:endParaRPr lang="de-DE" sz="900" b="1" dirty="0" smtClean="0"/>
          </a:p>
          <a:p>
            <a:pPr marL="125"/>
            <a:endParaRPr lang="de-DE" sz="900" b="1" dirty="0" smtClean="0"/>
          </a:p>
          <a:p>
            <a:pPr lvl="1"/>
            <a:r>
              <a:rPr lang="de-DE" sz="1600" dirty="0" smtClean="0"/>
              <a:t>jede Stunde</a:t>
            </a:r>
          </a:p>
          <a:p>
            <a:pPr lvl="1"/>
            <a:r>
              <a:rPr lang="de-DE" sz="1600" dirty="0" smtClean="0"/>
              <a:t>immer Anschluss zur S-Bahn</a:t>
            </a:r>
          </a:p>
          <a:p>
            <a:pPr lvl="1"/>
            <a:r>
              <a:rPr lang="de-DE" sz="1600" dirty="0" smtClean="0"/>
              <a:t>fährt auch am Wochenende und am Abend</a:t>
            </a:r>
          </a:p>
          <a:p>
            <a:pPr lvl="1"/>
            <a:r>
              <a:rPr lang="de-DE" sz="1600" dirty="0" smtClean="0"/>
              <a:t>Fährt auch in den Ferien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6672064" y="1368210"/>
            <a:ext cx="3168352" cy="57576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de-DE" dirty="0" err="1"/>
          </a:p>
        </p:txBody>
      </p:sp>
      <p:sp>
        <p:nvSpPr>
          <p:cNvPr id="20" name="Textfeld 19"/>
          <p:cNvSpPr txBox="1"/>
          <p:nvPr/>
        </p:nvSpPr>
        <p:spPr>
          <a:xfrm>
            <a:off x="7248128" y="1234276"/>
            <a:ext cx="3672408" cy="78243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de-DE" dirty="0" err="1"/>
          </a:p>
        </p:txBody>
      </p:sp>
      <p:sp>
        <p:nvSpPr>
          <p:cNvPr id="26" name="Inhaltsplatzhalter 9"/>
          <p:cNvSpPr txBox="1">
            <a:spLocks/>
          </p:cNvSpPr>
          <p:nvPr/>
        </p:nvSpPr>
        <p:spPr>
          <a:xfrm>
            <a:off x="2031296" y="1943978"/>
            <a:ext cx="3035809" cy="3583893"/>
          </a:xfrm>
          <a:prstGeom prst="rect">
            <a:avLst/>
          </a:prstGeom>
          <a:solidFill>
            <a:srgbClr val="E6E6E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" indent="0">
              <a:buNone/>
            </a:pPr>
            <a:endParaRPr lang="de-DE" sz="800" b="1" dirty="0" smtClean="0"/>
          </a:p>
          <a:p>
            <a:pPr marL="125" indent="0">
              <a:buNone/>
            </a:pPr>
            <a:endParaRPr lang="de-DE" sz="800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„Verlängerung der S-Bahn“ in die Region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kurze Übergänge zwischen S-Bahn/Regionalbahn zum </a:t>
            </a:r>
            <a:r>
              <a:rPr lang="de-DE" sz="1600" dirty="0" err="1" smtClean="0"/>
              <a:t>PlusBus</a:t>
            </a:r>
            <a:r>
              <a:rPr lang="de-DE" sz="1600" dirty="0" smtClean="0"/>
              <a:t> (binnen 10min)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Stundentakt </a:t>
            </a:r>
            <a:r>
              <a:rPr lang="de-DE" sz="1600" smtClean="0"/>
              <a:t>von 5-21 </a:t>
            </a:r>
            <a:r>
              <a:rPr lang="de-DE" sz="1600" dirty="0" smtClean="0"/>
              <a:t>Uhr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Wochenendangebot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dirty="0" smtClean="0"/>
              <a:t>Verzahnung zu weiteren </a:t>
            </a:r>
            <a:r>
              <a:rPr lang="de-DE" sz="1600" dirty="0" err="1" smtClean="0"/>
              <a:t>vertakteten</a:t>
            </a:r>
            <a:r>
              <a:rPr lang="de-DE" sz="1600" dirty="0" smtClean="0"/>
              <a:t> Buslinien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77" y="1268266"/>
            <a:ext cx="1503216" cy="1246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30"/>
          <p:cNvSpPr/>
          <p:nvPr/>
        </p:nvSpPr>
        <p:spPr>
          <a:xfrm>
            <a:off x="2031296" y="1462729"/>
            <a:ext cx="3060000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   Vernetzung +</a:t>
            </a:r>
            <a:r>
              <a:rPr lang="de-DE" b="1" dirty="0" err="1" smtClean="0">
                <a:solidFill>
                  <a:schemeClr val="bg1"/>
                </a:solidFill>
              </a:rPr>
              <a:t>Vertaktung</a:t>
            </a:r>
            <a:endParaRPr lang="de-DE" b="1" dirty="0" smtClean="0">
              <a:solidFill>
                <a:schemeClr val="bg1"/>
              </a:solidFill>
            </a:endParaRP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 + 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0" y="1401458"/>
            <a:ext cx="671809" cy="67180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27" y="1780726"/>
            <a:ext cx="319916" cy="31991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09" y="1780725"/>
            <a:ext cx="308047" cy="308047"/>
          </a:xfrm>
          <a:prstGeom prst="rect">
            <a:avLst/>
          </a:prstGeom>
        </p:spPr>
      </p:pic>
      <p:sp>
        <p:nvSpPr>
          <p:cNvPr id="34" name="Rechteck 33"/>
          <p:cNvSpPr/>
          <p:nvPr/>
        </p:nvSpPr>
        <p:spPr>
          <a:xfrm>
            <a:off x="8583123" y="1453726"/>
            <a:ext cx="306000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Ländlichen Raum 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stärken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21" y="1413897"/>
            <a:ext cx="671809" cy="671809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5342147" y="3013635"/>
            <a:ext cx="299809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Gute Orientierung 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für den Kunden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59" y="2982034"/>
            <a:ext cx="652711" cy="6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err="1" smtClean="0"/>
              <a:t>Wieviele</a:t>
            </a:r>
            <a:r>
              <a:rPr lang="de-DE" dirty="0" smtClean="0"/>
              <a:t> Fahrgäste konnten bisher begeistert werden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64935"/>
            <a:ext cx="542545" cy="54254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725337" y="4892477"/>
            <a:ext cx="2669708" cy="28788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de-DE" sz="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* = Einschränkung bei der Zählung in 2020 und 2021</a:t>
            </a:r>
            <a:endParaRPr lang="de-DE" sz="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962857"/>
              </p:ext>
            </p:extLst>
          </p:nvPr>
        </p:nvGraphicFramePr>
        <p:xfrm>
          <a:off x="4395877" y="1663022"/>
          <a:ext cx="2422907" cy="212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573032"/>
              </p:ext>
            </p:extLst>
          </p:nvPr>
        </p:nvGraphicFramePr>
        <p:xfrm>
          <a:off x="4395045" y="4024008"/>
          <a:ext cx="2423739" cy="2133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Diagramm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194764"/>
              </p:ext>
            </p:extLst>
          </p:nvPr>
        </p:nvGraphicFramePr>
        <p:xfrm>
          <a:off x="1784959" y="1654608"/>
          <a:ext cx="2399648" cy="314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feld 35"/>
          <p:cNvSpPr txBox="1"/>
          <p:nvPr/>
        </p:nvSpPr>
        <p:spPr>
          <a:xfrm>
            <a:off x="7148111" y="1693820"/>
            <a:ext cx="4528710" cy="1265280"/>
          </a:xfrm>
          <a:prstGeom prst="rect">
            <a:avLst/>
          </a:prstGeom>
          <a:solidFill>
            <a:srgbClr val="6A115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de-DE" sz="4300" b="1" dirty="0" smtClean="0">
                <a:solidFill>
                  <a:schemeClr val="bg1"/>
                </a:solidFill>
              </a:rPr>
              <a:t>			86% 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mehr Fahrgäste in </a:t>
            </a:r>
            <a:r>
              <a:rPr lang="de-DE" b="1" dirty="0" err="1" smtClean="0">
                <a:solidFill>
                  <a:schemeClr val="bg1"/>
                </a:solidFill>
              </a:rPr>
              <a:t>PlusBus</a:t>
            </a:r>
            <a:r>
              <a:rPr lang="de-DE" b="1" dirty="0" smtClean="0">
                <a:solidFill>
                  <a:schemeClr val="bg1"/>
                </a:solidFill>
              </a:rPr>
              <a:t>-Linien im MDV-Raum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54" y="1419849"/>
            <a:ext cx="699570" cy="699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33" y="5213288"/>
            <a:ext cx="1007299" cy="835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8110" y="3155276"/>
            <a:ext cx="4466609" cy="3002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Pfeil nach rechts 39"/>
          <p:cNvSpPr/>
          <p:nvPr/>
        </p:nvSpPr>
        <p:spPr>
          <a:xfrm rot="20059799">
            <a:off x="2483764" y="3553402"/>
            <a:ext cx="1080482" cy="550801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rechts 40"/>
          <p:cNvSpPr/>
          <p:nvPr/>
        </p:nvSpPr>
        <p:spPr>
          <a:xfrm rot="20436763">
            <a:off x="5144250" y="2833346"/>
            <a:ext cx="1080482" cy="550801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rechts 41"/>
          <p:cNvSpPr/>
          <p:nvPr/>
        </p:nvSpPr>
        <p:spPr>
          <a:xfrm rot="19537295">
            <a:off x="5175740" y="5272371"/>
            <a:ext cx="1080482" cy="550801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Wünsche und Ausblick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914599" y="1104900"/>
            <a:ext cx="9762221" cy="2247900"/>
          </a:xfrm>
          <a:prstGeom prst="rect">
            <a:avLst/>
          </a:prstGeom>
          <a:solidFill>
            <a:srgbClr val="6C186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rm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bg1"/>
                </a:solidFill>
              </a:rPr>
              <a:t>PlusBus</a:t>
            </a:r>
            <a:r>
              <a:rPr lang="de-DE" dirty="0" smtClean="0">
                <a:solidFill>
                  <a:schemeClr val="bg1"/>
                </a:solidFill>
              </a:rPr>
              <a:t> entwickelt sich weiter in Richtung </a:t>
            </a:r>
            <a:r>
              <a:rPr lang="de-DE" b="1" u="sng" dirty="0" smtClean="0">
                <a:solidFill>
                  <a:schemeClr val="bg1"/>
                </a:solidFill>
              </a:rPr>
              <a:t>deutschlandweitem Standard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bg1"/>
                </a:solidFill>
              </a:rPr>
              <a:t>PlusBus</a:t>
            </a:r>
            <a:r>
              <a:rPr lang="de-DE" dirty="0" smtClean="0">
                <a:solidFill>
                  <a:schemeClr val="bg1"/>
                </a:solidFill>
              </a:rPr>
              <a:t> ist Teil der Lösung der </a:t>
            </a:r>
            <a:r>
              <a:rPr lang="de-DE" b="1" dirty="0" smtClean="0">
                <a:solidFill>
                  <a:schemeClr val="bg1"/>
                </a:solidFill>
              </a:rPr>
              <a:t>Verkehrswende</a:t>
            </a:r>
            <a:r>
              <a:rPr lang="de-DE" dirty="0" smtClean="0">
                <a:solidFill>
                  <a:schemeClr val="bg1"/>
                </a:solidFill>
              </a:rPr>
              <a:t> und der </a:t>
            </a:r>
            <a:r>
              <a:rPr lang="de-DE" b="1" dirty="0" smtClean="0">
                <a:solidFill>
                  <a:schemeClr val="bg1"/>
                </a:solidFill>
              </a:rPr>
              <a:t>Klimaziele</a:t>
            </a:r>
            <a:r>
              <a:rPr lang="de-DE" dirty="0" smtClean="0">
                <a:solidFill>
                  <a:schemeClr val="bg1"/>
                </a:solidFill>
              </a:rPr>
              <a:t> der Bundesrepublik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</a:rPr>
              <a:t>Diskussion über ein Mitfinanzierung über weiterentwickelte </a:t>
            </a:r>
            <a:r>
              <a:rPr lang="de-DE" b="1" dirty="0" smtClean="0">
                <a:solidFill>
                  <a:schemeClr val="bg1"/>
                </a:solidFill>
              </a:rPr>
              <a:t>Regionalisierungsmittel des Bundes wünschenswert</a:t>
            </a:r>
            <a:r>
              <a:rPr lang="de-DE" dirty="0" smtClean="0">
                <a:solidFill>
                  <a:schemeClr val="bg1"/>
                </a:solidFill>
              </a:rPr>
              <a:t>, da Kommunen mit dem Staatsziel überfordert erscheinen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14599" y="3543300"/>
            <a:ext cx="9762222" cy="2592288"/>
          </a:xfrm>
          <a:prstGeom prst="rect">
            <a:avLst/>
          </a:prstGeom>
          <a:solidFill>
            <a:srgbClr val="CEBDC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de-DE" dirty="0" smtClean="0"/>
              <a:t>      </a:t>
            </a:r>
            <a:r>
              <a:rPr lang="de-DE" b="1" dirty="0" smtClean="0"/>
              <a:t>Klimapolitische Zielstellung </a:t>
            </a:r>
            <a:r>
              <a:rPr lang="de-DE" dirty="0" smtClean="0"/>
              <a:t>sollte sein:</a:t>
            </a:r>
          </a:p>
          <a:p>
            <a:endParaRPr lang="de-DE" sz="8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Deutschlandweit </a:t>
            </a:r>
            <a:r>
              <a:rPr lang="de-DE" dirty="0" err="1" smtClean="0"/>
              <a:t>PlusBus</a:t>
            </a:r>
            <a:r>
              <a:rPr lang="de-DE" dirty="0" smtClean="0"/>
              <a:t>- oder ähnliche Anbot als </a:t>
            </a:r>
            <a:r>
              <a:rPr lang="de-DE" b="1" dirty="0" smtClean="0"/>
              <a:t>gesetzter Standard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err="1" smtClean="0"/>
              <a:t>PlusBus</a:t>
            </a:r>
            <a:r>
              <a:rPr lang="de-DE" dirty="0" smtClean="0"/>
              <a:t> zusätzlich: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b="1" dirty="0" smtClean="0"/>
              <a:t>im 30min-Takt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smtClean="0"/>
              <a:t>Fahrten bis in die Nacht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u="sng" dirty="0" smtClean="0"/>
              <a:t>ergänzt</a:t>
            </a:r>
            <a:r>
              <a:rPr lang="de-DE" dirty="0" smtClean="0"/>
              <a:t> durch flächendeckende </a:t>
            </a:r>
            <a:r>
              <a:rPr lang="de-DE" b="1" dirty="0" smtClean="0"/>
              <a:t>flexible Bedienformen </a:t>
            </a:r>
            <a:r>
              <a:rPr lang="de-DE" dirty="0" smtClean="0"/>
              <a:t>für die Feinerschließung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4" y="914400"/>
            <a:ext cx="542545" cy="54254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3" y="3443477"/>
            <a:ext cx="542545" cy="5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1774826" y="4347499"/>
            <a:ext cx="2231117" cy="424510"/>
          </a:xfrm>
        </p:spPr>
        <p:txBody>
          <a:bodyPr/>
          <a:lstStyle/>
          <a:p>
            <a:r>
              <a:rPr lang="de-DE" b="1" dirty="0" smtClean="0"/>
              <a:t>Ron Böhme</a:t>
            </a:r>
            <a:endParaRPr lang="de-DE" b="1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idx="11"/>
          </p:nvPr>
        </p:nvSpPr>
        <p:spPr>
          <a:xfrm>
            <a:off x="1774825" y="4880429"/>
            <a:ext cx="2231118" cy="1006006"/>
          </a:xfrm>
        </p:spPr>
        <p:txBody>
          <a:bodyPr/>
          <a:lstStyle/>
          <a:p>
            <a:r>
              <a:rPr lang="de-DE" dirty="0" smtClean="0"/>
              <a:t>Chef-Verkehrsplaner MDV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idx="12"/>
          </p:nvPr>
        </p:nvSpPr>
        <p:spPr>
          <a:xfrm>
            <a:off x="4794251" y="4347499"/>
            <a:ext cx="2231117" cy="424510"/>
          </a:xfrm>
        </p:spPr>
        <p:txBody>
          <a:bodyPr/>
          <a:lstStyle/>
          <a:p>
            <a:r>
              <a:rPr lang="de-DE" b="1" dirty="0" smtClean="0"/>
              <a:t>Markus Philipp</a:t>
            </a:r>
            <a:endParaRPr lang="de-DE" b="1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idx="13"/>
          </p:nvPr>
        </p:nvSpPr>
        <p:spPr>
          <a:xfrm>
            <a:off x="4794250" y="4880429"/>
            <a:ext cx="2231118" cy="1006006"/>
          </a:xfrm>
        </p:spPr>
        <p:txBody>
          <a:bodyPr/>
          <a:lstStyle/>
          <a:p>
            <a:r>
              <a:rPr lang="de-DE" dirty="0" smtClean="0"/>
              <a:t>Chef-Verkehrsplaner ZPS</a:t>
            </a:r>
            <a:endParaRPr lang="de-DE" dirty="0"/>
          </a:p>
        </p:txBody>
      </p:sp>
      <p:pic>
        <p:nvPicPr>
          <p:cNvPr id="9" name="Bildplatzhalter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817"/>
          <a:stretch/>
        </p:blipFill>
        <p:spPr>
          <a:xfrm>
            <a:off x="1862818" y="2914478"/>
            <a:ext cx="1413741" cy="79024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2914478"/>
            <a:ext cx="2110931" cy="7902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97" y="910171"/>
            <a:ext cx="104250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Ron Böhme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Chef-Verkehrsplaner</a:t>
            </a:r>
            <a:endParaRPr lang="de-DE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35"/>
          </p:nvPr>
        </p:nvSpPr>
        <p:spPr>
          <a:xfrm>
            <a:off x="3021430" y="3520276"/>
            <a:ext cx="3191111" cy="693135"/>
          </a:xfrm>
        </p:spPr>
        <p:txBody>
          <a:bodyPr>
            <a:noAutofit/>
          </a:bodyPr>
          <a:lstStyle/>
          <a:p>
            <a:r>
              <a:rPr lang="de-DE" dirty="0" smtClean="0"/>
              <a:t>Mitteldeutscher Verkehrsverbund (MDV) GmbH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Vorstellung</a:t>
            </a:r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42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platzhalter 2"/>
          <p:cNvSpPr>
            <a:spLocks noGrp="1"/>
          </p:cNvSpPr>
          <p:nvPr>
            <p:ph type="body" sz="quarter" idx="33"/>
          </p:nvPr>
        </p:nvSpPr>
        <p:spPr>
          <a:xfrm>
            <a:off x="6464300" y="1152144"/>
            <a:ext cx="5130291" cy="484632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Dipl.-Ing. Raum- und Umweltplanung 		TU Kaiserslautern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Seit 14 Jahren beim MDV – Schwerpunkte: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ÖPNV-Konzepte im ländlichen Raum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ITF – Konzeptionen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Markenbildung ÖPNV: </a:t>
            </a:r>
            <a:r>
              <a:rPr lang="de-DE" sz="1600" dirty="0" err="1" smtClean="0"/>
              <a:t>PlusBus</a:t>
            </a:r>
            <a:endParaRPr lang="de-DE" sz="1600" dirty="0" smtClean="0"/>
          </a:p>
          <a:p>
            <a:pPr lvl="1" indent="0">
              <a:buNone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Schwerpunkte des Vortrages: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Kurzvorstellung Mitteldeutscher Verkehrsverbund (MDV)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Was ist </a:t>
            </a:r>
            <a:r>
              <a:rPr lang="de-DE" sz="1600" dirty="0" err="1" smtClean="0"/>
              <a:t>PlusBus</a:t>
            </a:r>
            <a:r>
              <a:rPr lang="de-DE" sz="1600" dirty="0" smtClean="0"/>
              <a:t>? Warum wurde er gebraucht?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Wie hat sich das Produkt und die Marke entwickelt?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Der </a:t>
            </a:r>
            <a:r>
              <a:rPr lang="de-DE" sz="1600" dirty="0" err="1" smtClean="0"/>
              <a:t>PlusBus</a:t>
            </a:r>
            <a:r>
              <a:rPr lang="de-DE" sz="1600" dirty="0" smtClean="0"/>
              <a:t> als Teil der Verkehrswende</a:t>
            </a:r>
          </a:p>
        </p:txBody>
      </p:sp>
    </p:spTree>
    <p:extLst>
      <p:ext uri="{BB962C8B-B14F-4D97-AF65-F5344CB8AC3E}">
        <p14:creationId xmlns:p14="http://schemas.microsoft.com/office/powerpoint/2010/main" val="36679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74825" y="487519"/>
            <a:ext cx="9304867" cy="409768"/>
          </a:xfrm>
        </p:spPr>
        <p:txBody>
          <a:bodyPr/>
          <a:lstStyle/>
          <a:p>
            <a:r>
              <a:rPr lang="de-DE" dirty="0" smtClean="0"/>
              <a:t>1. Erfolgsmodell aus Mitteldeutschland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Was ist der </a:t>
            </a:r>
            <a:r>
              <a:rPr lang="de-DE" dirty="0" err="1" smtClean="0"/>
              <a:t>PlusBus</a:t>
            </a:r>
            <a:r>
              <a:rPr lang="de-DE" dirty="0" smtClean="0"/>
              <a:t>?</a:t>
            </a:r>
          </a:p>
          <a:p>
            <a:r>
              <a:rPr lang="de-DE" dirty="0" smtClean="0"/>
              <a:t>Was macht ihn erfolgreich?</a:t>
            </a:r>
          </a:p>
          <a:p>
            <a:r>
              <a:rPr lang="de-DE" dirty="0" smtClean="0"/>
              <a:t>Warum ist der ein wichtiger Baustein für die Verkehrswende?</a:t>
            </a:r>
            <a:endParaRPr lang="de-DE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3775"/>
          <a:stretch>
            <a:fillRect/>
          </a:stretch>
        </p:blipFill>
        <p:spPr>
          <a:xfrm>
            <a:off x="896938" y="2667000"/>
            <a:ext cx="4848225" cy="3498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61" y="2667000"/>
            <a:ext cx="5269351" cy="349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424" y="5376125"/>
            <a:ext cx="2826737" cy="5826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23" y="2750217"/>
            <a:ext cx="649242" cy="5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Mitteldeutsche Verkehrsverbund</a:t>
            </a: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6276975" y="2295525"/>
            <a:ext cx="3312" cy="4162784"/>
          </a:xfrm>
          <a:prstGeom prst="line">
            <a:avLst/>
          </a:prstGeom>
          <a:ln w="19050">
            <a:solidFill>
              <a:srgbClr val="6C1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1772282" y="1002910"/>
            <a:ext cx="2705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 smtClean="0">
                <a:solidFill>
                  <a:srgbClr val="6A1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Dachverband für Verkehrsunternehmen und öffentliche Hand im </a:t>
            </a:r>
            <a:r>
              <a:rPr lang="de-DE" altLang="de-DE" sz="1400" b="1" dirty="0" smtClean="0">
                <a:solidFill>
                  <a:srgbClr val="6A1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Raum Leipzig/Halle</a:t>
            </a:r>
          </a:p>
        </p:txBody>
      </p:sp>
      <p:sp>
        <p:nvSpPr>
          <p:cNvPr id="10" name="Rechteck 9"/>
          <p:cNvSpPr/>
          <p:nvPr/>
        </p:nvSpPr>
        <p:spPr>
          <a:xfrm>
            <a:off x="4477955" y="985423"/>
            <a:ext cx="3171086" cy="94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400" b="1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Mischverbund</a:t>
            </a:r>
            <a:r>
              <a:rPr lang="de-DE" altLang="de-DE" sz="1400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Aufgaben-trägern und Verkehrsunternehmen</a:t>
            </a:r>
          </a:p>
          <a:p>
            <a:pPr marL="285750" indent="-285750">
              <a:spcBef>
                <a:spcPts val="600"/>
              </a:spcBef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400" b="1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 </a:t>
            </a:r>
            <a:r>
              <a:rPr lang="de-DE" altLang="de-DE" sz="1400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Aufgabenträger</a:t>
            </a:r>
            <a:endParaRPr lang="de-DE" altLang="de-DE" sz="1400" dirty="0">
              <a:solidFill>
                <a:srgbClr val="6C1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533715" y="978569"/>
            <a:ext cx="3720593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400" b="1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</a:t>
            </a:r>
            <a:r>
              <a:rPr lang="de-DE" altLang="de-DE" sz="1400" b="1" dirty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Ticket, gültig für Zug, S-Bahn, Tram und Bus in </a:t>
            </a:r>
            <a:r>
              <a:rPr lang="de-DE" altLang="de-DE" sz="1400" b="1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Mitteldeutschland</a:t>
            </a:r>
            <a:endParaRPr lang="de-DE" altLang="de-DE" sz="1400" b="1" dirty="0">
              <a:solidFill>
                <a:srgbClr val="6C1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400" b="1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abgestimmtes </a:t>
            </a:r>
            <a:r>
              <a:rPr lang="de-DE" altLang="de-DE" sz="1400" b="1" dirty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Angebot </a:t>
            </a:r>
            <a:r>
              <a:rPr lang="de-DE" altLang="de-DE" sz="1400" dirty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Zug, S-Bahn, Tram und Bus in </a:t>
            </a:r>
            <a:r>
              <a:rPr lang="de-DE" altLang="de-DE" sz="1400" dirty="0" smtClean="0">
                <a:solidFill>
                  <a:srgbClr val="6C1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Mitteldeutschland</a:t>
            </a:r>
            <a:endParaRPr lang="de-DE" altLang="de-DE" sz="1400" dirty="0">
              <a:solidFill>
                <a:srgbClr val="6C1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24" y="2291039"/>
            <a:ext cx="3731075" cy="45419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26" y="2380046"/>
            <a:ext cx="3570743" cy="395517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00" y="5504021"/>
            <a:ext cx="1091420" cy="76452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73" y="2309555"/>
            <a:ext cx="706497" cy="40976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sp>
        <p:nvSpPr>
          <p:cNvPr id="19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35152" y="1920240"/>
            <a:ext cx="615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sah unsere Welt vor dem </a:t>
            </a:r>
            <a:r>
              <a:rPr lang="de-DE" dirty="0" err="1" smtClean="0"/>
              <a:t>PlusBus</a:t>
            </a:r>
            <a:r>
              <a:rPr lang="de-DE" dirty="0" smtClean="0"/>
              <a:t> aus?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 bwMode="auto">
          <a:xfrm>
            <a:off x="1973180" y="1375719"/>
            <a:ext cx="5688632" cy="1344388"/>
          </a:xfrm>
          <a:prstGeom prst="rect">
            <a:avLst/>
          </a:prstGeom>
          <a:solidFill>
            <a:srgbClr val="44103E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973180" y="3084375"/>
            <a:ext cx="9595430" cy="265700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  <a:cs typeface="Arial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095315" y="1468551"/>
            <a:ext cx="5474862" cy="135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6A436"/>
              </a:buClr>
              <a:buFont typeface="Wingdings" panose="05000000000000000000" pitchFamily="2" charset="2"/>
              <a:buChar char="ü"/>
            </a:pPr>
            <a:r>
              <a:rPr lang="de-DE" altLang="de-DE" sz="1600" b="1" dirty="0" smtClean="0">
                <a:solidFill>
                  <a:schemeClr val="bg1"/>
                </a:solidFill>
              </a:rPr>
              <a:t>Taktverkehr</a:t>
            </a:r>
            <a:r>
              <a:rPr lang="de-DE" altLang="de-DE" sz="1600" dirty="0" smtClean="0">
                <a:solidFill>
                  <a:schemeClr val="bg1"/>
                </a:solidFill>
              </a:rPr>
              <a:t> auf der Schiene (Zug/S-Bahn)</a:t>
            </a:r>
          </a:p>
          <a:p>
            <a:pPr>
              <a:buClr>
                <a:srgbClr val="36A436"/>
              </a:buClr>
              <a:buFont typeface="Wingdings" panose="05000000000000000000" pitchFamily="2" charset="2"/>
              <a:buChar char="ü"/>
            </a:pPr>
            <a:endParaRPr lang="de-DE" altLang="de-DE" sz="1600" dirty="0" smtClean="0"/>
          </a:p>
          <a:p>
            <a:pPr>
              <a:buClr>
                <a:srgbClr val="36A436"/>
              </a:buClr>
              <a:buFont typeface="Wingdings" panose="05000000000000000000" pitchFamily="2" charset="2"/>
              <a:buChar char="ü"/>
            </a:pPr>
            <a:r>
              <a:rPr lang="de-DE" altLang="de-DE" sz="1600" b="1" dirty="0" smtClean="0">
                <a:solidFill>
                  <a:schemeClr val="bg1"/>
                </a:solidFill>
              </a:rPr>
              <a:t>Taktverkehr</a:t>
            </a:r>
            <a:r>
              <a:rPr lang="de-DE" altLang="de-DE" sz="1600" dirty="0" smtClean="0">
                <a:solidFill>
                  <a:schemeClr val="bg1"/>
                </a:solidFill>
              </a:rPr>
              <a:t> auf den meisten </a:t>
            </a:r>
            <a:r>
              <a:rPr lang="de-DE" altLang="de-DE" sz="1600" dirty="0" err="1" smtClean="0">
                <a:solidFill>
                  <a:schemeClr val="bg1"/>
                </a:solidFill>
              </a:rPr>
              <a:t>StadtBus</a:t>
            </a:r>
            <a:r>
              <a:rPr lang="de-DE" altLang="de-DE" sz="1600" dirty="0" smtClean="0">
                <a:solidFill>
                  <a:schemeClr val="bg1"/>
                </a:solidFill>
              </a:rPr>
              <a:t>-Linien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4164819" y="6144107"/>
            <a:ext cx="4809991" cy="496996"/>
          </a:xfrm>
          <a:prstGeom prst="rect">
            <a:avLst/>
          </a:prstGeom>
          <a:solidFill>
            <a:srgbClr val="44103E"/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indent="0" algn="ctr" eaLnBrk="0" hangingPunct="0">
              <a:lnSpc>
                <a:spcPct val="150000"/>
              </a:lnSpc>
              <a:spcBef>
                <a:spcPts val="800"/>
              </a:spcBef>
              <a:buFontTx/>
              <a:buNone/>
            </a:pPr>
            <a:r>
              <a:rPr lang="de-DE" sz="2000" b="1" kern="0" dirty="0" smtClean="0">
                <a:solidFill>
                  <a:schemeClr val="bg1"/>
                </a:solidFill>
                <a:latin typeface="Arial"/>
                <a:cs typeface="+mn-cs"/>
              </a:rPr>
              <a:t>Handlungsbedarf</a:t>
            </a:r>
            <a:endParaRPr lang="de-DE" sz="2000" b="1" kern="0" dirty="0">
              <a:solidFill>
                <a:schemeClr val="bg1"/>
              </a:solidFill>
              <a:latin typeface="Arial"/>
              <a:cs typeface="+mn-cs"/>
            </a:endParaRPr>
          </a:p>
        </p:txBody>
      </p:sp>
      <p:cxnSp>
        <p:nvCxnSpPr>
          <p:cNvPr id="14" name="Gewinkelte Verbindung 5"/>
          <p:cNvCxnSpPr>
            <a:endCxn id="13" idx="1"/>
          </p:cNvCxnSpPr>
          <p:nvPr/>
        </p:nvCxnSpPr>
        <p:spPr bwMode="auto">
          <a:xfrm>
            <a:off x="3094892" y="5741375"/>
            <a:ext cx="1069927" cy="651230"/>
          </a:xfrm>
          <a:prstGeom prst="bentConnector3">
            <a:avLst>
              <a:gd name="adj1" fmla="val -128"/>
            </a:avLst>
          </a:prstGeom>
          <a:solidFill>
            <a:srgbClr val="00B8FF"/>
          </a:solidFill>
          <a:ln w="571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winkelte Verbindung 6"/>
          <p:cNvCxnSpPr>
            <a:endCxn id="13" idx="3"/>
          </p:cNvCxnSpPr>
          <p:nvPr/>
        </p:nvCxnSpPr>
        <p:spPr bwMode="auto">
          <a:xfrm rot="10800000" flipV="1">
            <a:off x="8974811" y="5741375"/>
            <a:ext cx="1101175" cy="651229"/>
          </a:xfrm>
          <a:prstGeom prst="bentConnector3">
            <a:avLst>
              <a:gd name="adj1" fmla="val -1101"/>
            </a:avLst>
          </a:prstGeom>
          <a:solidFill>
            <a:srgbClr val="00B8FF"/>
          </a:solidFill>
          <a:ln w="571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14" y="2124702"/>
            <a:ext cx="552824" cy="41327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15" y="1459034"/>
            <a:ext cx="349359" cy="36563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57" y="1459033"/>
            <a:ext cx="348055" cy="364269"/>
          </a:xfrm>
          <a:prstGeom prst="rect">
            <a:avLst/>
          </a:prstGeom>
        </p:spPr>
      </p:pic>
      <p:sp>
        <p:nvSpPr>
          <p:cNvPr id="19" name="Inhaltsplatzhalter 2"/>
          <p:cNvSpPr txBox="1">
            <a:spLocks/>
          </p:cNvSpPr>
          <p:nvPr/>
        </p:nvSpPr>
        <p:spPr>
          <a:xfrm>
            <a:off x="1973180" y="2877717"/>
            <a:ext cx="9439235" cy="3017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0000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>
                <a:tab pos="54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marR="0" indent="-270000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9375" marR="0" indent="-269875" algn="l" defTabSz="270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1925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890000" marR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16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3399"/>
              </a:buClr>
              <a:buFont typeface="Wingdings" panose="05000000000000000000" pitchFamily="2" charset="2"/>
              <a:buNone/>
            </a:pPr>
            <a:endParaRPr lang="de-DE" altLang="de-DE" sz="1600" dirty="0"/>
          </a:p>
          <a:p>
            <a:pPr marL="0" indent="0"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de-DE" altLang="de-DE" sz="1800" dirty="0" smtClean="0"/>
              <a:t>      Sc</a:t>
            </a:r>
            <a:r>
              <a:rPr lang="de-DE" altLang="de-DE" sz="2000" dirty="0" smtClean="0"/>
              <a:t>hwerpunkt </a:t>
            </a:r>
            <a:r>
              <a:rPr lang="de-DE" altLang="de-DE" sz="1800" b="1" dirty="0" smtClean="0"/>
              <a:t>am Bedarf im Schülerverkehr</a:t>
            </a:r>
            <a:r>
              <a:rPr lang="de-DE" altLang="de-DE" sz="1800" dirty="0" smtClean="0"/>
              <a:t>, aber:</a:t>
            </a:r>
          </a:p>
          <a:p>
            <a:pPr lvl="1">
              <a:lnSpc>
                <a:spcPct val="150000"/>
              </a:lnSpc>
              <a:buClr>
                <a:srgbClr val="A725A1"/>
              </a:buClr>
              <a:buFont typeface="Wingdings" panose="05000000000000000000" pitchFamily="2" charset="2"/>
              <a:buChar char="§"/>
            </a:pPr>
            <a:r>
              <a:rPr lang="de-DE" altLang="de-DE" sz="1600" dirty="0" smtClean="0"/>
              <a:t>individuelle Nachmittagsaktivitäten vom ÖPNV nur </a:t>
            </a:r>
            <a:r>
              <a:rPr lang="de-DE" altLang="de-DE" sz="1600" b="1" dirty="0" smtClean="0"/>
              <a:t>unzureichend abgedeckt</a:t>
            </a:r>
          </a:p>
          <a:p>
            <a:pPr lvl="1">
              <a:lnSpc>
                <a:spcPct val="150000"/>
              </a:lnSpc>
              <a:buClr>
                <a:srgbClr val="A725A1"/>
              </a:buClr>
              <a:buFont typeface="Wingdings" panose="05000000000000000000" pitchFamily="2" charset="2"/>
              <a:buChar char="§"/>
            </a:pPr>
            <a:r>
              <a:rPr lang="de-DE" altLang="de-DE" sz="1600" dirty="0" smtClean="0">
                <a:sym typeface="Wingdings" panose="05000000000000000000" pitchFamily="2" charset="2"/>
              </a:rPr>
              <a:t>oftmals 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kein sinnvoll nutzbares Angebot für Berufspendler</a:t>
            </a:r>
            <a:r>
              <a:rPr lang="de-DE" altLang="de-DE" sz="1600" dirty="0" smtClean="0">
                <a:sym typeface="Wingdings" panose="05000000000000000000" pitchFamily="2" charset="2"/>
              </a:rPr>
              <a:t>, ältere Menschen und Touristen</a:t>
            </a:r>
          </a:p>
          <a:p>
            <a:pPr lvl="1">
              <a:lnSpc>
                <a:spcPct val="150000"/>
              </a:lnSpc>
              <a:buClr>
                <a:srgbClr val="A725A1"/>
              </a:buClr>
              <a:buFont typeface="Wingdings" panose="05000000000000000000" pitchFamily="2" charset="2"/>
              <a:buChar char="§"/>
            </a:pPr>
            <a:r>
              <a:rPr lang="de-DE" altLang="de-DE" sz="1600" b="1" dirty="0" smtClean="0">
                <a:sym typeface="Wingdings" panose="05000000000000000000" pitchFamily="2" charset="2"/>
              </a:rPr>
              <a:t>kaum Busverkehrsangebote am Abend</a:t>
            </a:r>
            <a:r>
              <a:rPr lang="de-DE" altLang="de-DE" sz="1600" dirty="0" smtClean="0">
                <a:sym typeface="Wingdings" panose="05000000000000000000" pitchFamily="2" charset="2"/>
              </a:rPr>
              <a:t>, am Wochenende oder in den Schulferien </a:t>
            </a:r>
            <a:endParaRPr lang="de-DE" altLang="de-DE" sz="1600" dirty="0" smtClean="0"/>
          </a:p>
          <a:p>
            <a:pPr lvl="1">
              <a:lnSpc>
                <a:spcPct val="150000"/>
              </a:lnSpc>
              <a:buClr>
                <a:srgbClr val="A725A1"/>
              </a:buClr>
              <a:buFont typeface="Wingdings" panose="05000000000000000000" pitchFamily="2" charset="2"/>
              <a:buChar char="§"/>
            </a:pPr>
            <a:r>
              <a:rPr lang="de-DE" altLang="de-DE" sz="1600" dirty="0" smtClean="0"/>
              <a:t>Flächenerschließung und Nahmobilität durch Linienführungen und </a:t>
            </a:r>
            <a:r>
              <a:rPr lang="de-DE" altLang="de-DE" sz="1600" b="1" dirty="0" smtClean="0"/>
              <a:t>geringe Haltestellendichte </a:t>
            </a:r>
            <a:r>
              <a:rPr lang="de-DE" altLang="de-DE" sz="1600" dirty="0" smtClean="0"/>
              <a:t>nicht ausreichend gewährleistet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1" y="1213468"/>
            <a:ext cx="539497" cy="53949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1" y="2949992"/>
            <a:ext cx="539497" cy="539497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auto">
          <a:xfrm>
            <a:off x="8015506" y="1366054"/>
            <a:ext cx="3565343" cy="1344388"/>
          </a:xfrm>
          <a:prstGeom prst="rect">
            <a:avLst/>
          </a:prstGeom>
          <a:solidFill>
            <a:srgbClr val="E6E6E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25A1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de-DE" sz="1600" dirty="0" smtClean="0">
                <a:latin typeface="+mj-lt"/>
                <a:cs typeface="Arial" charset="0"/>
              </a:rPr>
              <a:t>über 400 Buslinien </a:t>
            </a: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25A1"/>
              </a:buClr>
              <a:buSzPct val="100000"/>
              <a:buFont typeface="Wingdings" panose="05000000000000000000" pitchFamily="2" charset="2"/>
              <a:buChar char="§"/>
              <a:tabLst/>
            </a:pPr>
            <a:endParaRPr lang="de-DE" sz="1600" dirty="0" smtClean="0">
              <a:latin typeface="+mj-lt"/>
              <a:cs typeface="Arial" charset="0"/>
            </a:endParaRP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725A1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de-DE" sz="1600" dirty="0" smtClean="0">
                <a:latin typeface="+mj-lt"/>
                <a:cs typeface="Arial" charset="0"/>
              </a:rPr>
              <a:t>aber </a:t>
            </a:r>
            <a:r>
              <a:rPr lang="de-DE" sz="1600" b="1" dirty="0" smtClean="0">
                <a:latin typeface="+mj-lt"/>
                <a:cs typeface="Arial" charset="0"/>
              </a:rPr>
              <a:t>kaum Orientierung für den Kunden</a:t>
            </a:r>
            <a:r>
              <a:rPr lang="de-DE" sz="1600" dirty="0" smtClean="0">
                <a:latin typeface="+mj-lt"/>
                <a:cs typeface="Arial" charset="0"/>
              </a:rPr>
              <a:t>, welche Qualität hinter den Linien steckt</a:t>
            </a:r>
            <a:endParaRPr kumimoji="0" lang="de-DE" sz="16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42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35152" y="1920240"/>
            <a:ext cx="615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1802950" y="1880256"/>
            <a:ext cx="4685882" cy="518336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Nutzen </a:t>
            </a:r>
            <a:r>
              <a:rPr lang="de-DE" sz="1800" dirty="0"/>
              <a:t>der hochwertigen Schienenangebote </a:t>
            </a:r>
            <a:r>
              <a:rPr lang="de-DE" sz="1800" b="1" dirty="0"/>
              <a:t>in die  Fläche </a:t>
            </a:r>
            <a:r>
              <a:rPr lang="de-DE" sz="1800" b="1" dirty="0" smtClean="0"/>
              <a:t>tragen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b="1" dirty="0"/>
              <a:t>g</a:t>
            </a:r>
            <a:r>
              <a:rPr lang="de-DE" sz="1800" b="1" dirty="0" smtClean="0"/>
              <a:t>leiche </a:t>
            </a:r>
            <a:r>
              <a:rPr lang="de-DE" sz="1800" b="1" dirty="0"/>
              <a:t>Angebotsqualitäten </a:t>
            </a:r>
            <a:r>
              <a:rPr lang="de-DE" sz="1800" dirty="0"/>
              <a:t>auf der Schiene und im </a:t>
            </a:r>
            <a:r>
              <a:rPr lang="de-DE" sz="1800" dirty="0" smtClean="0"/>
              <a:t>Bus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Gemeinsam </a:t>
            </a:r>
            <a:r>
              <a:rPr lang="de-DE" sz="1800" dirty="0"/>
              <a:t>gedachte </a:t>
            </a:r>
            <a:r>
              <a:rPr lang="de-DE" sz="1800" dirty="0" smtClean="0"/>
              <a:t>Reiseketten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b="1" dirty="0"/>
              <a:t>k</a:t>
            </a:r>
            <a:r>
              <a:rPr lang="de-DE" sz="1800" b="1" dirty="0" smtClean="0"/>
              <a:t>urze </a:t>
            </a:r>
            <a:r>
              <a:rPr lang="de-DE" sz="1800" b="1" dirty="0"/>
              <a:t>Übergänge </a:t>
            </a:r>
            <a:r>
              <a:rPr lang="de-DE" sz="1800" dirty="0"/>
              <a:t>von Bus auf </a:t>
            </a:r>
            <a:r>
              <a:rPr lang="de-DE" sz="1800" dirty="0" smtClean="0"/>
              <a:t>Bahn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Anschlusssicherung </a:t>
            </a:r>
            <a:r>
              <a:rPr lang="de-DE" sz="1800" dirty="0"/>
              <a:t>per </a:t>
            </a:r>
            <a:r>
              <a:rPr lang="de-DE" sz="1800" dirty="0" smtClean="0"/>
              <a:t>RBL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Gemeinsame Vermarktung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b="1" dirty="0"/>
              <a:t>m</a:t>
            </a:r>
            <a:r>
              <a:rPr lang="de-DE" sz="1800" b="1" dirty="0" smtClean="0"/>
              <a:t>ehr </a:t>
            </a:r>
            <a:r>
              <a:rPr lang="de-DE" sz="1800" b="1" dirty="0"/>
              <a:t>Fahrgäste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892614" y="1993479"/>
            <a:ext cx="4678899" cy="361313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MDV </a:t>
            </a:r>
            <a:r>
              <a:rPr lang="de-DE" sz="1800" dirty="0"/>
              <a:t>bekam Mandat von </a:t>
            </a:r>
            <a:r>
              <a:rPr lang="de-DE" sz="1800" dirty="0" smtClean="0"/>
              <a:t>Verkehrs-unternehmen </a:t>
            </a:r>
            <a:r>
              <a:rPr lang="de-DE" sz="1800" dirty="0"/>
              <a:t>und Busunternehmen die </a:t>
            </a:r>
            <a:r>
              <a:rPr lang="de-DE" sz="1800" b="1" dirty="0"/>
              <a:t>Koordination</a:t>
            </a:r>
            <a:r>
              <a:rPr lang="de-DE" sz="1800" dirty="0"/>
              <a:t> der </a:t>
            </a:r>
            <a:r>
              <a:rPr lang="de-DE" sz="1800" dirty="0" smtClean="0"/>
              <a:t>Planung </a:t>
            </a:r>
            <a:r>
              <a:rPr lang="de-DE" sz="1800" dirty="0"/>
              <a:t>und des Marketings zu </a:t>
            </a:r>
            <a:r>
              <a:rPr lang="de-DE" sz="1800" dirty="0" smtClean="0"/>
              <a:t>übernehmen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 smtClean="0"/>
              <a:t>Gründung </a:t>
            </a:r>
            <a:r>
              <a:rPr lang="de-DE" sz="1800" b="1" dirty="0"/>
              <a:t>regionale Arbeitsgruppen </a:t>
            </a:r>
            <a:r>
              <a:rPr lang="de-DE" sz="1800" dirty="0"/>
              <a:t>aus </a:t>
            </a:r>
            <a:r>
              <a:rPr lang="de-DE" sz="1800" dirty="0" smtClean="0"/>
              <a:t>Verkehrsunternehmen, </a:t>
            </a:r>
            <a:r>
              <a:rPr lang="de-DE" sz="1800" dirty="0"/>
              <a:t>Aufgabenträgern und MDV zu regionalen Planung (</a:t>
            </a:r>
            <a:r>
              <a:rPr lang="de-DE" sz="1800" dirty="0" smtClean="0"/>
              <a:t>SPNV+ÖPNV)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/>
              <a:t>g</a:t>
            </a:r>
            <a:r>
              <a:rPr lang="de-DE" sz="1800" b="1" dirty="0" smtClean="0"/>
              <a:t>emeinsame </a:t>
            </a:r>
            <a:r>
              <a:rPr lang="de-DE" sz="1800" b="1" dirty="0"/>
              <a:t>Marketingaktivitäten </a:t>
            </a:r>
            <a:r>
              <a:rPr lang="de-DE" sz="1800" dirty="0"/>
              <a:t>aller Verkehrsunternehmen (Bus und Bahn)</a:t>
            </a: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Strategische Herangehensweise zur </a:t>
            </a:r>
            <a:r>
              <a:rPr lang="de-DE" u="sng" dirty="0" smtClean="0"/>
              <a:t>Vernetzung</a:t>
            </a:r>
            <a:r>
              <a:rPr lang="de-DE" dirty="0" smtClean="0"/>
              <a:t> von</a:t>
            </a: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6626144" y="2164186"/>
            <a:ext cx="24384" cy="4167270"/>
          </a:xfrm>
          <a:prstGeom prst="line">
            <a:avLst/>
          </a:prstGeom>
          <a:ln w="19050">
            <a:solidFill>
              <a:srgbClr val="6C1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99537" y="1482090"/>
            <a:ext cx="4671977" cy="36004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	</a:t>
            </a:r>
            <a:r>
              <a:rPr lang="de-DE" b="1" dirty="0" smtClean="0">
                <a:solidFill>
                  <a:srgbClr val="A725A1"/>
                </a:solidFill>
              </a:rPr>
              <a:t>Umsetzung </a:t>
            </a:r>
            <a:endParaRPr lang="de-DE" b="1" dirty="0">
              <a:solidFill>
                <a:srgbClr val="A725A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957208" y="1505964"/>
            <a:ext cx="4363299" cy="36004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	</a:t>
            </a:r>
            <a:r>
              <a:rPr lang="de-DE" b="1" dirty="0" smtClean="0">
                <a:solidFill>
                  <a:srgbClr val="A725A1"/>
                </a:solidFill>
              </a:rPr>
              <a:t>Ziele </a:t>
            </a:r>
            <a:endParaRPr lang="de-DE" b="1" dirty="0">
              <a:solidFill>
                <a:srgbClr val="A725A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56457" y="5874293"/>
            <a:ext cx="4074333" cy="640808"/>
          </a:xfrm>
          <a:prstGeom prst="rect">
            <a:avLst/>
          </a:prstGeom>
          <a:solidFill>
            <a:srgbClr val="CEBDC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de-DE" b="1" dirty="0" smtClean="0"/>
              <a:t>Erstmals gemeinsame Planung von SPNV und ÖPNV!</a:t>
            </a:r>
            <a:endParaRPr lang="de-DE" b="1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298" y="470841"/>
            <a:ext cx="545112" cy="54511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59" y="507130"/>
            <a:ext cx="508823" cy="50882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11" y="607463"/>
            <a:ext cx="365213" cy="34599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411357">
            <a:off x="10541218" y="5524431"/>
            <a:ext cx="1008112" cy="432048"/>
          </a:xfrm>
          <a:prstGeom prst="rect">
            <a:avLst/>
          </a:prstGeom>
          <a:solidFill>
            <a:srgbClr val="7A206A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NEU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407" y="6042455"/>
            <a:ext cx="1639966" cy="54868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9" y="1357703"/>
            <a:ext cx="542545" cy="54254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6" y="1357703"/>
            <a:ext cx="542545" cy="5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35152" y="1920240"/>
            <a:ext cx="615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</a:t>
            </a:r>
            <a:r>
              <a:rPr lang="de-DE" dirty="0" err="1" smtClean="0"/>
              <a:t>PlusBus</a:t>
            </a:r>
            <a:r>
              <a:rPr lang="de-DE" dirty="0" smtClean="0"/>
              <a:t>?</a:t>
            </a:r>
            <a:br>
              <a:rPr lang="de-DE" dirty="0" smtClean="0"/>
            </a:br>
            <a:r>
              <a:rPr lang="de-DE" sz="1800" dirty="0" smtClean="0"/>
              <a:t>Welche Erwartung erfüllt die Marke?</a:t>
            </a:r>
            <a:endParaRPr lang="de-DE" sz="18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grpSp>
        <p:nvGrpSpPr>
          <p:cNvPr id="33" name="Gruppieren 32"/>
          <p:cNvGrpSpPr/>
          <p:nvPr/>
        </p:nvGrpSpPr>
        <p:grpSpPr>
          <a:xfrm>
            <a:off x="8066243" y="1430078"/>
            <a:ext cx="3401685" cy="2772288"/>
            <a:chOff x="8161146" y="1795726"/>
            <a:chExt cx="3401685" cy="2772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2" t="9332"/>
            <a:stretch/>
          </p:blipFill>
          <p:spPr>
            <a:xfrm>
              <a:off x="8347476" y="2230494"/>
              <a:ext cx="3215355" cy="2337520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>
            <a:xfrm>
              <a:off x="8497051" y="1819374"/>
              <a:ext cx="3060000" cy="64633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</a:rPr>
                <a:t>Ländlichen Raum </a:t>
              </a:r>
            </a:p>
            <a:p>
              <a:pPr algn="ctr"/>
              <a:r>
                <a:rPr lang="de-DE" b="1" dirty="0" smtClean="0">
                  <a:solidFill>
                    <a:schemeClr val="bg1"/>
                  </a:solidFill>
                </a:rPr>
                <a:t>stärken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146" y="1795726"/>
              <a:ext cx="671809" cy="671809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2172172" y="1462729"/>
            <a:ext cx="3109624" cy="2739637"/>
            <a:chOff x="839415" y="1841491"/>
            <a:chExt cx="3109624" cy="273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5"/>
            <a:srcRect l="24647" b="1521"/>
            <a:stretch/>
          </p:blipFill>
          <p:spPr>
            <a:xfrm>
              <a:off x="839415" y="2276871"/>
              <a:ext cx="3109623" cy="2304257"/>
            </a:xfrm>
            <a:prstGeom prst="rect">
              <a:avLst/>
            </a:prstGeom>
          </p:spPr>
        </p:pic>
        <p:sp>
          <p:nvSpPr>
            <p:cNvPr id="23" name="Rechteck 22"/>
            <p:cNvSpPr/>
            <p:nvPr/>
          </p:nvSpPr>
          <p:spPr>
            <a:xfrm>
              <a:off x="889039" y="1841491"/>
              <a:ext cx="3060000" cy="646331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smtClean="0">
                  <a:solidFill>
                    <a:schemeClr val="bg1"/>
                  </a:solidFill>
                </a:rPr>
                <a:t>   Vernetzung +</a:t>
              </a:r>
              <a:r>
                <a:rPr lang="de-DE" b="1" dirty="0" err="1" smtClean="0">
                  <a:solidFill>
                    <a:schemeClr val="bg1"/>
                  </a:solidFill>
                </a:rPr>
                <a:t>Vertaktung</a:t>
              </a:r>
              <a:endParaRPr lang="de-DE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b="1" dirty="0" smtClean="0">
                  <a:solidFill>
                    <a:schemeClr val="bg1"/>
                  </a:solidFill>
                </a:rPr>
                <a:t> +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70" y="2159488"/>
              <a:ext cx="319916" cy="319916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752" y="2159487"/>
              <a:ext cx="308047" cy="308047"/>
            </a:xfrm>
            <a:prstGeom prst="rect">
              <a:avLst/>
            </a:prstGeom>
          </p:spPr>
        </p:pic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04" y="1427404"/>
            <a:ext cx="671809" cy="671809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913993" y="2532787"/>
            <a:ext cx="3488154" cy="2755339"/>
            <a:chOff x="4264892" y="1812675"/>
            <a:chExt cx="3488154" cy="2755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058" y="2386754"/>
              <a:ext cx="3224988" cy="2181260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4693046" y="1836323"/>
              <a:ext cx="3060000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</a:rPr>
                <a:t>Gute Orientierung </a:t>
              </a:r>
            </a:p>
            <a:p>
              <a:pPr algn="ctr"/>
              <a:r>
                <a:rPr lang="de-DE" b="1" dirty="0" smtClean="0">
                  <a:solidFill>
                    <a:schemeClr val="bg1"/>
                  </a:solidFill>
                </a:rPr>
                <a:t>für den Kunden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892" y="1812675"/>
              <a:ext cx="669979" cy="669979"/>
            </a:xfrm>
            <a:prstGeom prst="rect">
              <a:avLst/>
            </a:prstGeom>
          </p:spPr>
        </p:pic>
      </p:grpSp>
      <p:sp>
        <p:nvSpPr>
          <p:cNvPr id="34" name="Textfeld 33"/>
          <p:cNvSpPr txBox="1"/>
          <p:nvPr/>
        </p:nvSpPr>
        <p:spPr>
          <a:xfrm>
            <a:off x="2482913" y="5379209"/>
            <a:ext cx="10154497" cy="114580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de-DE" sz="2800" b="1" dirty="0" smtClean="0">
                <a:solidFill>
                  <a:schemeClr val="accent3"/>
                </a:solidFill>
              </a:rPr>
              <a:t>Paradigmenwechsel</a:t>
            </a:r>
            <a:r>
              <a:rPr lang="de-DE" sz="2800" b="1" dirty="0" smtClean="0"/>
              <a:t> gestalten</a:t>
            </a:r>
          </a:p>
          <a:p>
            <a:endParaRPr lang="de-DE" sz="1050" dirty="0"/>
          </a:p>
          <a:p>
            <a:r>
              <a:rPr lang="de-DE" sz="2800" b="1" dirty="0" smtClean="0"/>
              <a:t>		</a:t>
            </a:r>
            <a:r>
              <a:rPr lang="de-DE" sz="2800" b="1" dirty="0" smtClean="0">
                <a:solidFill>
                  <a:schemeClr val="accent1"/>
                </a:solidFill>
              </a:rPr>
              <a:t>Mobilität für Jedermann </a:t>
            </a:r>
            <a:r>
              <a:rPr lang="de-DE" sz="2800" b="1" dirty="0" smtClean="0"/>
              <a:t>schaffen</a:t>
            </a:r>
            <a:endParaRPr lang="de-DE" sz="2800" b="1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3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93" y="561782"/>
            <a:ext cx="5311622" cy="59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43" y="362674"/>
            <a:ext cx="915445" cy="76144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10" y="561783"/>
            <a:ext cx="3024540" cy="5248467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5724525" y="5667375"/>
            <a:ext cx="5534025" cy="962025"/>
          </a:xfrm>
          <a:prstGeom prst="rect">
            <a:avLst/>
          </a:prstGeom>
          <a:noFill/>
          <a:ln w="38100">
            <a:solidFill>
              <a:srgbClr val="7A20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 smtClean="0">
              <a:solidFill>
                <a:srgbClr val="444444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sp>
        <p:nvSpPr>
          <p:cNvPr id="17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542"/>
            <a:ext cx="1576009" cy="788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820" y="6491701"/>
            <a:ext cx="515180" cy="298804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215559" y="1941690"/>
            <a:ext cx="4182762" cy="4154310"/>
            <a:chOff x="467544" y="2065776"/>
            <a:chExt cx="3672408" cy="3307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eck 10"/>
            <p:cNvSpPr/>
            <p:nvPr/>
          </p:nvSpPr>
          <p:spPr>
            <a:xfrm>
              <a:off x="467544" y="2459665"/>
              <a:ext cx="3672408" cy="18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611560" y="2603681"/>
              <a:ext cx="3168352" cy="1584176"/>
            </a:xfrm>
            <a:prstGeom prst="rect">
              <a:avLst/>
            </a:prstGeom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699792" y="3326784"/>
              <a:ext cx="288032" cy="245778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907704" y="3395769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704269" y="3305657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284723" y="3105178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1907704" y="2675689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2364295" y="2678915"/>
              <a:ext cx="228563" cy="176942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1356731" y="2850591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831" y="3682784"/>
              <a:ext cx="146050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Ellipse 25"/>
            <p:cNvSpPr/>
            <p:nvPr/>
          </p:nvSpPr>
          <p:spPr>
            <a:xfrm>
              <a:off x="766155" y="2829759"/>
              <a:ext cx="436984" cy="421994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17"/>
            <p:cNvCxnSpPr/>
            <p:nvPr/>
          </p:nvCxnSpPr>
          <p:spPr>
            <a:xfrm>
              <a:off x="971600" y="2500462"/>
              <a:ext cx="0" cy="1543379"/>
            </a:xfrm>
            <a:prstGeom prst="line">
              <a:avLst/>
            </a:prstGeom>
            <a:ln w="76200">
              <a:solidFill>
                <a:srgbClr val="5F5F5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9"/>
            <p:cNvCxnSpPr/>
            <p:nvPr/>
          </p:nvCxnSpPr>
          <p:spPr>
            <a:xfrm>
              <a:off x="1979712" y="3467777"/>
              <a:ext cx="864096" cy="0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0"/>
            <p:cNvCxnSpPr/>
            <p:nvPr/>
          </p:nvCxnSpPr>
          <p:spPr>
            <a:xfrm>
              <a:off x="2843808" y="3467777"/>
              <a:ext cx="432048" cy="288032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1"/>
            <p:cNvCxnSpPr/>
            <p:nvPr/>
          </p:nvCxnSpPr>
          <p:spPr>
            <a:xfrm flipV="1">
              <a:off x="1043608" y="2747697"/>
              <a:ext cx="936104" cy="282914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2"/>
            <p:cNvCxnSpPr/>
            <p:nvPr/>
          </p:nvCxnSpPr>
          <p:spPr>
            <a:xfrm>
              <a:off x="1979712" y="2603681"/>
              <a:ext cx="0" cy="15121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3"/>
            <p:cNvCxnSpPr/>
            <p:nvPr/>
          </p:nvCxnSpPr>
          <p:spPr>
            <a:xfrm flipH="1">
              <a:off x="2843808" y="3030611"/>
              <a:ext cx="576064" cy="43716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4"/>
            <p:cNvCxnSpPr/>
            <p:nvPr/>
          </p:nvCxnSpPr>
          <p:spPr>
            <a:xfrm>
              <a:off x="2843808" y="3467777"/>
              <a:ext cx="0" cy="64807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5"/>
            <p:cNvCxnSpPr/>
            <p:nvPr/>
          </p:nvCxnSpPr>
          <p:spPr>
            <a:xfrm>
              <a:off x="1979712" y="2747697"/>
              <a:ext cx="491517" cy="0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V="1">
              <a:off x="2471229" y="2531673"/>
              <a:ext cx="372579" cy="216024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7"/>
            <p:cNvCxnSpPr/>
            <p:nvPr/>
          </p:nvCxnSpPr>
          <p:spPr>
            <a:xfrm>
              <a:off x="2471229" y="2747697"/>
              <a:ext cx="660611" cy="50149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8"/>
            <p:cNvCxnSpPr/>
            <p:nvPr/>
          </p:nvCxnSpPr>
          <p:spPr>
            <a:xfrm>
              <a:off x="1043608" y="3030611"/>
              <a:ext cx="360040" cy="65319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92" y="3660076"/>
              <a:ext cx="168716" cy="16774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410" y="3363872"/>
              <a:ext cx="235639" cy="195461"/>
            </a:xfrm>
            <a:prstGeom prst="rect">
              <a:avLst/>
            </a:prstGeom>
          </p:spPr>
        </p:pic>
        <p:cxnSp>
          <p:nvCxnSpPr>
            <p:cNvPr id="40" name="Gerade Verbindung 77"/>
            <p:cNvCxnSpPr/>
            <p:nvPr/>
          </p:nvCxnSpPr>
          <p:spPr>
            <a:xfrm>
              <a:off x="1043608" y="3030611"/>
              <a:ext cx="936104" cy="437166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941152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feld 41"/>
            <p:cNvSpPr txBox="1"/>
            <p:nvPr/>
          </p:nvSpPr>
          <p:spPr>
            <a:xfrm>
              <a:off x="486936" y="2065776"/>
              <a:ext cx="3653016" cy="391628"/>
            </a:xfrm>
            <a:prstGeom prst="rect">
              <a:avLst/>
            </a:prstGeom>
            <a:solidFill>
              <a:srgbClr val="7A206A"/>
            </a:solidFill>
          </p:spPr>
          <p:txBody>
            <a:bodyPr wrap="square" lIns="90000" tIns="72000" rIns="72000" bIns="72000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FF0000"/>
                </a:buClr>
              </a:pPr>
              <a:r>
                <a:rPr lang="de-DE" sz="16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Sektorale Erschließung</a:t>
              </a:r>
              <a:endParaRPr lang="de-DE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7544" y="4295665"/>
              <a:ext cx="3672407" cy="653238"/>
            </a:xfrm>
            <a:prstGeom prst="rect">
              <a:avLst/>
            </a:prstGeom>
            <a:solidFill>
              <a:srgbClr val="DADAD4"/>
            </a:solidFill>
            <a:ln>
              <a:solidFill>
                <a:srgbClr val="990099"/>
              </a:solidFill>
            </a:ln>
          </p:spPr>
          <p:txBody>
            <a:bodyPr wrap="square" lIns="90000" tIns="72000" rIns="72000" bIns="72000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1400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erschlossene Gebiete</a:t>
              </a:r>
            </a:p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1400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Umsteigeknotenpunkt</a:t>
              </a:r>
              <a:endParaRPr lang="de-DE" sz="14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645039" y="4367673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08" y="4613956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feld 45"/>
            <p:cNvSpPr txBox="1"/>
            <p:nvPr/>
          </p:nvSpPr>
          <p:spPr>
            <a:xfrm>
              <a:off x="467544" y="4920033"/>
              <a:ext cx="3672406" cy="4531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990099"/>
              </a:solidFill>
            </a:ln>
          </p:spPr>
          <p:txBody>
            <a:bodyPr wrap="square" lIns="90000" tIns="72000" rIns="72000" bIns="72000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2000" b="1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de-DE" sz="2000" b="1" dirty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Gebiete erschlossen</a:t>
              </a:r>
            </a:p>
          </p:txBody>
        </p:sp>
        <p:pic>
          <p:nvPicPr>
            <p:cNvPr id="47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804" y="2954474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712" y="3052697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09" y="3783916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715" y="3323010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Grafik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638" y="2749224"/>
              <a:ext cx="235639" cy="195461"/>
            </a:xfrm>
            <a:prstGeom prst="rect">
              <a:avLst/>
            </a:prstGeom>
          </p:spPr>
        </p:pic>
      </p:grpSp>
      <p:grpSp>
        <p:nvGrpSpPr>
          <p:cNvPr id="52" name="Gruppieren 51"/>
          <p:cNvGrpSpPr/>
          <p:nvPr/>
        </p:nvGrpSpPr>
        <p:grpSpPr>
          <a:xfrm>
            <a:off x="6993810" y="1781175"/>
            <a:ext cx="4180133" cy="4298418"/>
            <a:chOff x="4641005" y="1958800"/>
            <a:chExt cx="3603403" cy="3414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Rechteck 52"/>
            <p:cNvSpPr/>
            <p:nvPr/>
          </p:nvSpPr>
          <p:spPr>
            <a:xfrm>
              <a:off x="4644008" y="2481751"/>
              <a:ext cx="3600400" cy="18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6084168" y="3509411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4788024" y="2625767"/>
              <a:ext cx="3168352" cy="1584176"/>
            </a:xfrm>
            <a:prstGeom prst="rect">
              <a:avLst/>
            </a:prstGeom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6876256" y="3348870"/>
              <a:ext cx="288032" cy="245778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6084168" y="3417855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5880733" y="3327743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Ellipse 58"/>
            <p:cNvSpPr/>
            <p:nvPr/>
          </p:nvSpPr>
          <p:spPr>
            <a:xfrm>
              <a:off x="5461187" y="3127264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6084168" y="2697775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6540759" y="2701001"/>
              <a:ext cx="228563" cy="176942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6925132" y="2501550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5533195" y="2872677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295" y="3704870"/>
              <a:ext cx="146050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Ellipse 64"/>
            <p:cNvSpPr/>
            <p:nvPr/>
          </p:nvSpPr>
          <p:spPr>
            <a:xfrm>
              <a:off x="4942619" y="2804553"/>
              <a:ext cx="436984" cy="421994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Gerade Verbindung 43"/>
            <p:cNvCxnSpPr/>
            <p:nvPr/>
          </p:nvCxnSpPr>
          <p:spPr>
            <a:xfrm>
              <a:off x="5138663" y="2522548"/>
              <a:ext cx="0" cy="1543379"/>
            </a:xfrm>
            <a:prstGeom prst="line">
              <a:avLst/>
            </a:prstGeom>
            <a:ln w="76200">
              <a:solidFill>
                <a:srgbClr val="5F5F5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45"/>
            <p:cNvCxnSpPr/>
            <p:nvPr/>
          </p:nvCxnSpPr>
          <p:spPr>
            <a:xfrm>
              <a:off x="6156176" y="3489863"/>
              <a:ext cx="864096" cy="0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46"/>
            <p:cNvCxnSpPr/>
            <p:nvPr/>
          </p:nvCxnSpPr>
          <p:spPr>
            <a:xfrm>
              <a:off x="7020272" y="3489863"/>
              <a:ext cx="432048" cy="288032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47"/>
            <p:cNvCxnSpPr/>
            <p:nvPr/>
          </p:nvCxnSpPr>
          <p:spPr>
            <a:xfrm flipV="1">
              <a:off x="5220072" y="2769783"/>
              <a:ext cx="936104" cy="282914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48"/>
            <p:cNvCxnSpPr/>
            <p:nvPr/>
          </p:nvCxnSpPr>
          <p:spPr>
            <a:xfrm>
              <a:off x="6156176" y="2769783"/>
              <a:ext cx="491517" cy="0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874" y="3385958"/>
              <a:ext cx="235639" cy="195461"/>
            </a:xfrm>
            <a:prstGeom prst="rect">
              <a:avLst/>
            </a:prstGeom>
          </p:spPr>
        </p:pic>
        <p:sp>
          <p:nvSpPr>
            <p:cNvPr id="72" name="Ellipse 71"/>
            <p:cNvSpPr/>
            <p:nvPr/>
          </p:nvSpPr>
          <p:spPr>
            <a:xfrm>
              <a:off x="6084168" y="2839232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6084168" y="4046926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>
              <a:off x="5461187" y="3581419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6084168" y="3771227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>
              <a:off x="6948264" y="4034092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Ellipse 76"/>
            <p:cNvSpPr/>
            <p:nvPr/>
          </p:nvSpPr>
          <p:spPr>
            <a:xfrm>
              <a:off x="6940806" y="3915243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7452320" y="3003292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Ellipse 78"/>
            <p:cNvSpPr/>
            <p:nvPr/>
          </p:nvSpPr>
          <p:spPr>
            <a:xfrm>
              <a:off x="7092280" y="3277910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6781116" y="3074101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6084168" y="3307284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Ellipse 81"/>
            <p:cNvSpPr/>
            <p:nvPr/>
          </p:nvSpPr>
          <p:spPr>
            <a:xfrm>
              <a:off x="5389179" y="3411680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Ellipse 82"/>
            <p:cNvSpPr/>
            <p:nvPr/>
          </p:nvSpPr>
          <p:spPr>
            <a:xfrm>
              <a:off x="6084168" y="3067751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Ellipse 83"/>
            <p:cNvSpPr/>
            <p:nvPr/>
          </p:nvSpPr>
          <p:spPr>
            <a:xfrm>
              <a:off x="6689966" y="2628993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6092552" y="2522548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Ellipse 85"/>
            <p:cNvSpPr/>
            <p:nvPr/>
          </p:nvSpPr>
          <p:spPr>
            <a:xfrm>
              <a:off x="6655040" y="2815507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Ellipse 86"/>
            <p:cNvSpPr/>
            <p:nvPr/>
          </p:nvSpPr>
          <p:spPr>
            <a:xfrm>
              <a:off x="7381329" y="3082531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>
              <a:off x="6940806" y="3553282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9" name="Gerade Verbindung 68"/>
            <p:cNvCxnSpPr/>
            <p:nvPr/>
          </p:nvCxnSpPr>
          <p:spPr>
            <a:xfrm>
              <a:off x="5220072" y="3052697"/>
              <a:ext cx="936104" cy="437166"/>
            </a:xfrm>
            <a:prstGeom prst="line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69"/>
            <p:cNvCxnSpPr/>
            <p:nvPr/>
          </p:nvCxnSpPr>
          <p:spPr>
            <a:xfrm>
              <a:off x="6156176" y="2625767"/>
              <a:ext cx="0" cy="1512168"/>
            </a:xfrm>
            <a:prstGeom prst="line">
              <a:avLst/>
            </a:prstGeom>
            <a:ln w="12700">
              <a:solidFill>
                <a:srgbClr val="9900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70"/>
            <p:cNvCxnSpPr/>
            <p:nvPr/>
          </p:nvCxnSpPr>
          <p:spPr>
            <a:xfrm flipH="1">
              <a:off x="7020272" y="3052697"/>
              <a:ext cx="576064" cy="437166"/>
            </a:xfrm>
            <a:prstGeom prst="line">
              <a:avLst/>
            </a:prstGeom>
            <a:ln w="12700">
              <a:solidFill>
                <a:srgbClr val="9900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71"/>
            <p:cNvCxnSpPr/>
            <p:nvPr/>
          </p:nvCxnSpPr>
          <p:spPr>
            <a:xfrm>
              <a:off x="7020272" y="3489863"/>
              <a:ext cx="0" cy="648072"/>
            </a:xfrm>
            <a:prstGeom prst="line">
              <a:avLst/>
            </a:prstGeom>
            <a:ln w="12700">
              <a:solidFill>
                <a:srgbClr val="9900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/>
          </p:nvCxnSpPr>
          <p:spPr>
            <a:xfrm flipV="1">
              <a:off x="6647693" y="2553759"/>
              <a:ext cx="372579" cy="216024"/>
            </a:xfrm>
            <a:prstGeom prst="straightConnector1">
              <a:avLst/>
            </a:prstGeom>
            <a:ln w="38100">
              <a:solidFill>
                <a:srgbClr val="990099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73"/>
            <p:cNvCxnSpPr/>
            <p:nvPr/>
          </p:nvCxnSpPr>
          <p:spPr>
            <a:xfrm>
              <a:off x="6647693" y="2769783"/>
              <a:ext cx="372579" cy="701976"/>
            </a:xfrm>
            <a:prstGeom prst="line">
              <a:avLst/>
            </a:prstGeom>
            <a:ln w="12700">
              <a:solidFill>
                <a:srgbClr val="9900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74"/>
            <p:cNvCxnSpPr/>
            <p:nvPr/>
          </p:nvCxnSpPr>
          <p:spPr>
            <a:xfrm>
              <a:off x="5220072" y="3052697"/>
              <a:ext cx="360040" cy="653190"/>
            </a:xfrm>
            <a:prstGeom prst="line">
              <a:avLst/>
            </a:prstGeom>
            <a:ln w="12700">
              <a:solidFill>
                <a:srgbClr val="9900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977" y="3392582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348" y="2688644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186" y="3403898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926967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745" y="2667391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Grafik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56" y="3705887"/>
              <a:ext cx="168716" cy="167741"/>
            </a:xfrm>
            <a:prstGeom prst="rect">
              <a:avLst/>
            </a:prstGeom>
          </p:spPr>
        </p:pic>
        <p:sp>
          <p:nvSpPr>
            <p:cNvPr id="102" name="Textfeld 101"/>
            <p:cNvSpPr txBox="1"/>
            <p:nvPr/>
          </p:nvSpPr>
          <p:spPr>
            <a:xfrm>
              <a:off x="4641289" y="2081563"/>
              <a:ext cx="3603118" cy="391628"/>
            </a:xfrm>
            <a:prstGeom prst="rect">
              <a:avLst/>
            </a:prstGeom>
            <a:solidFill>
              <a:srgbClr val="7A206A"/>
            </a:solidFill>
          </p:spPr>
          <p:txBody>
            <a:bodyPr wrap="square" lIns="90000" tIns="72000" rIns="72000" bIns="72000" rtlCol="0">
              <a:spAutoFit/>
            </a:bodyPr>
            <a:lstStyle>
              <a:defPPr>
                <a:defRPr lang="de-DE"/>
              </a:defPPr>
              <a:lvl1pPr>
                <a:spcBef>
                  <a:spcPts val="600"/>
                </a:spcBef>
                <a:buClr>
                  <a:srgbClr val="FF0000"/>
                </a:buClr>
                <a:defRPr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de-DE" i="1" dirty="0"/>
                <a:t>ITF-Knotenmodell</a:t>
              </a: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1288" y="4263643"/>
              <a:ext cx="3603119" cy="653238"/>
            </a:xfrm>
            <a:prstGeom prst="rect">
              <a:avLst/>
            </a:prstGeom>
            <a:solidFill>
              <a:srgbClr val="DADAD4"/>
            </a:solidFill>
            <a:ln>
              <a:solidFill>
                <a:srgbClr val="990099"/>
              </a:solidFill>
            </a:ln>
          </p:spPr>
          <p:txBody>
            <a:bodyPr wrap="square" lIns="90000" tIns="72000" rIns="72000" bIns="72000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1400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erschlossene Gebiete</a:t>
              </a:r>
            </a:p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1400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Umsteigeknotenpunkt</a:t>
              </a:r>
              <a:endParaRPr lang="de-DE" sz="14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4641005" y="4920033"/>
              <a:ext cx="3603402" cy="4531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990099"/>
              </a:solidFill>
            </a:ln>
          </p:spPr>
          <p:txBody>
            <a:bodyPr wrap="square" lIns="90000" tIns="72000" rIns="72000" bIns="72000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FF0000"/>
                </a:buClr>
              </a:pPr>
              <a:r>
                <a:rPr lang="de-DE" sz="2000" b="1" dirty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 Gebiete </a:t>
              </a:r>
              <a:r>
                <a:rPr lang="de-DE" sz="2000" b="1" dirty="0" smtClean="0">
                  <a:solidFill>
                    <a:srgbClr val="3B3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erschlossen</a:t>
              </a:r>
              <a:endParaRPr lang="de-DE" sz="2000" b="1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>
              <a:off x="4798603" y="4334160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txBody>
            <a:bodyPr rtlCol="0" anchor="ctr">
              <a:spAutoFit/>
            </a:bodyPr>
            <a:lstStyle/>
            <a:p>
              <a:pPr marL="285750" indent="-285750" algn="ctr" defTabSz="360000">
                <a:spcBef>
                  <a:spcPts val="1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de-DE" sz="1600" dirty="0">
                <a:solidFill>
                  <a:srgbClr val="3B3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588304"/>
              <a:ext cx="179165" cy="18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5" t="-1" r="-1" b="-2294"/>
            <a:stretch/>
          </p:blipFill>
          <p:spPr bwMode="auto">
            <a:xfrm>
              <a:off x="4646060" y="1958800"/>
              <a:ext cx="515943" cy="494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599" y="3250905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269" y="3163291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G:\Allg\Organisatorisches\6. Logos_Grafiken_Konstanten\Produktsignets\Bus_einfach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814" y="3725435"/>
              <a:ext cx="134008" cy="1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Grafik 1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534" y="2929689"/>
              <a:ext cx="264617" cy="212140"/>
            </a:xfrm>
            <a:prstGeom prst="rect">
              <a:avLst/>
            </a:prstGeom>
          </p:spPr>
        </p:pic>
        <p:pic>
          <p:nvPicPr>
            <p:cNvPr id="112" name="Grafik 1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949" y="2745691"/>
              <a:ext cx="235639" cy="195461"/>
            </a:xfrm>
            <a:prstGeom prst="rect">
              <a:avLst/>
            </a:prstGeom>
          </p:spPr>
        </p:pic>
      </p:grpSp>
      <p:sp>
        <p:nvSpPr>
          <p:cNvPr id="113" name="Textfeld 112"/>
          <p:cNvSpPr txBox="1"/>
          <p:nvPr/>
        </p:nvSpPr>
        <p:spPr>
          <a:xfrm>
            <a:off x="2121060" y="6245406"/>
            <a:ext cx="3293082" cy="2156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de-DE" sz="1000" dirty="0" smtClean="0">
                <a:solidFill>
                  <a:srgbClr val="A725A1"/>
                </a:solidFill>
              </a:rPr>
              <a:t>Quelle: eigene Darstellung MDV, Ron Böhme</a:t>
            </a:r>
            <a:endParaRPr lang="de-DE" sz="1000" dirty="0">
              <a:solidFill>
                <a:srgbClr val="A725A1"/>
              </a:solidFill>
            </a:endParaRPr>
          </a:p>
        </p:txBody>
      </p:sp>
      <p:pic>
        <p:nvPicPr>
          <p:cNvPr id="114" name="Grafik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31" y="1987610"/>
            <a:ext cx="298920" cy="298920"/>
          </a:xfrm>
          <a:prstGeom prst="rect">
            <a:avLst/>
          </a:prstGeom>
        </p:spPr>
      </p:pic>
      <p:sp>
        <p:nvSpPr>
          <p:cNvPr id="115" name="Titel 3"/>
          <p:cNvSpPr>
            <a:spLocks noGrp="1"/>
          </p:cNvSpPr>
          <p:nvPr>
            <p:ph type="title"/>
          </p:nvPr>
        </p:nvSpPr>
        <p:spPr>
          <a:xfrm>
            <a:off x="1774824" y="504632"/>
            <a:ext cx="9304867" cy="409768"/>
          </a:xfrm>
        </p:spPr>
        <p:txBody>
          <a:bodyPr/>
          <a:lstStyle/>
          <a:p>
            <a:r>
              <a:rPr lang="de-DE" dirty="0" smtClean="0"/>
              <a:t>Nach dem </a:t>
            </a:r>
            <a:r>
              <a:rPr lang="de-DE" dirty="0" err="1" smtClean="0"/>
              <a:t>PlusBus</a:t>
            </a:r>
            <a:r>
              <a:rPr lang="de-DE" dirty="0" smtClean="0"/>
              <a:t> ist vor dem ITF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smtClean="0"/>
              <a:t>Weg zum Integralen Taktfahrplan (ITF)</a:t>
            </a:r>
            <a:endParaRPr lang="de-DE" sz="1800" dirty="0"/>
          </a:p>
        </p:txBody>
      </p:sp>
      <p:sp>
        <p:nvSpPr>
          <p:cNvPr id="116" name="Titel 4"/>
          <p:cNvSpPr txBox="1">
            <a:spLocks/>
          </p:cNvSpPr>
          <p:nvPr/>
        </p:nvSpPr>
        <p:spPr>
          <a:xfrm>
            <a:off x="0" y="743397"/>
            <a:ext cx="1666801" cy="19759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chemeClr val="accent2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  <a:p>
            <a:pPr algn="r">
              <a:buClr>
                <a:schemeClr val="accent2"/>
              </a:buClr>
            </a:pPr>
            <a:r>
              <a:rPr lang="de-DE" sz="1400" dirty="0" smtClean="0">
                <a:solidFill>
                  <a:schemeClr val="bg1"/>
                </a:solidFill>
              </a:rPr>
              <a:t>Vernetztes Verkehrsangebot </a:t>
            </a:r>
          </a:p>
          <a:p>
            <a:pPr algn="r">
              <a:buClr>
                <a:schemeClr val="accent2"/>
              </a:buClr>
            </a:pPr>
            <a:r>
              <a:rPr lang="de-DE" sz="1400" b="0" dirty="0" smtClean="0">
                <a:solidFill>
                  <a:schemeClr val="bg1"/>
                </a:solidFill>
              </a:rPr>
              <a:t>als zentraler Baustein der Verkehrswende</a:t>
            </a:r>
          </a:p>
          <a:p>
            <a:pPr>
              <a:buClr>
                <a:schemeClr val="accent2"/>
              </a:buClr>
            </a:pPr>
            <a:endParaRPr 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hmen">
  <a:themeElements>
    <a:clrScheme name="PlusBus">
      <a:dk1>
        <a:srgbClr val="444444"/>
      </a:dk1>
      <a:lt1>
        <a:srgbClr val="FFFFFF"/>
      </a:lt1>
      <a:dk2>
        <a:srgbClr val="444444"/>
      </a:dk2>
      <a:lt2>
        <a:srgbClr val="FFFFF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531146"/>
      </a:hlink>
      <a:folHlink>
        <a:srgbClr val="7A1F68"/>
      </a:folHlink>
    </a:clrScheme>
    <a:fontScheme name="MDV-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EBDCD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44444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DV-Farben">
    <a:dk1>
      <a:sysClr val="windowText" lastClr="000000"/>
    </a:dk1>
    <a:lt1>
      <a:srgbClr val="FFFFFF"/>
    </a:lt1>
    <a:dk2>
      <a:srgbClr val="1D1D19"/>
    </a:dk2>
    <a:lt2>
      <a:srgbClr val="FFFFFF"/>
    </a:lt2>
    <a:accent1>
      <a:srgbClr val="00009B"/>
    </a:accent1>
    <a:accent2>
      <a:srgbClr val="FF0000"/>
    </a:accent2>
    <a:accent3>
      <a:srgbClr val="58AB27"/>
    </a:accent3>
    <a:accent4>
      <a:srgbClr val="98B7D8"/>
    </a:accent4>
    <a:accent5>
      <a:srgbClr val="3B3B32"/>
    </a:accent5>
    <a:accent6>
      <a:srgbClr val="800080"/>
    </a:accent6>
    <a:hlink>
      <a:srgbClr val="0000FF"/>
    </a:hlink>
    <a:folHlink>
      <a:srgbClr val="800080"/>
    </a:folHlink>
  </a:clrScheme>
  <a:fontScheme name="MDV-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DV-Farben">
    <a:dk1>
      <a:sysClr val="windowText" lastClr="000000"/>
    </a:dk1>
    <a:lt1>
      <a:srgbClr val="FFFFFF"/>
    </a:lt1>
    <a:dk2>
      <a:srgbClr val="1D1D19"/>
    </a:dk2>
    <a:lt2>
      <a:srgbClr val="FFFFFF"/>
    </a:lt2>
    <a:accent1>
      <a:srgbClr val="00009B"/>
    </a:accent1>
    <a:accent2>
      <a:srgbClr val="FF0000"/>
    </a:accent2>
    <a:accent3>
      <a:srgbClr val="58AB27"/>
    </a:accent3>
    <a:accent4>
      <a:srgbClr val="98B7D8"/>
    </a:accent4>
    <a:accent5>
      <a:srgbClr val="3B3B32"/>
    </a:accent5>
    <a:accent6>
      <a:srgbClr val="800080"/>
    </a:accent6>
    <a:hlink>
      <a:srgbClr val="0000FF"/>
    </a:hlink>
    <a:folHlink>
      <a:srgbClr val="800080"/>
    </a:folHlink>
  </a:clrScheme>
  <a:fontScheme name="MDV-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893</Words>
  <Application>Microsoft Office PowerPoint</Application>
  <PresentationFormat>Breitbild</PresentationFormat>
  <Paragraphs>215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Times New Roman</vt:lpstr>
      <vt:lpstr>Wingdings</vt:lpstr>
      <vt:lpstr>Wingdings 2</vt:lpstr>
      <vt:lpstr>Rahmen</vt:lpstr>
      <vt:lpstr>Erfolgsmodell aus Mitteldeutschland   Ron Böhme (MDV)</vt:lpstr>
      <vt:lpstr>Vorstellung</vt:lpstr>
      <vt:lpstr>1. Erfolgsmodell aus Mitteldeutschland</vt:lpstr>
      <vt:lpstr>Der Mitteldeutsche Verkehrsverbund</vt:lpstr>
      <vt:lpstr>Wie sah unsere Welt vor dem PlusBus aus?</vt:lpstr>
      <vt:lpstr>Strategische Herangehensweise zur Vernetzung von</vt:lpstr>
      <vt:lpstr>Warum PlusBus? Welche Erwartung erfüllt die Marke?</vt:lpstr>
      <vt:lpstr>PowerPoint-Präsentation</vt:lpstr>
      <vt:lpstr>Nach dem PlusBus ist vor dem ITF  Weg zum Integralen Taktfahrplan (ITF)</vt:lpstr>
      <vt:lpstr>Erfolgsfaktor Haltestelle  Anzahl und gute Lage sind ausschlaggebend</vt:lpstr>
      <vt:lpstr>Praxisbeispiel „Muldental in Fahrt“  </vt:lpstr>
      <vt:lpstr>PlusBus als Premiummarke in Deutschland  </vt:lpstr>
      <vt:lpstr>Wie finanziert sich PlusBus im MDV-Raum  </vt:lpstr>
      <vt:lpstr>Was wurde mit der Marke „PlusBus“ im MDV erreicht  </vt:lpstr>
      <vt:lpstr>Wieviele Fahrgäste konnten bisher begeistert werden  </vt:lpstr>
      <vt:lpstr>Wünsche und Ausblick  </vt:lpstr>
      <vt:lpstr>PowerPoint-Präsentation</vt:lpstr>
    </vt:vector>
  </TitlesOfParts>
  <Company>Mitteldeutscher Verkehrsverbund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Kristin Hübner</dc:creator>
  <cp:lastModifiedBy>Böhme Ron</cp:lastModifiedBy>
  <cp:revision>299</cp:revision>
  <dcterms:created xsi:type="dcterms:W3CDTF">2024-03-05T12:07:47Z</dcterms:created>
  <dcterms:modified xsi:type="dcterms:W3CDTF">2024-05-14T07:33:47Z</dcterms:modified>
</cp:coreProperties>
</file>