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5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6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7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8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notesSlides/notesSlide9.xml" ContentType="application/vnd.openxmlformats-officedocument.presentationml.notesSlid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notesSlides/notesSlide10.xml" ContentType="application/vnd.openxmlformats-officedocument.presentationml.notesSlid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notesSlides/notesSlide11.xml" ContentType="application/vnd.openxmlformats-officedocument.presentationml.notesSlid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notesSlides/notesSlide12.xml" ContentType="application/vnd.openxmlformats-officedocument.presentationml.notesSlid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905" r:id="rId1"/>
  </p:sldMasterIdLst>
  <p:notesMasterIdLst>
    <p:notesMasterId r:id="rId25"/>
  </p:notesMasterIdLst>
  <p:sldIdLst>
    <p:sldId id="256" r:id="rId2"/>
    <p:sldId id="1117" r:id="rId3"/>
    <p:sldId id="1125" r:id="rId4"/>
    <p:sldId id="1123" r:id="rId5"/>
    <p:sldId id="1118" r:id="rId6"/>
    <p:sldId id="1128" r:id="rId7"/>
    <p:sldId id="1119" r:id="rId8"/>
    <p:sldId id="1034" r:id="rId9"/>
    <p:sldId id="1115" r:id="rId10"/>
    <p:sldId id="1129" r:id="rId11"/>
    <p:sldId id="1046" r:id="rId12"/>
    <p:sldId id="1050" r:id="rId13"/>
    <p:sldId id="1130" r:id="rId14"/>
    <p:sldId id="1062" r:id="rId15"/>
    <p:sldId id="1067" r:id="rId16"/>
    <p:sldId id="1071" r:id="rId17"/>
    <p:sldId id="1086" r:id="rId18"/>
    <p:sldId id="1103" r:id="rId19"/>
    <p:sldId id="1121" r:id="rId20"/>
    <p:sldId id="1124" r:id="rId21"/>
    <p:sldId id="1126" r:id="rId22"/>
    <p:sldId id="1039" r:id="rId23"/>
    <p:sldId id="1026" r:id="rId24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arid Gambar" initials="FG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5D5"/>
    <a:srgbClr val="FF7C80"/>
    <a:srgbClr val="C00000"/>
    <a:srgbClr val="008000"/>
    <a:srgbClr val="FFE5E5"/>
    <a:srgbClr val="173E52"/>
    <a:srgbClr val="002060"/>
    <a:srgbClr val="4E75A3"/>
    <a:srgbClr val="333399"/>
    <a:srgbClr val="7F7F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C7853C-536D-4A76-A0AE-DD22124D55A5}" styleName="Designformatvorlage 1 - Akz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0505E3EF-67EA-436B-97B2-0124C06EBD24}" styleName="Mittlere Formatvorlage 4 - Akz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1FECB4D8-DB02-4DC6-A0A2-4F2EBAE1DC90}" styleName="Mittlere Formatvorlage 1 - Akz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C083E6E3-FA7D-4D7B-A595-EF9225AFEA82}" styleName="Helle Formatvorlage 1 - Akz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D7B26C5-4107-4FEC-AEDC-1716B250A1EF}" styleName="Helle Formatvorlag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EB344D84-9AFB-497E-A393-DC336BA19D2E}" styleName="Mittlere Formatvorlage 3 - Akz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EC20E35-A176-4012-BC5E-935CFFF8708E}" styleName="Mittlere Formatvorlag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E25E649-3F16-4E02-A733-19D2CDBF48F0}" styleName="Mittlere Formatvorlage 3 - Akz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Mittlere Formatvorlage 1 - Akz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E171933-4619-4E11-9A3F-F7608DF75F80}" styleName="Mittlere Formatvorlage 1 - Akz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0A15C55-8517-42AA-B614-E9B94910E393}" styleName="Mittlere Formatvorlage 2 - Akz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0A1B5D5-9B99-4C35-A422-299274C87663}" styleName="Mittlere Formatvorlage 1 - Akz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3296810-A885-4BE3-A3E7-6D5BEEA58F35}" styleName="Mittlere Formatvorlage 2 - Akz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561" autoAdjust="0"/>
    <p:restoredTop sz="96247" autoAdjust="0"/>
  </p:normalViewPr>
  <p:slideViewPr>
    <p:cSldViewPr snapToGrid="0">
      <p:cViewPr varScale="1">
        <p:scale>
          <a:sx n="162" d="100"/>
          <a:sy n="162" d="100"/>
        </p:scale>
        <p:origin x="2394" y="11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13" d="100"/>
          <a:sy n="113" d="100"/>
        </p:scale>
        <p:origin x="7008" y="12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6.xlsx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7.xlsx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8.xlsx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200" dirty="0">
                <a:solidFill>
                  <a:schemeClr val="tx1"/>
                </a:solidFill>
              </a:rPr>
              <a:t>TOTAL [n=5.699] </a:t>
            </a:r>
            <a:r>
              <a:rPr lang="en-US" sz="1200" dirty="0" err="1">
                <a:solidFill>
                  <a:schemeClr val="tx1"/>
                </a:solidFill>
              </a:rPr>
              <a:t>entspricht</a:t>
            </a:r>
            <a:r>
              <a:rPr lang="en-US" sz="1200" baseline="0" dirty="0">
                <a:solidFill>
                  <a:schemeClr val="tx1"/>
                </a:solidFill>
              </a:rPr>
              <a:t> 100%</a:t>
            </a:r>
            <a:endParaRPr lang="en-US" sz="1200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2893723416023895"/>
          <c:y val="1.360566567058433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>
        <c:manualLayout>
          <c:layoutTarget val="inner"/>
          <c:xMode val="edge"/>
          <c:yMode val="edge"/>
          <c:x val="0.68026547769257362"/>
          <c:y val="0.12319916748977"/>
          <c:w val="0.29174328890713036"/>
          <c:h val="0.8404996237241898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TOTAL [n=5.699]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Tabelle1!$A$2:$A$17</c:f>
              <c:strCache>
                <c:ptCount val="16"/>
                <c:pt idx="0">
                  <c:v>VRS eezy.nrw [n=1.381]</c:v>
                </c:pt>
                <c:pt idx="1">
                  <c:v>VRR [n=966]</c:v>
                </c:pt>
                <c:pt idx="2">
                  <c:v>FAIRTIQ [n=870]</c:v>
                </c:pt>
                <c:pt idx="3">
                  <c:v>movA [n=597]</c:v>
                </c:pt>
                <c:pt idx="4">
                  <c:v>mobil.nrw [n=369]</c:v>
                </c:pt>
                <c:pt idx="5">
                  <c:v>moBiel YOU [n=250]</c:v>
                </c:pt>
                <c:pt idx="6">
                  <c:v>naveo [n=184]</c:v>
                </c:pt>
                <c:pt idx="7">
                  <c:v>Rheinbahn [n=171]</c:v>
                </c:pt>
                <c:pt idx="8">
                  <c:v>MVG-Tickets [n=120]</c:v>
                </c:pt>
                <c:pt idx="9">
                  <c:v>Muttis eTarif [n=125]</c:v>
                </c:pt>
                <c:pt idx="10">
                  <c:v>DB NRWay (BVR) [n=117]</c:v>
                </c:pt>
                <c:pt idx="11">
                  <c:v>DOTick [n=63]</c:v>
                </c:pt>
                <c:pt idx="12">
                  <c:v>Pader Sprinter [n=73]</c:v>
                </c:pt>
                <c:pt idx="13">
                  <c:v>eurobahn Tickets [n=86]</c:v>
                </c:pt>
                <c:pt idx="14">
                  <c:v>Stadtw. Hamm moFahr [n=51]</c:v>
                </c:pt>
                <c:pt idx="15">
                  <c:v>Sonstige App [n=276]</c:v>
                </c:pt>
              </c:strCache>
            </c:strRef>
          </c:cat>
          <c:val>
            <c:numRef>
              <c:f>Tabelle1!$B$2:$B$17</c:f>
              <c:numCache>
                <c:formatCode>0%</c:formatCode>
                <c:ptCount val="16"/>
                <c:pt idx="0">
                  <c:v>0.24232321459905246</c:v>
                </c:pt>
                <c:pt idx="1">
                  <c:v>0.16950342165292157</c:v>
                </c:pt>
                <c:pt idx="2">
                  <c:v>0.15265836111598527</c:v>
                </c:pt>
                <c:pt idx="3">
                  <c:v>0.10475522021407264</c:v>
                </c:pt>
                <c:pt idx="4">
                  <c:v>6.4748201438848921E-2</c:v>
                </c:pt>
                <c:pt idx="5">
                  <c:v>4.3867345148271626E-2</c:v>
                </c:pt>
                <c:pt idx="6">
                  <c:v>3.2286366029127919E-2</c:v>
                </c:pt>
                <c:pt idx="7">
                  <c:v>3.0005264081417793E-2</c:v>
                </c:pt>
                <c:pt idx="8">
                  <c:v>2.105632567117038E-2</c:v>
                </c:pt>
                <c:pt idx="9">
                  <c:v>2.1933672574135813E-2</c:v>
                </c:pt>
                <c:pt idx="10">
                  <c:v>2.0529917529391123E-2</c:v>
                </c:pt>
                <c:pt idx="11">
                  <c:v>1.1054570977364449E-2</c:v>
                </c:pt>
                <c:pt idx="12">
                  <c:v>1.2809264783295315E-2</c:v>
                </c:pt>
                <c:pt idx="13">
                  <c:v>1.5090366731005439E-2</c:v>
                </c:pt>
                <c:pt idx="14">
                  <c:v>8.9489384102474125E-3</c:v>
                </c:pt>
                <c:pt idx="15">
                  <c:v>4.8429549043691879E-2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D30-4189-9409-476C6192C51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220738304"/>
        <c:axId val="220739840"/>
      </c:barChart>
      <c:catAx>
        <c:axId val="22073830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220739840"/>
        <c:crosses val="autoZero"/>
        <c:auto val="1"/>
        <c:lblAlgn val="ctr"/>
        <c:lblOffset val="100"/>
        <c:noMultiLvlLbl val="0"/>
      </c:catAx>
      <c:valAx>
        <c:axId val="220739840"/>
        <c:scaling>
          <c:orientation val="minMax"/>
        </c:scaling>
        <c:delete val="1"/>
        <c:axPos val="t"/>
        <c:numFmt formatCode="0%" sourceLinked="1"/>
        <c:majorTickMark val="none"/>
        <c:minorTickMark val="none"/>
        <c:tickLblPos val="nextTo"/>
        <c:crossAx val="2207383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9737532808398949E-2"/>
          <c:y val="4.5452382246214756E-2"/>
          <c:w val="0.32808398950131235"/>
          <c:h val="0.93666469666403507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Tabelle1!$A$2</c:f>
              <c:strCache>
                <c:ptCount val="1"/>
                <c:pt idx="0">
                  <c:v>Äußerst selten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FB05-4A95-B412-EC7BFDAA6E2C}"/>
              </c:ext>
            </c:extLst>
          </c:dPt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5="http://schemas.microsoft.com/office/drawing/2012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Tabelle1!$B$1</c:f>
              <c:strCache>
                <c:ptCount val="1"/>
                <c:pt idx="0">
                  <c:v>TOTAL [n=1309]</c:v>
                </c:pt>
              </c:strCache>
            </c:strRef>
          </c:cat>
          <c:val>
            <c:numRef>
              <c:f>Tabelle1!$B$2</c:f>
              <c:numCache>
                <c:formatCode>0%;\-0%</c:formatCode>
                <c:ptCount val="1"/>
                <c:pt idx="0">
                  <c:v>0.434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5-FB05-4A95-B412-EC7BFDAA6E2C}"/>
            </c:ext>
          </c:extLst>
        </c:ser>
        <c:ser>
          <c:idx val="1"/>
          <c:order val="1"/>
          <c:tx>
            <c:strRef>
              <c:f>Tabelle1!$A$3</c:f>
              <c:strCache>
                <c:ptCount val="1"/>
                <c:pt idx="0">
                  <c:v>Ab und zu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FB05-4A95-B412-EC7BFDAA6E2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Tabelle1!$B$1</c:f>
              <c:strCache>
                <c:ptCount val="1"/>
                <c:pt idx="0">
                  <c:v>TOTAL [n=1309]</c:v>
                </c:pt>
              </c:strCache>
            </c:strRef>
          </c:cat>
          <c:val>
            <c:numRef>
              <c:f>Tabelle1!$B$3</c:f>
              <c:numCache>
                <c:formatCode>0%;\-0%</c:formatCode>
                <c:ptCount val="1"/>
                <c:pt idx="0">
                  <c:v>0.40300000000000002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B05-4A95-B412-EC7BFDAA6E2C}"/>
            </c:ext>
          </c:extLst>
        </c:ser>
        <c:ser>
          <c:idx val="2"/>
          <c:order val="2"/>
          <c:tx>
            <c:strRef>
              <c:f>Tabelle1!$A$4</c:f>
              <c:strCache>
                <c:ptCount val="1"/>
                <c:pt idx="0">
                  <c:v>Regelmäßig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Tabelle1!$B$1</c:f>
              <c:strCache>
                <c:ptCount val="1"/>
                <c:pt idx="0">
                  <c:v>TOTAL [n=1309]</c:v>
                </c:pt>
              </c:strCache>
            </c:strRef>
          </c:cat>
          <c:val>
            <c:numRef>
              <c:f>Tabelle1!$B$4</c:f>
              <c:numCache>
                <c:formatCode>0%;\-0%</c:formatCode>
                <c:ptCount val="1"/>
                <c:pt idx="0">
                  <c:v>0.115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B05-4A95-B412-EC7BFDAA6E2C}"/>
            </c:ext>
          </c:extLst>
        </c:ser>
        <c:ser>
          <c:idx val="3"/>
          <c:order val="3"/>
          <c:tx>
            <c:strRef>
              <c:f>Tabelle1!$A$5</c:f>
              <c:strCache>
                <c:ptCount val="1"/>
                <c:pt idx="0">
                  <c:v>(fast) immer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Tabelle1!$B$1</c:f>
              <c:strCache>
                <c:ptCount val="1"/>
                <c:pt idx="0">
                  <c:v>TOTAL [n=1309]</c:v>
                </c:pt>
              </c:strCache>
            </c:strRef>
          </c:cat>
          <c:val>
            <c:numRef>
              <c:f>Tabelle1!$B$5</c:f>
              <c:numCache>
                <c:formatCode>0%;\-0%</c:formatCode>
                <c:ptCount val="1"/>
                <c:pt idx="0">
                  <c:v>4.7E-2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B05-4A95-B412-EC7BFDAA6E2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226788096"/>
        <c:axId val="226789632"/>
        <c:extLst/>
      </c:barChart>
      <c:catAx>
        <c:axId val="22678809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26789632"/>
        <c:crosses val="autoZero"/>
        <c:auto val="1"/>
        <c:lblAlgn val="ctr"/>
        <c:lblOffset val="100"/>
        <c:noMultiLvlLbl val="0"/>
      </c:catAx>
      <c:valAx>
        <c:axId val="226789632"/>
        <c:scaling>
          <c:orientation val="minMax"/>
          <c:max val="1"/>
          <c:min val="0"/>
        </c:scaling>
        <c:delete val="1"/>
        <c:axPos val="l"/>
        <c:numFmt formatCode="0%;\-0%" sourceLinked="0"/>
        <c:majorTickMark val="out"/>
        <c:minorTickMark val="none"/>
        <c:tickLblPos val="nextTo"/>
        <c:crossAx val="2267880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48293963254593175"/>
          <c:y val="6.0490480369907319E-2"/>
          <c:w val="0.48556430446194226"/>
          <c:h val="0.8357040517846419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TOTAL [n=3.834]</c:v>
                </c:pt>
              </c:strCache>
            </c:strRef>
          </c:tx>
          <c:dPt>
            <c:idx val="0"/>
            <c:bubble3D val="0"/>
            <c:spPr>
              <a:solidFill>
                <a:srgbClr val="C0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F4DB-444B-A21B-EE0531915F2A}"/>
              </c:ext>
            </c:extLst>
          </c:dPt>
          <c:dPt>
            <c:idx val="1"/>
            <c:bubble3D val="0"/>
            <c:spPr>
              <a:solidFill>
                <a:srgbClr val="008000"/>
              </a:solidFill>
              <a:ln w="19050">
                <a:noFill/>
              </a:ln>
              <a:effectLst>
                <a:softEdge rad="0"/>
              </a:effectLst>
            </c:spPr>
            <c:extLst>
              <c:ext xmlns:c16="http://schemas.microsoft.com/office/drawing/2014/chart" uri="{C3380CC4-5D6E-409C-BE32-E72D297353CC}">
                <c16:uniqueId val="{00000003-F4DB-444B-A21B-EE0531915F2A}"/>
              </c:ext>
            </c:extLst>
          </c:dPt>
          <c:dLbls>
            <c:dLbl>
              <c:idx val="0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4DB-444B-A21B-EE0531915F2A}"/>
                </c:ext>
              </c:extLst>
            </c:dLbl>
            <c:dLbl>
              <c:idx val="1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4DB-444B-A21B-EE0531915F2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cat>
            <c:strRef>
              <c:f>Tabelle1!$A$2:$A$3</c:f>
              <c:strCache>
                <c:ptCount val="2"/>
                <c:pt idx="0">
                  <c:v>Ja</c:v>
                </c:pt>
                <c:pt idx="1">
                  <c:v>Nein</c:v>
                </c:pt>
              </c:strCache>
            </c:strRef>
          </c:cat>
          <c:val>
            <c:numRef>
              <c:f>Tabelle1!$B$2:$B$3</c:f>
              <c:numCache>
                <c:formatCode>0%</c:formatCode>
                <c:ptCount val="2"/>
                <c:pt idx="0">
                  <c:v>0.34</c:v>
                </c:pt>
                <c:pt idx="1">
                  <c:v>0.66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4DB-444B-A21B-EE0531915F2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24"/>
        <c:holeSize val="48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0697167755991286E-2"/>
          <c:y val="0.22212624584717608"/>
          <c:w val="0.97813128311791231"/>
          <c:h val="0.4810962914330169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TOTAL [n=3.834]</c:v>
                </c:pt>
              </c:strCache>
            </c:strRef>
          </c:tx>
          <c:spPr>
            <a:solidFill>
              <a:srgbClr val="A5B59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9F55-4843-970D-0FC88D95896D}"/>
              </c:ext>
            </c:extLst>
          </c:dPt>
          <c:dPt>
            <c:idx val="1"/>
            <c:invertIfNegative val="0"/>
            <c:bubble3D val="0"/>
            <c:spPr>
              <a:solidFill>
                <a:srgbClr val="FF7C8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879F-4C6F-A778-BADFF86F744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Tabelle1!$A$2:$A$3</c:f>
              <c:strCache>
                <c:ptCount val="2"/>
                <c:pt idx="0">
                  <c:v>Ja</c:v>
                </c:pt>
                <c:pt idx="1">
                  <c:v>Nein</c:v>
                </c:pt>
              </c:strCache>
            </c:strRef>
          </c:cat>
          <c:val>
            <c:numRef>
              <c:f>Tabelle1!$B$2:$B$3</c:f>
              <c:numCache>
                <c:formatCode>0%</c:formatCode>
                <c:ptCount val="2"/>
                <c:pt idx="0">
                  <c:v>0.437</c:v>
                </c:pt>
                <c:pt idx="1">
                  <c:v>0.56299999999999994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A39-4F2D-9843-14163FED28A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253386752"/>
        <c:axId val="253388288"/>
      </c:barChart>
      <c:catAx>
        <c:axId val="2533867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253388288"/>
        <c:crosses val="autoZero"/>
        <c:auto val="1"/>
        <c:lblAlgn val="ctr"/>
        <c:lblOffset val="100"/>
        <c:noMultiLvlLbl val="0"/>
      </c:catAx>
      <c:valAx>
        <c:axId val="253388288"/>
        <c:scaling>
          <c:orientation val="minMax"/>
        </c:scaling>
        <c:delete val="1"/>
        <c:axPos val="l"/>
        <c:numFmt formatCode="0%;\-0%" sourceLinked="0"/>
        <c:majorTickMark val="none"/>
        <c:minorTickMark val="none"/>
        <c:tickLblPos val="nextTo"/>
        <c:crossAx val="2533867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4812091183686575"/>
          <c:y val="4.536082474226804E-2"/>
          <c:w val="0.51273309716648496"/>
          <c:h val="0.9092783505154639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TOTAL [n=1674]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Tabelle1!$A$2:$A$8</c:f>
              <c:strCache>
                <c:ptCount val="7"/>
                <c:pt idx="0">
                  <c:v>Nein</c:v>
                </c:pt>
                <c:pt idx="1">
                  <c:v>Technische Probleme</c:v>
                </c:pt>
                <c:pt idx="2">
                  <c:v>Unkenntnis des Personals</c:v>
                </c:pt>
                <c:pt idx="3">
                  <c:v>Probleme mit der Ticketbuchung</c:v>
                </c:pt>
                <c:pt idx="4">
                  <c:v>System- oder App-Fehler</c:v>
                </c:pt>
                <c:pt idx="5">
                  <c:v>Kommunikations- und Verständnisprobleme</c:v>
                </c:pt>
                <c:pt idx="6">
                  <c:v>Sonstiges</c:v>
                </c:pt>
              </c:strCache>
            </c:strRef>
          </c:cat>
          <c:val>
            <c:numRef>
              <c:f>Tabelle1!$B$2:$B$8</c:f>
              <c:numCache>
                <c:formatCode>0%;\-0%</c:formatCode>
                <c:ptCount val="7"/>
                <c:pt idx="0">
                  <c:v>0.93</c:v>
                </c:pt>
                <c:pt idx="1">
                  <c:v>2.5999999999999999E-2</c:v>
                </c:pt>
                <c:pt idx="2">
                  <c:v>2.1000000000000001E-2</c:v>
                </c:pt>
                <c:pt idx="3">
                  <c:v>8.9999999999999993E-3</c:v>
                </c:pt>
                <c:pt idx="4">
                  <c:v>6.0000000000000001E-3</c:v>
                </c:pt>
                <c:pt idx="5">
                  <c:v>4.0000000000000001E-3</c:v>
                </c:pt>
                <c:pt idx="6">
                  <c:v>4.0000000000000001E-3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F08-4EB0-A418-B9B47318590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53708160"/>
        <c:axId val="253709696"/>
      </c:barChart>
      <c:catAx>
        <c:axId val="25370816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r"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253709696"/>
        <c:crosses val="autoZero"/>
        <c:auto val="1"/>
        <c:lblAlgn val="ctr"/>
        <c:lblOffset val="100"/>
        <c:noMultiLvlLbl val="0"/>
      </c:catAx>
      <c:valAx>
        <c:axId val="253709696"/>
        <c:scaling>
          <c:orientation val="minMax"/>
        </c:scaling>
        <c:delete val="1"/>
        <c:axPos val="t"/>
        <c:numFmt formatCode="0%;\-0%" sourceLinked="1"/>
        <c:majorTickMark val="none"/>
        <c:minorTickMark val="none"/>
        <c:tickLblPos val="nextTo"/>
        <c:crossAx val="2537081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de-DE" dirty="0"/>
              <a:t>Pro Tag 30€</a:t>
            </a:r>
            <a:br>
              <a:rPr lang="de-DE" dirty="0"/>
            </a:br>
            <a:endParaRPr lang="de-DE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>
        <c:manualLayout>
          <c:layoutTarget val="inner"/>
          <c:xMode val="edge"/>
          <c:yMode val="edge"/>
          <c:x val="0.41797276808674783"/>
          <c:y val="0.1702983173871748"/>
          <c:w val="0.56551222569861148"/>
          <c:h val="0.7953057695157780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TOTAL [n=5699]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1053-4AC8-AAD0-74589322664B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2FD3-4D22-B5C7-60EFB3491616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2FD3-4D22-B5C7-60EFB3491616}"/>
              </c:ext>
            </c:extLst>
          </c:dPt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Tabelle1!$A$2:$A$4</c:f>
              <c:strCache>
                <c:ptCount val="3"/>
                <c:pt idx="0">
                  <c:v>Ja, kennen Preisdeckel und er hat auch schon gegriffen</c:v>
                </c:pt>
                <c:pt idx="1">
                  <c:v>Ja, kennen Preisdeckel, erreichen aber 30 € an einem Tag (normalerweise) nicht</c:v>
                </c:pt>
                <c:pt idx="2">
                  <c:v>Nein, wussten das bisher nicht</c:v>
                </c:pt>
              </c:strCache>
            </c:strRef>
          </c:cat>
          <c:val>
            <c:numRef>
              <c:f>Tabelle1!$B$2:$B$4</c:f>
              <c:numCache>
                <c:formatCode>0%</c:formatCode>
                <c:ptCount val="3"/>
                <c:pt idx="0">
                  <c:v>7.8E-2</c:v>
                </c:pt>
                <c:pt idx="1">
                  <c:v>0.36199999999999999</c:v>
                </c:pt>
                <c:pt idx="2">
                  <c:v>0.56000000000000005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053-4AC8-AAD0-74589322664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0"/>
        <c:axId val="253784832"/>
        <c:axId val="253788928"/>
        <c:extLst/>
      </c:barChart>
      <c:catAx>
        <c:axId val="25378483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r"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253788928"/>
        <c:crosses val="autoZero"/>
        <c:auto val="1"/>
        <c:lblAlgn val="ctr"/>
        <c:lblOffset val="100"/>
        <c:noMultiLvlLbl val="0"/>
      </c:catAx>
      <c:valAx>
        <c:axId val="253788928"/>
        <c:scaling>
          <c:orientation val="minMax"/>
          <c:max val="0.8"/>
          <c:min val="0"/>
        </c:scaling>
        <c:delete val="1"/>
        <c:axPos val="t"/>
        <c:numFmt formatCode="0%;\-0%" sourceLinked="0"/>
        <c:majorTickMark val="out"/>
        <c:minorTickMark val="none"/>
        <c:tickLblPos val="nextTo"/>
        <c:crossAx val="2537848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de-DE" dirty="0"/>
              <a:t>Pro Monat 49€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>
        <c:manualLayout>
          <c:layoutTarget val="inner"/>
          <c:xMode val="edge"/>
          <c:yMode val="edge"/>
          <c:x val="0.35877577867318894"/>
          <c:y val="0.1461261261692659"/>
          <c:w val="0.57557372101558413"/>
          <c:h val="0.8194779607336869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TOTAL [n=5699]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AE18-4D3C-BBB7-B705F3EC5503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AE18-4D3C-BBB7-B705F3EC5503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AE18-4D3C-BBB7-B705F3EC5503}"/>
              </c:ext>
            </c:extLst>
          </c:dPt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Tabelle1!$A$2:$A$4</c:f>
              <c:strCache>
                <c:ptCount val="3"/>
                <c:pt idx="0">
                  <c:v>Ja, kennen Preisdeckel und er hat auch schon gegriffen</c:v>
                </c:pt>
                <c:pt idx="1">
                  <c:v>Ja, kennen Preisdeckel, erreichen aber 49 € in einem Monat (normalerweise) nicht</c:v>
                </c:pt>
                <c:pt idx="2">
                  <c:v>Nein, wussten das bisher nicht</c:v>
                </c:pt>
              </c:strCache>
            </c:strRef>
          </c:cat>
          <c:val>
            <c:numRef>
              <c:f>Tabelle1!$B$2:$B$4</c:f>
              <c:numCache>
                <c:formatCode>0%</c:formatCode>
                <c:ptCount val="3"/>
                <c:pt idx="0">
                  <c:v>0.11</c:v>
                </c:pt>
                <c:pt idx="1">
                  <c:v>0.44</c:v>
                </c:pt>
                <c:pt idx="2">
                  <c:v>0.46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E18-4D3C-BBB7-B705F3EC550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0"/>
        <c:axId val="253478400"/>
        <c:axId val="253485440"/>
        <c:extLst/>
      </c:barChart>
      <c:catAx>
        <c:axId val="25347840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r"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253485440"/>
        <c:crosses val="autoZero"/>
        <c:auto val="1"/>
        <c:lblAlgn val="ctr"/>
        <c:lblOffset val="100"/>
        <c:noMultiLvlLbl val="0"/>
      </c:catAx>
      <c:valAx>
        <c:axId val="253485440"/>
        <c:scaling>
          <c:orientation val="minMax"/>
          <c:max val="0.8"/>
          <c:min val="0"/>
        </c:scaling>
        <c:delete val="1"/>
        <c:axPos val="t"/>
        <c:numFmt formatCode="0%;\-0%" sourceLinked="0"/>
        <c:majorTickMark val="out"/>
        <c:minorTickMark val="none"/>
        <c:tickLblPos val="nextTo"/>
        <c:crossAx val="2534784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9256832003303149"/>
          <c:y val="6.5796610573591804E-2"/>
          <c:w val="0.53531333950130988"/>
          <c:h val="0.86337129165070992"/>
        </c:manualLayout>
      </c:layout>
      <c:barChart>
        <c:barDir val="bar"/>
        <c:grouping val="stacked"/>
        <c:varyColors val="0"/>
        <c:ser>
          <c:idx val="1"/>
          <c:order val="0"/>
          <c:tx>
            <c:strRef>
              <c:f>Tabelle1!$A$3</c:f>
              <c:strCache>
                <c:ptCount val="1"/>
                <c:pt idx="0">
                  <c:v>Keine Angabe</c:v>
                </c:pt>
              </c:strCache>
            </c:strRef>
          </c:tx>
          <c:spPr>
            <a:solidFill>
              <a:schemeClr val="accent4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Tabelle1!$B$1:$S$1</c:f>
              <c:strCache>
                <c:ptCount val="18"/>
                <c:pt idx="0">
                  <c:v>TOTAL [n=5.699]</c:v>
                </c:pt>
                <c:pt idx="1">
                  <c:v> </c:v>
                </c:pt>
                <c:pt idx="2">
                  <c:v>App1</c:v>
                </c:pt>
                <c:pt idx="3">
                  <c:v>App2</c:v>
                </c:pt>
                <c:pt idx="4">
                  <c:v>App3</c:v>
                </c:pt>
                <c:pt idx="5">
                  <c:v>App4</c:v>
                </c:pt>
                <c:pt idx="6">
                  <c:v>App5</c:v>
                </c:pt>
                <c:pt idx="7">
                  <c:v>App6</c:v>
                </c:pt>
                <c:pt idx="8">
                  <c:v>App7</c:v>
                </c:pt>
                <c:pt idx="9">
                  <c:v>App8</c:v>
                </c:pt>
                <c:pt idx="10">
                  <c:v>App9</c:v>
                </c:pt>
                <c:pt idx="11">
                  <c:v>App10</c:v>
                </c:pt>
                <c:pt idx="12">
                  <c:v>App11</c:v>
                </c:pt>
                <c:pt idx="13">
                  <c:v>App12</c:v>
                </c:pt>
                <c:pt idx="14">
                  <c:v>App13</c:v>
                </c:pt>
                <c:pt idx="15">
                  <c:v>App14</c:v>
                </c:pt>
                <c:pt idx="16">
                  <c:v>App15</c:v>
                </c:pt>
                <c:pt idx="17">
                  <c:v>App16</c:v>
                </c:pt>
              </c:strCache>
            </c:strRef>
          </c:cat>
          <c:val>
            <c:numRef>
              <c:f>Tabelle1!$B$3:$S$3</c:f>
              <c:numCache>
                <c:formatCode>General</c:formatCode>
                <c:ptCount val="18"/>
                <c:pt idx="0" formatCode="0.0%;\-0.0%">
                  <c:v>0.70199999999999996</c:v>
                </c:pt>
                <c:pt idx="2" formatCode="0.0%;\-0.0%">
                  <c:v>0.71299999999999997</c:v>
                </c:pt>
                <c:pt idx="3" formatCode="0.0%;\-0.0%">
                  <c:v>0.75700000000000001</c:v>
                </c:pt>
                <c:pt idx="4" formatCode="0.0%;\-0.0%">
                  <c:v>0.58399999999999996</c:v>
                </c:pt>
                <c:pt idx="5" formatCode="0.0%;\-0.0%">
                  <c:v>0.754</c:v>
                </c:pt>
                <c:pt idx="6" formatCode="0.0%;\-0.0%">
                  <c:v>0.71499999999999997</c:v>
                </c:pt>
                <c:pt idx="7" formatCode="0.0%;\-0.0%">
                  <c:v>0.68</c:v>
                </c:pt>
                <c:pt idx="8" formatCode="0%">
                  <c:v>0.70699999999999996</c:v>
                </c:pt>
                <c:pt idx="9" formatCode="0%">
                  <c:v>0.64900000000000002</c:v>
                </c:pt>
                <c:pt idx="10" formatCode="0%">
                  <c:v>0.73599999999999999</c:v>
                </c:pt>
                <c:pt idx="11" formatCode="0%">
                  <c:v>0.66700000000000004</c:v>
                </c:pt>
                <c:pt idx="12" formatCode="0%">
                  <c:v>0.63200000000000001</c:v>
                </c:pt>
                <c:pt idx="13" formatCode="0%">
                  <c:v>0.73299999999999998</c:v>
                </c:pt>
                <c:pt idx="14" formatCode="0%">
                  <c:v>0.74</c:v>
                </c:pt>
                <c:pt idx="15" formatCode="0%">
                  <c:v>0.746</c:v>
                </c:pt>
                <c:pt idx="16" formatCode="0%">
                  <c:v>0.78400000000000003</c:v>
                </c:pt>
                <c:pt idx="17" formatCode="0%">
                  <c:v>0.73199999999999998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7C9-4B01-8D55-373546E9315D}"/>
            </c:ext>
          </c:extLst>
        </c:ser>
        <c:ser>
          <c:idx val="0"/>
          <c:order val="1"/>
          <c:tx>
            <c:strRef>
              <c:f>Tabelle1!$A$2</c:f>
              <c:strCache>
                <c:ptCount val="1"/>
                <c:pt idx="0">
                  <c:v>Angabe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Tabelle1!$B$1:$S$1</c:f>
              <c:strCache>
                <c:ptCount val="18"/>
                <c:pt idx="0">
                  <c:v>TOTAL [n=5.699]</c:v>
                </c:pt>
                <c:pt idx="1">
                  <c:v> </c:v>
                </c:pt>
                <c:pt idx="2">
                  <c:v>App1</c:v>
                </c:pt>
                <c:pt idx="3">
                  <c:v>App2</c:v>
                </c:pt>
                <c:pt idx="4">
                  <c:v>App3</c:v>
                </c:pt>
                <c:pt idx="5">
                  <c:v>App4</c:v>
                </c:pt>
                <c:pt idx="6">
                  <c:v>App5</c:v>
                </c:pt>
                <c:pt idx="7">
                  <c:v>App6</c:v>
                </c:pt>
                <c:pt idx="8">
                  <c:v>App7</c:v>
                </c:pt>
                <c:pt idx="9">
                  <c:v>App8</c:v>
                </c:pt>
                <c:pt idx="10">
                  <c:v>App9</c:v>
                </c:pt>
                <c:pt idx="11">
                  <c:v>App10</c:v>
                </c:pt>
                <c:pt idx="12">
                  <c:v>App11</c:v>
                </c:pt>
                <c:pt idx="13">
                  <c:v>App12</c:v>
                </c:pt>
                <c:pt idx="14">
                  <c:v>App13</c:v>
                </c:pt>
                <c:pt idx="15">
                  <c:v>App14</c:v>
                </c:pt>
                <c:pt idx="16">
                  <c:v>App15</c:v>
                </c:pt>
                <c:pt idx="17">
                  <c:v>App16</c:v>
                </c:pt>
              </c:strCache>
            </c:strRef>
          </c:cat>
          <c:val>
            <c:numRef>
              <c:f>Tabelle1!$B$2:$S$2</c:f>
              <c:numCache>
                <c:formatCode>General</c:formatCode>
                <c:ptCount val="18"/>
                <c:pt idx="0" formatCode="0.00%">
                  <c:v>0.29800000000000004</c:v>
                </c:pt>
                <c:pt idx="2" formatCode="0.00%">
                  <c:v>0.28700000000000003</c:v>
                </c:pt>
                <c:pt idx="3" formatCode="0.00%">
                  <c:v>0.24299999999999999</c:v>
                </c:pt>
                <c:pt idx="4" formatCode="0.00%">
                  <c:v>0.41600000000000004</c:v>
                </c:pt>
                <c:pt idx="5" formatCode="0.00%">
                  <c:v>0.246</c:v>
                </c:pt>
                <c:pt idx="6" formatCode="0.00%">
                  <c:v>0.28500000000000003</c:v>
                </c:pt>
                <c:pt idx="7" formatCode="0.00%">
                  <c:v>0.31999999999999995</c:v>
                </c:pt>
                <c:pt idx="8" formatCode="0%">
                  <c:v>0.29300000000000004</c:v>
                </c:pt>
                <c:pt idx="9" formatCode="0%">
                  <c:v>0.35099999999999998</c:v>
                </c:pt>
                <c:pt idx="10" formatCode="0%">
                  <c:v>0.26400000000000001</c:v>
                </c:pt>
                <c:pt idx="11" formatCode="0%">
                  <c:v>0.33299999999999996</c:v>
                </c:pt>
                <c:pt idx="12" formatCode="0%">
                  <c:v>0.36799999999999999</c:v>
                </c:pt>
                <c:pt idx="13" formatCode="0%">
                  <c:v>0.26700000000000002</c:v>
                </c:pt>
                <c:pt idx="14" formatCode="0%">
                  <c:v>0.26</c:v>
                </c:pt>
                <c:pt idx="15" formatCode="0%">
                  <c:v>0.254</c:v>
                </c:pt>
                <c:pt idx="16" formatCode="0%">
                  <c:v>0.21599999999999997</c:v>
                </c:pt>
                <c:pt idx="17" formatCode="0%">
                  <c:v>0.26800000000000002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950-4C84-A38D-DD8A12E7CBA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253635200"/>
        <c:axId val="253645184"/>
      </c:barChart>
      <c:catAx>
        <c:axId val="25363520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r"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253645184"/>
        <c:crosses val="autoZero"/>
        <c:auto val="1"/>
        <c:lblAlgn val="ctr"/>
        <c:lblOffset val="100"/>
        <c:noMultiLvlLbl val="0"/>
      </c:catAx>
      <c:valAx>
        <c:axId val="253645184"/>
        <c:scaling>
          <c:orientation val="minMax"/>
          <c:max val="1.05"/>
          <c:min val="0"/>
        </c:scaling>
        <c:delete val="1"/>
        <c:axPos val="t"/>
        <c:numFmt formatCode="0%;\-0%" sourceLinked="0"/>
        <c:majorTickMark val="out"/>
        <c:minorTickMark val="none"/>
        <c:tickLblPos val="nextTo"/>
        <c:crossAx val="2536352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998899646914813"/>
          <c:y val="0.93966970750439216"/>
          <c:w val="0.39848087800061144"/>
          <c:h val="4.850246689326421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0215825464084773"/>
          <c:y val="1.8485308164217156E-2"/>
          <c:w val="0.48450726337171673"/>
          <c:h val="0.9461660708671157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TOTAL [n=1.699]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Tabelle1!$A$2:$A$12</c:f>
              <c:strCache>
                <c:ptCount val="11"/>
                <c:pt idx="0">
                  <c:v>Technische Verbesserungen</c:v>
                </c:pt>
                <c:pt idx="1">
                  <c:v>Preisinformationen</c:v>
                </c:pt>
                <c:pt idx="2">
                  <c:v>Weitere Funktionen, Integr. anderer Verkehrssysteme/Apps</c:v>
                </c:pt>
                <c:pt idx="3">
                  <c:v>Preisgestaltung</c:v>
                </c:pt>
                <c:pt idx="4">
                  <c:v>Erweiterung des Geltungsbereichs</c:v>
                </c:pt>
                <c:pt idx="5">
                  <c:v>Automatisierung</c:v>
                </c:pt>
                <c:pt idx="6">
                  <c:v>Nutzerfreundlichkeit</c:v>
                </c:pt>
                <c:pt idx="7">
                  <c:v>Datenschutz und Sicherheit</c:v>
                </c:pt>
                <c:pt idx="8">
                  <c:v>Keine Verbesserung notwendig</c:v>
                </c:pt>
                <c:pt idx="9">
                  <c:v>Sonstiges</c:v>
                </c:pt>
                <c:pt idx="10">
                  <c:v>Weiß nicht</c:v>
                </c:pt>
              </c:strCache>
            </c:strRef>
          </c:cat>
          <c:val>
            <c:numRef>
              <c:f>Tabelle1!$B$2:$B$12</c:f>
              <c:numCache>
                <c:formatCode>0%</c:formatCode>
                <c:ptCount val="11"/>
                <c:pt idx="0">
                  <c:v>0.17399999999999999</c:v>
                </c:pt>
                <c:pt idx="1">
                  <c:v>0.17</c:v>
                </c:pt>
                <c:pt idx="2">
                  <c:v>0.14799999999999999</c:v>
                </c:pt>
                <c:pt idx="3">
                  <c:v>0.11799999999999999</c:v>
                </c:pt>
                <c:pt idx="4">
                  <c:v>0.10199999999999999</c:v>
                </c:pt>
                <c:pt idx="5">
                  <c:v>7.1999999999999995E-2</c:v>
                </c:pt>
                <c:pt idx="6">
                  <c:v>6.5000000000000002E-2</c:v>
                </c:pt>
                <c:pt idx="7">
                  <c:v>3.1E-2</c:v>
                </c:pt>
                <c:pt idx="8">
                  <c:v>0.158</c:v>
                </c:pt>
                <c:pt idx="9">
                  <c:v>2.8000000000000001E-2</c:v>
                </c:pt>
                <c:pt idx="10">
                  <c:v>2.9000000000000001E-2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968-496B-B140-2FC5CA0C543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0"/>
        <c:axId val="254087168"/>
        <c:axId val="254089856"/>
      </c:barChart>
      <c:catAx>
        <c:axId val="25408716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r"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254089856"/>
        <c:crosses val="autoZero"/>
        <c:auto val="1"/>
        <c:lblAlgn val="ctr"/>
        <c:lblOffset val="100"/>
        <c:noMultiLvlLbl val="0"/>
      </c:catAx>
      <c:valAx>
        <c:axId val="254089856"/>
        <c:scaling>
          <c:orientation val="minMax"/>
          <c:max val="1.05"/>
          <c:min val="0"/>
        </c:scaling>
        <c:delete val="1"/>
        <c:axPos val="t"/>
        <c:numFmt formatCode="0%;\-0%" sourceLinked="0"/>
        <c:majorTickMark val="out"/>
        <c:minorTickMark val="none"/>
        <c:tickLblPos val="nextTo"/>
        <c:crossAx val="2540871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4067803217200547"/>
          <c:y val="0.84352737981920589"/>
          <c:w val="0.23208459384806179"/>
          <c:h val="0.1286445291895791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9256832003303149"/>
          <c:y val="6.5796610573591804E-2"/>
          <c:w val="0.53531333950130988"/>
          <c:h val="0.86337129165070992"/>
        </c:manualLayout>
      </c:layout>
      <c:barChart>
        <c:barDir val="bar"/>
        <c:grouping val="stacked"/>
        <c:varyColors val="0"/>
        <c:ser>
          <c:idx val="1"/>
          <c:order val="0"/>
          <c:tx>
            <c:strRef>
              <c:f>Tabelle1!$A$3</c:f>
              <c:strCache>
                <c:ptCount val="1"/>
                <c:pt idx="0">
                  <c:v>Keine Angabe</c:v>
                </c:pt>
              </c:strCache>
            </c:strRef>
          </c:tx>
          <c:spPr>
            <a:solidFill>
              <a:schemeClr val="accent4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Tabelle1!$B$1:$S$1</c:f>
              <c:strCache>
                <c:ptCount val="18"/>
                <c:pt idx="0">
                  <c:v>TOTAL [n=5.699]</c:v>
                </c:pt>
                <c:pt idx="1">
                  <c:v> </c:v>
                </c:pt>
                <c:pt idx="2">
                  <c:v>VRS eezy.nrw [n=1.381]</c:v>
                </c:pt>
                <c:pt idx="3">
                  <c:v>VRR [n=966]</c:v>
                </c:pt>
                <c:pt idx="4">
                  <c:v>FAIRTIQ [n=870]</c:v>
                </c:pt>
                <c:pt idx="5">
                  <c:v>movA [n=597]</c:v>
                </c:pt>
                <c:pt idx="6">
                  <c:v>mobil.nrw [n=369]</c:v>
                </c:pt>
                <c:pt idx="7">
                  <c:v>moBiel YOU [n=250]</c:v>
                </c:pt>
                <c:pt idx="8">
                  <c:v>naveo [n=184]</c:v>
                </c:pt>
                <c:pt idx="9">
                  <c:v>Rheinbahn [n=171]</c:v>
                </c:pt>
                <c:pt idx="10">
                  <c:v>Muttis eTarif [n=125]</c:v>
                </c:pt>
                <c:pt idx="11">
                  <c:v>MVG-Tickets [n=120]</c:v>
                </c:pt>
                <c:pt idx="12">
                  <c:v>DB NRWay (BVR) [n=117]</c:v>
                </c:pt>
                <c:pt idx="13">
                  <c:v>eurobahn Tickets [n=86]</c:v>
                </c:pt>
                <c:pt idx="14">
                  <c:v>Pader Sprinter [n=73]</c:v>
                </c:pt>
                <c:pt idx="15">
                  <c:v>DOTick [n=63]</c:v>
                </c:pt>
                <c:pt idx="16">
                  <c:v>Stadtwerke Hamm moFahr [n=51]</c:v>
                </c:pt>
                <c:pt idx="17">
                  <c:v>Sonstige App [n=276]</c:v>
                </c:pt>
              </c:strCache>
            </c:strRef>
          </c:cat>
          <c:val>
            <c:numRef>
              <c:f>Tabelle1!$B$3:$S$3</c:f>
              <c:numCache>
                <c:formatCode>General</c:formatCode>
                <c:ptCount val="18"/>
                <c:pt idx="0" formatCode="0%">
                  <c:v>0.83599999999999997</c:v>
                </c:pt>
                <c:pt idx="2" formatCode="0%">
                  <c:v>0.85499999999999998</c:v>
                </c:pt>
                <c:pt idx="3" formatCode="0%">
                  <c:v>0.85399999999999998</c:v>
                </c:pt>
                <c:pt idx="4" formatCode="0%">
                  <c:v>0.749</c:v>
                </c:pt>
                <c:pt idx="5" formatCode="0%">
                  <c:v>0.85399999999999998</c:v>
                </c:pt>
                <c:pt idx="6" formatCode="0%">
                  <c:v>0.83699999999999997</c:v>
                </c:pt>
                <c:pt idx="7" formatCode="0%">
                  <c:v>0.86</c:v>
                </c:pt>
                <c:pt idx="8" formatCode="0%">
                  <c:v>0.85899999999999999</c:v>
                </c:pt>
                <c:pt idx="9" formatCode="0%">
                  <c:v>0.84199999999999997</c:v>
                </c:pt>
                <c:pt idx="10" formatCode="0%">
                  <c:v>0.82399999999999995</c:v>
                </c:pt>
                <c:pt idx="11" formatCode="0%">
                  <c:v>0.84199999999999997</c:v>
                </c:pt>
                <c:pt idx="12" formatCode="0%">
                  <c:v>0.78600000000000003</c:v>
                </c:pt>
                <c:pt idx="13" formatCode="0%">
                  <c:v>0.89500000000000002</c:v>
                </c:pt>
                <c:pt idx="14" formatCode="0%">
                  <c:v>0.83599999999999997</c:v>
                </c:pt>
                <c:pt idx="15" formatCode="0%">
                  <c:v>0.84099999999999997</c:v>
                </c:pt>
                <c:pt idx="16" formatCode="0%">
                  <c:v>0.94099999999999995</c:v>
                </c:pt>
                <c:pt idx="17" formatCode="0%">
                  <c:v>0.84399999999999997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7C9-4B01-8D55-373546E9315D}"/>
            </c:ext>
          </c:extLst>
        </c:ser>
        <c:ser>
          <c:idx val="0"/>
          <c:order val="1"/>
          <c:tx>
            <c:strRef>
              <c:f>Tabelle1!$A$2</c:f>
              <c:strCache>
                <c:ptCount val="1"/>
                <c:pt idx="0">
                  <c:v>Angabe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Tabelle1!$B$1:$S$1</c:f>
              <c:strCache>
                <c:ptCount val="18"/>
                <c:pt idx="0">
                  <c:v>TOTAL [n=5.699]</c:v>
                </c:pt>
                <c:pt idx="1">
                  <c:v> </c:v>
                </c:pt>
                <c:pt idx="2">
                  <c:v>VRS eezy.nrw [n=1.381]</c:v>
                </c:pt>
                <c:pt idx="3">
                  <c:v>VRR [n=966]</c:v>
                </c:pt>
                <c:pt idx="4">
                  <c:v>FAIRTIQ [n=870]</c:v>
                </c:pt>
                <c:pt idx="5">
                  <c:v>movA [n=597]</c:v>
                </c:pt>
                <c:pt idx="6">
                  <c:v>mobil.nrw [n=369]</c:v>
                </c:pt>
                <c:pt idx="7">
                  <c:v>moBiel YOU [n=250]</c:v>
                </c:pt>
                <c:pt idx="8">
                  <c:v>naveo [n=184]</c:v>
                </c:pt>
                <c:pt idx="9">
                  <c:v>Rheinbahn [n=171]</c:v>
                </c:pt>
                <c:pt idx="10">
                  <c:v>Muttis eTarif [n=125]</c:v>
                </c:pt>
                <c:pt idx="11">
                  <c:v>MVG-Tickets [n=120]</c:v>
                </c:pt>
                <c:pt idx="12">
                  <c:v>DB NRWay (BVR) [n=117]</c:v>
                </c:pt>
                <c:pt idx="13">
                  <c:v>eurobahn Tickets [n=86]</c:v>
                </c:pt>
                <c:pt idx="14">
                  <c:v>Pader Sprinter [n=73]</c:v>
                </c:pt>
                <c:pt idx="15">
                  <c:v>DOTick [n=63]</c:v>
                </c:pt>
                <c:pt idx="16">
                  <c:v>Stadtwerke Hamm moFahr [n=51]</c:v>
                </c:pt>
                <c:pt idx="17">
                  <c:v>Sonstige App [n=276]</c:v>
                </c:pt>
              </c:strCache>
            </c:strRef>
          </c:cat>
          <c:val>
            <c:numRef>
              <c:f>Tabelle1!$B$2:$S$2</c:f>
              <c:numCache>
                <c:formatCode>General</c:formatCode>
                <c:ptCount val="18"/>
                <c:pt idx="0" formatCode="0%">
                  <c:v>0.16400000000000003</c:v>
                </c:pt>
                <c:pt idx="1">
                  <c:v>0</c:v>
                </c:pt>
                <c:pt idx="2" formatCode="0%">
                  <c:v>0.14500000000000002</c:v>
                </c:pt>
                <c:pt idx="3" formatCode="0%">
                  <c:v>0.14600000000000002</c:v>
                </c:pt>
                <c:pt idx="4" formatCode="0%">
                  <c:v>0.251</c:v>
                </c:pt>
                <c:pt idx="5" formatCode="0%">
                  <c:v>0.14600000000000002</c:v>
                </c:pt>
                <c:pt idx="6" formatCode="0%">
                  <c:v>0.16300000000000003</c:v>
                </c:pt>
                <c:pt idx="7" formatCode="0%">
                  <c:v>0.14000000000000001</c:v>
                </c:pt>
                <c:pt idx="8" formatCode="0%">
                  <c:v>0.14100000000000001</c:v>
                </c:pt>
                <c:pt idx="9" formatCode="0%">
                  <c:v>0.15800000000000003</c:v>
                </c:pt>
                <c:pt idx="10" formatCode="0%">
                  <c:v>0.17600000000000005</c:v>
                </c:pt>
                <c:pt idx="11" formatCode="0%">
                  <c:v>0.15800000000000003</c:v>
                </c:pt>
                <c:pt idx="12" formatCode="0%">
                  <c:v>0.21399999999999997</c:v>
                </c:pt>
                <c:pt idx="13" formatCode="0%">
                  <c:v>0.10499999999999998</c:v>
                </c:pt>
                <c:pt idx="14" formatCode="0%">
                  <c:v>0.16400000000000003</c:v>
                </c:pt>
                <c:pt idx="15" formatCode="0%">
                  <c:v>0.15900000000000003</c:v>
                </c:pt>
                <c:pt idx="16" formatCode="0%">
                  <c:v>5.9000000000000052E-2</c:v>
                </c:pt>
                <c:pt idx="17" formatCode="0%">
                  <c:v>0.15600000000000003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950-4C84-A38D-DD8A12E7CBA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253890944"/>
        <c:axId val="253892480"/>
      </c:barChart>
      <c:catAx>
        <c:axId val="25389094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r"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253892480"/>
        <c:crosses val="autoZero"/>
        <c:auto val="1"/>
        <c:lblAlgn val="ctr"/>
        <c:lblOffset val="100"/>
        <c:noMultiLvlLbl val="0"/>
      </c:catAx>
      <c:valAx>
        <c:axId val="253892480"/>
        <c:scaling>
          <c:orientation val="minMax"/>
          <c:max val="1.05"/>
          <c:min val="0"/>
        </c:scaling>
        <c:delete val="1"/>
        <c:axPos val="t"/>
        <c:numFmt formatCode="0%;\-0%" sourceLinked="0"/>
        <c:majorTickMark val="out"/>
        <c:minorTickMark val="none"/>
        <c:tickLblPos val="nextTo"/>
        <c:crossAx val="2538909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998899646914813"/>
          <c:y val="0.93966970750439216"/>
          <c:w val="0.39848087800061144"/>
          <c:h val="4.850246689326421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63699825250380515"/>
          <c:y val="1.8485308164217156E-2"/>
          <c:w val="0.32744189105394683"/>
          <c:h val="0.9461660708671157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TOTAL [n=937]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Tabelle1!$A$2:$A$22</c:f>
              <c:strCache>
                <c:ptCount val="21"/>
                <c:pt idx="0">
                  <c:v>Zufriedenheit mit dem Tarifsystem</c:v>
                </c:pt>
                <c:pt idx="1">
                  <c:v>Preis-Leistungs-Verhältnis Preisdeckel</c:v>
                </c:pt>
                <c:pt idx="2">
                  <c:v>Vorschläge zur Tarifgestaltung</c:v>
                </c:pt>
                <c:pt idx="3">
                  <c:v>Vergleich mit dem Deutschlandticket</c:v>
                </c:pt>
                <c:pt idx="4">
                  <c:v>Kritik an der Tarifstruktur</c:v>
                </c:pt>
                <c:pt idx="5">
                  <c:v>Wunsch nach Erweiterung des Geltungsbereichs</c:v>
                </c:pt>
                <c:pt idx="6">
                  <c:v>Persönliche Erfahrungen und Erlebnisse</c:v>
                </c:pt>
                <c:pt idx="7">
                  <c:v>Technische Prob, u, Verbesserungsv,</c:v>
                </c:pt>
                <c:pt idx="8">
                  <c:v>Feedback zur App-Nutzung</c:v>
                </c:pt>
                <c:pt idx="9">
                  <c:v>Wunsch nach zusätzlichen Funktionen</c:v>
                </c:pt>
                <c:pt idx="10">
                  <c:v>Zu viele Apps</c:v>
                </c:pt>
                <c:pt idx="11">
                  <c:v>Datenschutz und Sicherheitsbedenken</c:v>
                </c:pt>
                <c:pt idx="12">
                  <c:v>Keine Nutzung keine Erfahrung bisher</c:v>
                </c:pt>
                <c:pt idx="13">
                  <c:v>Kritik an ÖPNV allgemein</c:v>
                </c:pt>
                <c:pt idx="14">
                  <c:v>Wunsch nach mehr Werbung und Kommunikation</c:v>
                </c:pt>
                <c:pt idx="15">
                  <c:v>Vergleich mit anderen Ländern</c:v>
                </c:pt>
                <c:pt idx="16">
                  <c:v>Einfluss auf Mobilitätsverhalten</c:v>
                </c:pt>
                <c:pt idx="17">
                  <c:v>Kundenservice und Support</c:v>
                </c:pt>
                <c:pt idx="18">
                  <c:v>Nichts, keine Mitteilungen</c:v>
                </c:pt>
                <c:pt idx="19">
                  <c:v>Sonstiges</c:v>
                </c:pt>
                <c:pt idx="20">
                  <c:v>Weiß nicht</c:v>
                </c:pt>
              </c:strCache>
            </c:strRef>
          </c:cat>
          <c:val>
            <c:numRef>
              <c:f>Tabelle1!$B$2:$B$22</c:f>
              <c:numCache>
                <c:formatCode>0%</c:formatCode>
                <c:ptCount val="21"/>
                <c:pt idx="0">
                  <c:v>0.47299999999999998</c:v>
                </c:pt>
                <c:pt idx="1">
                  <c:v>7.3999999999999996E-2</c:v>
                </c:pt>
                <c:pt idx="2">
                  <c:v>7.2999999999999995E-2</c:v>
                </c:pt>
                <c:pt idx="3">
                  <c:v>5.0999999999999997E-2</c:v>
                </c:pt>
                <c:pt idx="4">
                  <c:v>4.7E-2</c:v>
                </c:pt>
                <c:pt idx="5">
                  <c:v>3.6999999999999998E-2</c:v>
                </c:pt>
                <c:pt idx="6">
                  <c:v>3.5000000000000003E-2</c:v>
                </c:pt>
                <c:pt idx="7">
                  <c:v>0.112</c:v>
                </c:pt>
                <c:pt idx="8">
                  <c:v>8.3000000000000004E-2</c:v>
                </c:pt>
                <c:pt idx="9">
                  <c:v>7.8E-2</c:v>
                </c:pt>
                <c:pt idx="10">
                  <c:v>1.2999999999999999E-2</c:v>
                </c:pt>
                <c:pt idx="11">
                  <c:v>5.0000000000000001E-3</c:v>
                </c:pt>
                <c:pt idx="12">
                  <c:v>0.05</c:v>
                </c:pt>
                <c:pt idx="13">
                  <c:v>3.1E-2</c:v>
                </c:pt>
                <c:pt idx="14">
                  <c:v>3.1E-2</c:v>
                </c:pt>
                <c:pt idx="15">
                  <c:v>1.4999999999999999E-2</c:v>
                </c:pt>
                <c:pt idx="16">
                  <c:v>1.4E-2</c:v>
                </c:pt>
                <c:pt idx="17">
                  <c:v>0.01</c:v>
                </c:pt>
                <c:pt idx="18">
                  <c:v>5.0000000000000001E-3</c:v>
                </c:pt>
                <c:pt idx="19">
                  <c:v>2.5999999999999999E-2</c:v>
                </c:pt>
                <c:pt idx="20">
                  <c:v>4.0000000000000001E-3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968-496B-B140-2FC5CA0C543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0"/>
        <c:axId val="253937536"/>
        <c:axId val="254055168"/>
      </c:barChart>
      <c:catAx>
        <c:axId val="25393753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r"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254055168"/>
        <c:crosses val="autoZero"/>
        <c:auto val="1"/>
        <c:lblAlgn val="ctr"/>
        <c:lblOffset val="100"/>
        <c:noMultiLvlLbl val="0"/>
      </c:catAx>
      <c:valAx>
        <c:axId val="254055168"/>
        <c:scaling>
          <c:orientation val="minMax"/>
          <c:max val="1.05"/>
          <c:min val="0"/>
        </c:scaling>
        <c:delete val="1"/>
        <c:axPos val="t"/>
        <c:numFmt formatCode="0%;\-0%" sourceLinked="0"/>
        <c:majorTickMark val="out"/>
        <c:minorTickMark val="none"/>
        <c:tickLblPos val="nextTo"/>
        <c:crossAx val="2539375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416653826640861"/>
          <c:y val="0.9036821946295297"/>
          <c:w val="0.23208459384806179"/>
          <c:h val="4.924017363995174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TOTAL [n=5699]</c:v>
                </c:pt>
              </c:strCache>
            </c:strRef>
          </c:tx>
          <c:spPr>
            <a:solidFill>
              <a:srgbClr val="173E52"/>
            </a:solidFill>
            <a:ln>
              <a:noFill/>
            </a:ln>
            <a:effectLst/>
          </c:spPr>
          <c:invertIfNegative val="0"/>
          <c:dPt>
            <c:idx val="7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C2CF-41C3-A3A7-A00667C37BA3}"/>
              </c:ext>
            </c:extLst>
          </c:dPt>
          <c:dLbls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6BE-43E7-9323-CD621860E5B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Tabelle1!$A$2:$A$9</c:f>
              <c:strCache>
                <c:ptCount val="8"/>
                <c:pt idx="0">
                  <c:v>18 bis 29 
Jahre</c:v>
                </c:pt>
                <c:pt idx="1">
                  <c:v>30 bis 39 
Jahre</c:v>
                </c:pt>
                <c:pt idx="2">
                  <c:v>40 bis 49 
Jahre</c:v>
                </c:pt>
                <c:pt idx="3">
                  <c:v>50 bis 59 
Jahre</c:v>
                </c:pt>
                <c:pt idx="4">
                  <c:v>60 bis 69 
Jahre</c:v>
                </c:pt>
                <c:pt idx="5">
                  <c:v>70 Jahre 
älter</c:v>
                </c:pt>
                <c:pt idx="6">
                  <c:v> </c:v>
                </c:pt>
                <c:pt idx="7">
                  <c:v>Keine 
Angabe</c:v>
                </c:pt>
              </c:strCache>
            </c:strRef>
          </c:cat>
          <c:val>
            <c:numRef>
              <c:f>Tabelle1!$B$2:$B$9</c:f>
              <c:numCache>
                <c:formatCode>0%</c:formatCode>
                <c:ptCount val="8"/>
                <c:pt idx="0">
                  <c:v>0.19</c:v>
                </c:pt>
                <c:pt idx="1">
                  <c:v>0.21</c:v>
                </c:pt>
                <c:pt idx="2">
                  <c:v>0.18</c:v>
                </c:pt>
                <c:pt idx="3">
                  <c:v>0.18</c:v>
                </c:pt>
                <c:pt idx="4">
                  <c:v>0.12</c:v>
                </c:pt>
                <c:pt idx="5">
                  <c:v>0.05</c:v>
                </c:pt>
                <c:pt idx="6">
                  <c:v>0</c:v>
                </c:pt>
                <c:pt idx="7">
                  <c:v>7.0000000000000007E-2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6BE-43E7-9323-CD621860E5B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220807936"/>
        <c:axId val="220809472"/>
      </c:barChart>
      <c:catAx>
        <c:axId val="2208079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220809472"/>
        <c:crosses val="autoZero"/>
        <c:auto val="1"/>
        <c:lblAlgn val="ctr"/>
        <c:lblOffset val="100"/>
        <c:noMultiLvlLbl val="0"/>
      </c:catAx>
      <c:valAx>
        <c:axId val="220809472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2208079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2895662368112544E-2"/>
          <c:y val="0.30684648214421978"/>
          <c:w val="0.97420867526377486"/>
          <c:h val="0.3913237349184926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bis 29 [n=1.108]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Tabelle1!$A$2:$A$4</c:f>
              <c:strCache>
                <c:ptCount val="3"/>
                <c:pt idx="0">
                  <c:v>Plakate,
Flyer</c:v>
                </c:pt>
                <c:pt idx="1">
                  <c:v>Presse</c:v>
                </c:pt>
                <c:pt idx="2">
                  <c:v>Werbung in 
anderer App</c:v>
                </c:pt>
              </c:strCache>
            </c:strRef>
          </c:cat>
          <c:val>
            <c:numRef>
              <c:f>Tabelle1!$B$2:$B$4</c:f>
              <c:numCache>
                <c:formatCode>0%</c:formatCode>
                <c:ptCount val="3"/>
                <c:pt idx="0">
                  <c:v>0.27346570397111913</c:v>
                </c:pt>
                <c:pt idx="1">
                  <c:v>5.9566787003610108E-2</c:v>
                </c:pt>
                <c:pt idx="2">
                  <c:v>0.2355595667870036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8A4-4FB0-A01F-1739376758F6}"/>
            </c:ext>
          </c:extLst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30 bis 39 Jahre [n=1.192]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Tabelle1!$A$2:$A$4</c:f>
              <c:strCache>
                <c:ptCount val="3"/>
                <c:pt idx="0">
                  <c:v>Plakate,
Flyer</c:v>
                </c:pt>
                <c:pt idx="1">
                  <c:v>Presse</c:v>
                </c:pt>
                <c:pt idx="2">
                  <c:v>Werbung in 
anderer App</c:v>
                </c:pt>
              </c:strCache>
            </c:strRef>
          </c:cat>
          <c:val>
            <c:numRef>
              <c:f>Tabelle1!$C$2:$C$4</c:f>
              <c:numCache>
                <c:formatCode>0%</c:formatCode>
                <c:ptCount val="3"/>
                <c:pt idx="0">
                  <c:v>0.214</c:v>
                </c:pt>
                <c:pt idx="1">
                  <c:v>9.8000000000000004E-2</c:v>
                </c:pt>
                <c:pt idx="2">
                  <c:v>0.14199999999999999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8A4-4FB0-A01F-1739376758F6}"/>
            </c:ext>
          </c:extLst>
        </c:ser>
        <c:ser>
          <c:idx val="2"/>
          <c:order val="2"/>
          <c:tx>
            <c:strRef>
              <c:f>Tabelle1!$D$1</c:f>
              <c:strCache>
                <c:ptCount val="1"/>
                <c:pt idx="0">
                  <c:v>40 bis 49 Jahre [n=1.006]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Tabelle1!$A$2:$A$4</c:f>
              <c:strCache>
                <c:ptCount val="3"/>
                <c:pt idx="0">
                  <c:v>Plakate,
Flyer</c:v>
                </c:pt>
                <c:pt idx="1">
                  <c:v>Presse</c:v>
                </c:pt>
                <c:pt idx="2">
                  <c:v>Werbung in 
anderer App</c:v>
                </c:pt>
              </c:strCache>
            </c:strRef>
          </c:cat>
          <c:val>
            <c:numRef>
              <c:f>Tabelle1!$D$2:$D$4</c:f>
              <c:numCache>
                <c:formatCode>0%</c:formatCode>
                <c:ptCount val="3"/>
                <c:pt idx="0">
                  <c:v>0.216</c:v>
                </c:pt>
                <c:pt idx="1">
                  <c:v>0.11799999999999999</c:v>
                </c:pt>
                <c:pt idx="2">
                  <c:v>0.109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8A4-4FB0-A01F-1739376758F6}"/>
            </c:ext>
          </c:extLst>
        </c:ser>
        <c:ser>
          <c:idx val="3"/>
          <c:order val="3"/>
          <c:tx>
            <c:strRef>
              <c:f>Tabelle1!$E$1</c:f>
              <c:strCache>
                <c:ptCount val="1"/>
                <c:pt idx="0">
                  <c:v>50 bis 59 Jahre [n=1.035]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Tabelle1!$A$2:$A$4</c:f>
              <c:strCache>
                <c:ptCount val="3"/>
                <c:pt idx="0">
                  <c:v>Plakate,
Flyer</c:v>
                </c:pt>
                <c:pt idx="1">
                  <c:v>Presse</c:v>
                </c:pt>
                <c:pt idx="2">
                  <c:v>Werbung in 
anderer App</c:v>
                </c:pt>
              </c:strCache>
            </c:strRef>
          </c:cat>
          <c:val>
            <c:numRef>
              <c:f>Tabelle1!$E$2:$E$4</c:f>
              <c:numCache>
                <c:formatCode>0%</c:formatCode>
                <c:ptCount val="3"/>
                <c:pt idx="0">
                  <c:v>0.158</c:v>
                </c:pt>
                <c:pt idx="1">
                  <c:v>0.184</c:v>
                </c:pt>
                <c:pt idx="2">
                  <c:v>9.0999999999999998E-2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8A4-4FB0-A01F-1739376758F6}"/>
            </c:ext>
          </c:extLst>
        </c:ser>
        <c:ser>
          <c:idx val="4"/>
          <c:order val="4"/>
          <c:tx>
            <c:strRef>
              <c:f>Tabelle1!$F$1</c:f>
              <c:strCache>
                <c:ptCount val="1"/>
                <c:pt idx="0">
                  <c:v>60 bis 69 Jahre [n=663]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Tabelle1!$A$2:$A$4</c:f>
              <c:strCache>
                <c:ptCount val="3"/>
                <c:pt idx="0">
                  <c:v>Plakate,
Flyer</c:v>
                </c:pt>
                <c:pt idx="1">
                  <c:v>Presse</c:v>
                </c:pt>
                <c:pt idx="2">
                  <c:v>Werbung in 
anderer App</c:v>
                </c:pt>
              </c:strCache>
            </c:strRef>
          </c:cat>
          <c:val>
            <c:numRef>
              <c:f>Tabelle1!$F$2:$F$4</c:f>
              <c:numCache>
                <c:formatCode>0%</c:formatCode>
                <c:ptCount val="3"/>
                <c:pt idx="0">
                  <c:v>0.11600000000000001</c:v>
                </c:pt>
                <c:pt idx="1">
                  <c:v>0.216</c:v>
                </c:pt>
                <c:pt idx="2">
                  <c:v>6.3E-2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8A4-4FB0-A01F-1739376758F6}"/>
            </c:ext>
          </c:extLst>
        </c:ser>
        <c:ser>
          <c:idx val="5"/>
          <c:order val="5"/>
          <c:tx>
            <c:strRef>
              <c:f>Tabelle1!$G$1</c:f>
              <c:strCache>
                <c:ptCount val="1"/>
                <c:pt idx="0">
                  <c:v>Über 69 Jahre [n=288]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Tabelle1!$A$2:$A$4</c:f>
              <c:strCache>
                <c:ptCount val="3"/>
                <c:pt idx="0">
                  <c:v>Plakate,
Flyer</c:v>
                </c:pt>
                <c:pt idx="1">
                  <c:v>Presse</c:v>
                </c:pt>
                <c:pt idx="2">
                  <c:v>Werbung in 
anderer App</c:v>
                </c:pt>
              </c:strCache>
            </c:strRef>
          </c:cat>
          <c:val>
            <c:numRef>
              <c:f>Tabelle1!$G$2:$G$4</c:f>
              <c:numCache>
                <c:formatCode>0%</c:formatCode>
                <c:ptCount val="3"/>
                <c:pt idx="0">
                  <c:v>7.2999999999999995E-2</c:v>
                </c:pt>
                <c:pt idx="1">
                  <c:v>0.29199999999999998</c:v>
                </c:pt>
                <c:pt idx="2">
                  <c:v>0.09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B8A4-4FB0-A01F-1739376758F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227744000"/>
        <c:axId val="227758080"/>
      </c:barChart>
      <c:catAx>
        <c:axId val="2277440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227758080"/>
        <c:crosses val="autoZero"/>
        <c:auto val="1"/>
        <c:lblAlgn val="ctr"/>
        <c:lblOffset val="100"/>
        <c:noMultiLvlLbl val="0"/>
      </c:catAx>
      <c:valAx>
        <c:axId val="227758080"/>
        <c:scaling>
          <c:orientation val="minMax"/>
        </c:scaling>
        <c:delete val="1"/>
        <c:axPos val="l"/>
        <c:numFmt formatCode="0%;\-0%" sourceLinked="0"/>
        <c:majorTickMark val="none"/>
        <c:minorTickMark val="none"/>
        <c:tickLblPos val="nextTo"/>
        <c:crossAx val="2277440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2.0297052551901115E-2"/>
          <c:y val="2.733650919952459E-2"/>
          <c:w val="0.97464622314942173"/>
          <c:h val="0.1634881098741121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0697167755991286E-2"/>
          <c:y val="0.22212624584717608"/>
          <c:w val="0.9673202614379085"/>
          <c:h val="0.4269436011347237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25%</c:v>
                </c:pt>
              </c:strCache>
            </c:strRef>
          </c:tx>
          <c:spPr>
            <a:solidFill>
              <a:srgbClr val="173E5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Tabelle1!$A$2:$A$10</c:f>
              <c:strCache>
                <c:ptCount val="9"/>
                <c:pt idx="0">
                  <c:v>Internet</c:v>
                </c:pt>
                <c:pt idx="1">
                  <c:v>Plakate, 
Flyer</c:v>
                </c:pt>
                <c:pt idx="2">
                  <c:v>Presse</c:v>
                </c:pt>
                <c:pt idx="3">
                  <c:v>Werbung in 
anderer App</c:v>
                </c:pt>
                <c:pt idx="4">
                  <c:v>Social Media 
wie FB, 
Instagram, 
Twitter</c:v>
                </c:pt>
                <c:pt idx="5">
                  <c:v>eTarif im VRS</c:v>
                </c:pt>
                <c:pt idx="6">
                  <c:v>nextTicket 
im VRR</c:v>
                </c:pt>
                <c:pt idx="7">
                  <c:v>Durch eigene 
App 
(App aus Link)</c:v>
                </c:pt>
                <c:pt idx="8">
                  <c:v>Sonstiges</c:v>
                </c:pt>
              </c:strCache>
            </c:strRef>
          </c:cat>
          <c:val>
            <c:numRef>
              <c:f>Tabelle1!$B$2:$B$10</c:f>
              <c:numCache>
                <c:formatCode>0%</c:formatCode>
                <c:ptCount val="9"/>
                <c:pt idx="0">
                  <c:v>0.24199999999999999</c:v>
                </c:pt>
                <c:pt idx="1">
                  <c:v>0.19400000000000001</c:v>
                </c:pt>
                <c:pt idx="2">
                  <c:v>0.13500000000000001</c:v>
                </c:pt>
                <c:pt idx="3">
                  <c:v>0.13300000000000001</c:v>
                </c:pt>
                <c:pt idx="4">
                  <c:v>8.6999999999999994E-2</c:v>
                </c:pt>
                <c:pt idx="5">
                  <c:v>8.5000000000000006E-2</c:v>
                </c:pt>
                <c:pt idx="6">
                  <c:v>7.6999999999999999E-2</c:v>
                </c:pt>
                <c:pt idx="7">
                  <c:v>4.2000000000000003E-2</c:v>
                </c:pt>
                <c:pt idx="8">
                  <c:v>0.01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A2D-4E73-B520-BF64205BB6C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227799424"/>
        <c:axId val="227800960"/>
      </c:barChart>
      <c:catAx>
        <c:axId val="2277994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227800960"/>
        <c:crosses val="autoZero"/>
        <c:auto val="1"/>
        <c:lblAlgn val="ctr"/>
        <c:lblOffset val="100"/>
        <c:noMultiLvlLbl val="0"/>
      </c:catAx>
      <c:valAx>
        <c:axId val="227800960"/>
        <c:scaling>
          <c:orientation val="minMax"/>
        </c:scaling>
        <c:delete val="1"/>
        <c:axPos val="l"/>
        <c:numFmt formatCode="0%;\-0%" sourceLinked="0"/>
        <c:majorTickMark val="none"/>
        <c:minorTickMark val="none"/>
        <c:tickLblPos val="nextTo"/>
        <c:crossAx val="2277994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238921001926782E-2"/>
          <c:y val="0.17623647461812977"/>
          <c:w val="0.91522157996146436"/>
          <c:h val="0.7460376038288185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TOTAL [n=4.415]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8D84-45FB-B4BE-39FE4809B241}"/>
              </c:ext>
            </c:extLst>
          </c:dPt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Tabelle1!$A$2:$A$3</c:f>
              <c:strCache>
                <c:ptCount val="2"/>
                <c:pt idx="0">
                  <c:v>Ja</c:v>
                </c:pt>
                <c:pt idx="1">
                  <c:v>Nein</c:v>
                </c:pt>
              </c:strCache>
            </c:strRef>
          </c:cat>
          <c:val>
            <c:numRef>
              <c:f>Tabelle1!$B$2:$B$3</c:f>
              <c:numCache>
                <c:formatCode>0.0%;\-0.0%</c:formatCode>
                <c:ptCount val="2"/>
                <c:pt idx="0">
                  <c:v>0.97399999999999998</c:v>
                </c:pt>
                <c:pt idx="1">
                  <c:v>2.5999999999999999E-2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D84-45FB-B4BE-39FE4809B24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27546624"/>
        <c:axId val="227570432"/>
      </c:barChart>
      <c:catAx>
        <c:axId val="2275466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227570432"/>
        <c:crosses val="autoZero"/>
        <c:auto val="1"/>
        <c:lblAlgn val="ctr"/>
        <c:lblOffset val="100"/>
        <c:noMultiLvlLbl val="0"/>
      </c:catAx>
      <c:valAx>
        <c:axId val="227570432"/>
        <c:scaling>
          <c:orientation val="minMax"/>
          <c:max val="1"/>
        </c:scaling>
        <c:delete val="1"/>
        <c:axPos val="l"/>
        <c:numFmt formatCode="0.0%;\-0.0%" sourceLinked="1"/>
        <c:majorTickMark val="none"/>
        <c:minorTickMark val="none"/>
        <c:tickLblPos val="nextTo"/>
        <c:crossAx val="2275466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0215847842946653"/>
          <c:y val="0.10014843133929434"/>
          <c:w val="0.65585139815819038"/>
          <c:h val="0.832570076736584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TOTAL [n=3.834]</c:v>
                </c:pt>
              </c:strCache>
            </c:strRef>
          </c:tx>
          <c:spPr>
            <a:solidFill>
              <a:srgbClr val="173E52"/>
            </a:solidFill>
            <a:ln>
              <a:noFill/>
            </a:ln>
            <a:effectLst/>
          </c:spPr>
          <c:invertIfNegative val="0"/>
          <c:dPt>
            <c:idx val="2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BE6D-4E56-B894-74F87027F9EF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BE6D-4E56-B894-74F87027F9EF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BE6D-4E56-B894-74F87027F9EF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6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BE6D-4E56-B894-74F87027F9EF}"/>
              </c:ext>
            </c:extLst>
          </c:dPt>
          <c:dPt>
            <c:idx val="6"/>
            <c:invertIfNegative val="0"/>
            <c:bubble3D val="0"/>
            <c:spPr>
              <a:solidFill>
                <a:schemeClr val="tx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BE6D-4E56-B894-74F87027F9E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Tabelle1!$A$2:$A$8</c:f>
              <c:strCache>
                <c:ptCount val="7"/>
                <c:pt idx="0">
                  <c:v>Weiß nicht mehr</c:v>
                </c:pt>
                <c:pt idx="2">
                  <c:v>1 bis 2 Fahrten</c:v>
                </c:pt>
                <c:pt idx="3">
                  <c:v>3 bis 5 Fahrten</c:v>
                </c:pt>
                <c:pt idx="4">
                  <c:v>6 bis 10 Fahrten</c:v>
                </c:pt>
                <c:pt idx="5">
                  <c:v>11 bis 20 Fahrten</c:v>
                </c:pt>
                <c:pt idx="6">
                  <c:v>Mehr als 20 Fahrten</c:v>
                </c:pt>
              </c:strCache>
            </c:strRef>
          </c:cat>
          <c:val>
            <c:numRef>
              <c:f>Tabelle1!$B$2:$B$8</c:f>
              <c:numCache>
                <c:formatCode>General</c:formatCode>
                <c:ptCount val="7"/>
                <c:pt idx="0" formatCode="0%">
                  <c:v>0.03</c:v>
                </c:pt>
                <c:pt idx="2" formatCode="0%">
                  <c:v>0.13</c:v>
                </c:pt>
                <c:pt idx="3" formatCode="0%">
                  <c:v>0.16</c:v>
                </c:pt>
                <c:pt idx="4" formatCode="0%">
                  <c:v>0.19</c:v>
                </c:pt>
                <c:pt idx="5" formatCode="0%">
                  <c:v>0.15</c:v>
                </c:pt>
                <c:pt idx="6" formatCode="0%">
                  <c:v>0.33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E6D-4E56-B894-74F87027F9E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227596544"/>
        <c:axId val="227605504"/>
      </c:barChart>
      <c:catAx>
        <c:axId val="22759654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227605504"/>
        <c:crosses val="autoZero"/>
        <c:auto val="1"/>
        <c:lblAlgn val="ctr"/>
        <c:lblOffset val="100"/>
        <c:noMultiLvlLbl val="0"/>
      </c:catAx>
      <c:valAx>
        <c:axId val="227605504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2275965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5596599262325426"/>
          <c:y val="8.9452261778279113E-2"/>
          <c:w val="0.72717162283835612"/>
          <c:h val="0.81369442412086679"/>
        </c:manualLayout>
      </c:layout>
      <c:barChart>
        <c:barDir val="col"/>
        <c:grouping val="percentStacked"/>
        <c:varyColors val="0"/>
        <c:ser>
          <c:idx val="5"/>
          <c:order val="0"/>
          <c:tx>
            <c:strRef>
              <c:f>Tabelle1!$A$7</c:f>
              <c:strCache>
                <c:ptCount val="1"/>
                <c:pt idx="0">
                  <c:v>Weiß nicht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Tabelle1!$B$1:$D$1</c:f>
              <c:strCache>
                <c:ptCount val="3"/>
                <c:pt idx="0">
                  <c:v>Allgemein
Top2 91%</c:v>
                </c:pt>
                <c:pt idx="1">
                  <c:v>Handhabung
Top2 85%</c:v>
                </c:pt>
                <c:pt idx="2">
                  <c:v>Abrechnung
Top2 90%</c:v>
                </c:pt>
              </c:strCache>
            </c:strRef>
          </c:cat>
          <c:val>
            <c:numRef>
              <c:f>Tabelle1!$B$7:$D$7</c:f>
              <c:numCache>
                <c:formatCode>0%</c:formatCode>
                <c:ptCount val="3"/>
                <c:pt idx="0">
                  <c:v>0.01</c:v>
                </c:pt>
                <c:pt idx="1">
                  <c:v>0.01</c:v>
                </c:pt>
                <c:pt idx="2">
                  <c:v>0.01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546-4FD4-BC3F-86F3A02C783E}"/>
            </c:ext>
          </c:extLst>
        </c:ser>
        <c:ser>
          <c:idx val="4"/>
          <c:order val="1"/>
          <c:tx>
            <c:strRef>
              <c:f>Tabelle1!$A$6</c:f>
              <c:strCache>
                <c:ptCount val="1"/>
                <c:pt idx="0">
                  <c:v>(5) vollkommen unzufrieden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5.1528458942630495E-3"/>
                  <c:y val="1.084204822054879E-1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946F-4818-9D96-FFD9E338020D}"/>
                </c:ext>
              </c:extLst>
            </c:dLbl>
            <c:dLbl>
              <c:idx val="1"/>
              <c:layout>
                <c:manualLayout>
                  <c:x val="-1.0507655695917663E-2"/>
                  <c:y val="-2.1690555769967234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860-4014-8CE4-079CBF980EEE}"/>
                </c:ext>
              </c:extLst>
            </c:dLbl>
            <c:dLbl>
              <c:idx val="2"/>
              <c:layout>
                <c:manualLayout>
                  <c:x val="-2.1015311391835326E-2"/>
                  <c:y val="4.9276397844092998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946F-4818-9D96-FFD9E338020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Tabelle1!$B$1:$D$1</c:f>
              <c:strCache>
                <c:ptCount val="3"/>
                <c:pt idx="0">
                  <c:v>Allgemein
Top2 91%</c:v>
                </c:pt>
                <c:pt idx="1">
                  <c:v>Handhabung
Top2 85%</c:v>
                </c:pt>
                <c:pt idx="2">
                  <c:v>Abrechnung
Top2 90%</c:v>
                </c:pt>
              </c:strCache>
            </c:strRef>
          </c:cat>
          <c:val>
            <c:numRef>
              <c:f>Tabelle1!$B$6:$D$6</c:f>
              <c:numCache>
                <c:formatCode>0%</c:formatCode>
                <c:ptCount val="3"/>
                <c:pt idx="0">
                  <c:v>8.0000000000000002E-3</c:v>
                </c:pt>
                <c:pt idx="1">
                  <c:v>0.01</c:v>
                </c:pt>
                <c:pt idx="2">
                  <c:v>0.01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7C9-4B01-8D55-373546E9315D}"/>
            </c:ext>
          </c:extLst>
        </c:ser>
        <c:ser>
          <c:idx val="3"/>
          <c:order val="2"/>
          <c:tx>
            <c:strRef>
              <c:f>Tabelle1!$A$5</c:f>
              <c:strCache>
                <c:ptCount val="1"/>
                <c:pt idx="0">
                  <c:v>(4)</c:v>
                </c:pt>
              </c:strCache>
            </c:strRef>
          </c:tx>
          <c:spPr>
            <a:solidFill>
              <a:srgbClr val="FF7C8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8.0000000000000002E-3"/>
                  <c:y val="1.084204822054879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946F-4818-9D96-FFD9E338020D}"/>
                </c:ext>
              </c:extLst>
            </c:dLbl>
            <c:dLbl>
              <c:idx val="1"/>
              <c:layout>
                <c:manualLayout>
                  <c:x val="2.1015311391835326E-2"/>
                  <c:y val="4.731130240937464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860-4014-8CE4-079CBF980EE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Tabelle1!$B$1:$D$1</c:f>
              <c:strCache>
                <c:ptCount val="3"/>
                <c:pt idx="0">
                  <c:v>Allgemein
Top2 91%</c:v>
                </c:pt>
                <c:pt idx="1">
                  <c:v>Handhabung
Top2 85%</c:v>
                </c:pt>
                <c:pt idx="2">
                  <c:v>Abrechnung
Top2 90%</c:v>
                </c:pt>
              </c:strCache>
            </c:strRef>
          </c:cat>
          <c:val>
            <c:numRef>
              <c:f>Tabelle1!$B$5:$D$5</c:f>
              <c:numCache>
                <c:formatCode>0%</c:formatCode>
                <c:ptCount val="3"/>
                <c:pt idx="0">
                  <c:v>1.4E-2</c:v>
                </c:pt>
                <c:pt idx="1">
                  <c:v>0.03</c:v>
                </c:pt>
                <c:pt idx="2">
                  <c:v>0.02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7C9-4B01-8D55-373546E9315D}"/>
            </c:ext>
          </c:extLst>
        </c:ser>
        <c:ser>
          <c:idx val="2"/>
          <c:order val="3"/>
          <c:tx>
            <c:strRef>
              <c:f>Tabelle1!$A$4</c:f>
              <c:strCache>
                <c:ptCount val="1"/>
                <c:pt idx="0">
                  <c:v>(3)</c:v>
                </c:pt>
              </c:strCache>
            </c:strRef>
          </c:tx>
          <c:spPr>
            <a:solidFill>
              <a:schemeClr val="bg2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1.0616024791900837E-2"/>
                  <c:y val="5.421024110274395E-1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B72-42AF-AF2F-7E2C3F6A595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Tabelle1!$B$1:$D$1</c:f>
              <c:strCache>
                <c:ptCount val="3"/>
                <c:pt idx="0">
                  <c:v>Allgemein
Top2 91%</c:v>
                </c:pt>
                <c:pt idx="1">
                  <c:v>Handhabung
Top2 85%</c:v>
                </c:pt>
                <c:pt idx="2">
                  <c:v>Abrechnung
Top2 90%</c:v>
                </c:pt>
              </c:strCache>
            </c:strRef>
          </c:cat>
          <c:val>
            <c:numRef>
              <c:f>Tabelle1!$B$4:$D$4</c:f>
              <c:numCache>
                <c:formatCode>0%</c:formatCode>
                <c:ptCount val="3"/>
                <c:pt idx="0">
                  <c:v>6.3E-2</c:v>
                </c:pt>
                <c:pt idx="1">
                  <c:v>0.1</c:v>
                </c:pt>
                <c:pt idx="2">
                  <c:v>7.0000000000000007E-2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7C9-4B01-8D55-373546E9315D}"/>
            </c:ext>
          </c:extLst>
        </c:ser>
        <c:ser>
          <c:idx val="1"/>
          <c:order val="4"/>
          <c:tx>
            <c:strRef>
              <c:f>Tabelle1!$A$3</c:f>
              <c:strCache>
                <c:ptCount val="1"/>
                <c:pt idx="0">
                  <c:v>(2)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Tabelle1!$B$1:$D$1</c:f>
              <c:strCache>
                <c:ptCount val="3"/>
                <c:pt idx="0">
                  <c:v>Allgemein
Top2 91%</c:v>
                </c:pt>
                <c:pt idx="1">
                  <c:v>Handhabung
Top2 85%</c:v>
                </c:pt>
                <c:pt idx="2">
                  <c:v>Abrechnung
Top2 90%</c:v>
                </c:pt>
              </c:strCache>
            </c:strRef>
          </c:cat>
          <c:val>
            <c:numRef>
              <c:f>Tabelle1!$B$3:$D$3</c:f>
              <c:numCache>
                <c:formatCode>0%</c:formatCode>
                <c:ptCount val="3"/>
                <c:pt idx="0">
                  <c:v>0.30599999999999999</c:v>
                </c:pt>
                <c:pt idx="1">
                  <c:v>0.32</c:v>
                </c:pt>
                <c:pt idx="2">
                  <c:v>0.27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7C9-4B01-8D55-373546E9315D}"/>
            </c:ext>
          </c:extLst>
        </c:ser>
        <c:ser>
          <c:idx val="0"/>
          <c:order val="5"/>
          <c:tx>
            <c:strRef>
              <c:f>Tabelle1!$A$2</c:f>
              <c:strCache>
                <c:ptCount val="1"/>
                <c:pt idx="0">
                  <c:v>(1) vollkommen zufrieden</c:v>
                </c:pt>
              </c:strCache>
            </c:strRef>
          </c:tx>
          <c:spPr>
            <a:solidFill>
              <a:srgbClr val="006600"/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Tabelle1!$B$1:$D$1</c:f>
              <c:strCache>
                <c:ptCount val="3"/>
                <c:pt idx="0">
                  <c:v>Allgemein
Top2 91%</c:v>
                </c:pt>
                <c:pt idx="1">
                  <c:v>Handhabung
Top2 85%</c:v>
                </c:pt>
                <c:pt idx="2">
                  <c:v>Abrechnung
Top2 90%</c:v>
                </c:pt>
              </c:strCache>
            </c:strRef>
          </c:cat>
          <c:val>
            <c:numRef>
              <c:f>Tabelle1!$B$2:$D$2</c:f>
              <c:numCache>
                <c:formatCode>0%</c:formatCode>
                <c:ptCount val="3"/>
                <c:pt idx="0">
                  <c:v>0.59899999999999998</c:v>
                </c:pt>
                <c:pt idx="1">
                  <c:v>0.53</c:v>
                </c:pt>
                <c:pt idx="2">
                  <c:v>0.63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950-4C84-A38D-DD8A12E7CBA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226642944"/>
        <c:axId val="226652928"/>
      </c:barChart>
      <c:catAx>
        <c:axId val="2266429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r"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226652928"/>
        <c:crosses val="autoZero"/>
        <c:auto val="1"/>
        <c:lblAlgn val="ctr"/>
        <c:lblOffset val="100"/>
        <c:noMultiLvlLbl val="0"/>
      </c:catAx>
      <c:valAx>
        <c:axId val="226652928"/>
        <c:scaling>
          <c:orientation val="minMax"/>
          <c:max val="1.05"/>
          <c:min val="0"/>
        </c:scaling>
        <c:delete val="1"/>
        <c:axPos val="l"/>
        <c:numFmt formatCode="0%" sourceLinked="0"/>
        <c:majorTickMark val="out"/>
        <c:minorTickMark val="none"/>
        <c:tickLblPos val="nextTo"/>
        <c:crossAx val="2266429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1.579478879755641E-2"/>
          <c:y val="0.12825050999348819"/>
          <c:w val="0.21144890033446812"/>
          <c:h val="0.7316711544106799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0862843423022746"/>
          <c:y val="1.611974304374842E-2"/>
          <c:w val="0.67450895269821298"/>
          <c:h val="0.9485316359875842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TOTAL [n=876]</c:v>
                </c:pt>
              </c:strCache>
            </c:strRef>
          </c:tx>
          <c:spPr>
            <a:solidFill>
              <a:srgbClr val="FF7C80"/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Tabelle1!$A$2:$A$11</c:f>
              <c:strCache>
                <c:ptCount val="10"/>
                <c:pt idx="0">
                  <c:v>Technische Probleme</c:v>
                </c:pt>
                <c:pt idx="1">
                  <c:v>Anmeldeprobleme</c:v>
                </c:pt>
                <c:pt idx="2">
                  <c:v>Preisgestaltung</c:v>
                </c:pt>
                <c:pt idx="3">
                  <c:v>Zahlungsabwicklung</c:v>
                </c:pt>
                <c:pt idx="4">
                  <c:v>Zuverlässigkeit des Services</c:v>
                </c:pt>
                <c:pt idx="5">
                  <c:v>Nutzerfreundlichkeit</c:v>
                </c:pt>
                <c:pt idx="6">
                  <c:v>Tarifinformationen</c:v>
                </c:pt>
                <c:pt idx="7">
                  <c:v>Verbindungs-/GPS-Probleme</c:v>
                </c:pt>
                <c:pt idx="8">
                  <c:v>Sonstiges</c:v>
                </c:pt>
                <c:pt idx="9">
                  <c:v>Keine Angabe</c:v>
                </c:pt>
              </c:strCache>
            </c:strRef>
          </c:cat>
          <c:val>
            <c:numRef>
              <c:f>Tabelle1!$B$2:$B$11</c:f>
              <c:numCache>
                <c:formatCode>0%</c:formatCode>
                <c:ptCount val="10"/>
                <c:pt idx="0">
                  <c:v>0.23699999999999999</c:v>
                </c:pt>
                <c:pt idx="1">
                  <c:v>0.19400000000000001</c:v>
                </c:pt>
                <c:pt idx="2">
                  <c:v>0.184</c:v>
                </c:pt>
                <c:pt idx="3">
                  <c:v>0.14799999999999999</c:v>
                </c:pt>
                <c:pt idx="4">
                  <c:v>0.13500000000000001</c:v>
                </c:pt>
                <c:pt idx="5">
                  <c:v>0.107</c:v>
                </c:pt>
                <c:pt idx="6">
                  <c:v>5.5E-2</c:v>
                </c:pt>
                <c:pt idx="7">
                  <c:v>3.9E-2</c:v>
                </c:pt>
                <c:pt idx="8">
                  <c:v>4.1000000000000002E-2</c:v>
                </c:pt>
                <c:pt idx="9">
                  <c:v>0.153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197-4CEB-8D52-E88E35A0085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0"/>
        <c:axId val="239546368"/>
        <c:axId val="239549056"/>
        <c:extLst/>
      </c:barChart>
      <c:catAx>
        <c:axId val="23954636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r"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239549056"/>
        <c:crosses val="autoZero"/>
        <c:auto val="1"/>
        <c:lblAlgn val="ctr"/>
        <c:lblOffset val="100"/>
        <c:noMultiLvlLbl val="0"/>
      </c:catAx>
      <c:valAx>
        <c:axId val="239549056"/>
        <c:scaling>
          <c:orientation val="minMax"/>
          <c:max val="0.5"/>
          <c:min val="0"/>
        </c:scaling>
        <c:delete val="1"/>
        <c:axPos val="t"/>
        <c:numFmt formatCode="0%;\-0%" sourceLinked="0"/>
        <c:majorTickMark val="out"/>
        <c:minorTickMark val="none"/>
        <c:tickLblPos val="nextTo"/>
        <c:crossAx val="2395463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3003083299609468"/>
          <c:y val="2.0850873284685888E-2"/>
          <c:w val="0.54784297958623052"/>
          <c:h val="0.9438005057466468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TOTAL [n=1.309]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5="http://schemas.microsoft.com/office/drawing/2012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Tabelle1!$A$2:$A$10</c:f>
              <c:strCache>
                <c:ptCount val="9"/>
                <c:pt idx="0">
                  <c:v>Probleme beim 
Einchecken</c:v>
                </c:pt>
                <c:pt idx="1">
                  <c:v>Probleme beim 
Auschecken</c:v>
                </c:pt>
                <c:pt idx="2">
                  <c:v>App während 
der Fahrt abgestürzt</c:v>
                </c:pt>
                <c:pt idx="3">
                  <c:v>Route falsch 
berechnet</c:v>
                </c:pt>
                <c:pt idx="4">
                  <c:v>Abrechnung falsch</c:v>
                </c:pt>
                <c:pt idx="5">
                  <c:v>Hoher Batterieverbr.
durch die App</c:v>
                </c:pt>
                <c:pt idx="6">
                  <c:v>Akku leer</c:v>
                </c:pt>
                <c:pt idx="7">
                  <c:v>Mehrfache Anm. 
nötig</c:v>
                </c:pt>
                <c:pt idx="8">
                  <c:v>Kein Internet, kein GPS, 
Serverpr., funktioniert nicht, 
dauert lange</c:v>
                </c:pt>
              </c:strCache>
            </c:strRef>
          </c:cat>
          <c:val>
            <c:numRef>
              <c:f>Tabelle1!$B$2:$B$10</c:f>
              <c:numCache>
                <c:formatCode>0%;\-0%</c:formatCode>
                <c:ptCount val="9"/>
                <c:pt idx="0">
                  <c:v>0.503</c:v>
                </c:pt>
                <c:pt idx="1">
                  <c:v>0.442</c:v>
                </c:pt>
                <c:pt idx="2">
                  <c:v>0.16800000000000001</c:v>
                </c:pt>
                <c:pt idx="3">
                  <c:v>0.10199999999999999</c:v>
                </c:pt>
                <c:pt idx="4">
                  <c:v>9.5000000000000001E-2</c:v>
                </c:pt>
                <c:pt idx="5">
                  <c:v>9.1999999999999998E-2</c:v>
                </c:pt>
                <c:pt idx="6">
                  <c:v>4.2000000000000003E-2</c:v>
                </c:pt>
                <c:pt idx="7">
                  <c:v>2.1999999999999999E-2</c:v>
                </c:pt>
                <c:pt idx="8">
                  <c:v>2.1999999999999999E-2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3-BD30-4B2C-953F-293CDBC9029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0"/>
        <c:axId val="226749824"/>
        <c:axId val="227707136"/>
        <c:extLst/>
      </c:barChart>
      <c:catAx>
        <c:axId val="22674982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r"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227707136"/>
        <c:crosses val="autoZero"/>
        <c:auto val="1"/>
        <c:lblAlgn val="ctr"/>
        <c:lblOffset val="100"/>
        <c:noMultiLvlLbl val="0"/>
      </c:catAx>
      <c:valAx>
        <c:axId val="227707136"/>
        <c:scaling>
          <c:orientation val="minMax"/>
          <c:max val="1.05"/>
          <c:min val="0"/>
        </c:scaling>
        <c:delete val="1"/>
        <c:axPos val="t"/>
        <c:numFmt formatCode="0%;\-0%" sourceLinked="0"/>
        <c:majorTickMark val="out"/>
        <c:minorTickMark val="none"/>
        <c:tickLblPos val="nextTo"/>
        <c:crossAx val="2267498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8102540085416552"/>
          <c:y val="0.84756018966244318"/>
          <c:w val="0.29085509241558127"/>
          <c:h val="0.1517519338029197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171386-D7A2-4975-A2CD-0051B7D7D4EA}" type="datetimeFigureOut">
              <a:rPr lang="de-DE" smtClean="0"/>
              <a:t>25.04.2024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FE3F66-4CB4-4165-83F3-905A7C1183B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970705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FE3F66-4CB4-4165-83F3-905A7C1183B2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553895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FE3F66-4CB4-4165-83F3-905A7C1183B2}" type="slidenum">
              <a:rPr lang="de-DE" smtClean="0"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026920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FE3F66-4CB4-4165-83F3-905A7C1183B2}" type="slidenum">
              <a:rPr lang="de-DE" smtClean="0"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961276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FE3F66-4CB4-4165-83F3-905A7C1183B2}" type="slidenum">
              <a:rPr lang="de-DE" smtClean="0"/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358693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FE3F66-4CB4-4165-83F3-905A7C1183B2}" type="slidenum">
              <a:rPr lang="de-DE" smtClean="0"/>
              <a:t>22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7611555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FE3F66-4CB4-4165-83F3-905A7C1183B2}" type="slidenum">
              <a:rPr lang="de-DE" smtClean="0"/>
              <a:t>23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391039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FE3F66-4CB4-4165-83F3-905A7C1183B2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466454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FE3F66-4CB4-4165-83F3-905A7C1183B2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514960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FE3F66-4CB4-4165-83F3-905A7C1183B2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879975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FE3F66-4CB4-4165-83F3-905A7C1183B2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482262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FE3F66-4CB4-4165-83F3-905A7C1183B2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419292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FE3F66-4CB4-4165-83F3-905A7C1183B2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004183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FE3F66-4CB4-4165-83F3-905A7C1183B2}" type="slidenum">
              <a:rPr lang="de-DE" smtClean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144672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FE3F66-4CB4-4165-83F3-905A7C1183B2}" type="slidenum">
              <a:rPr lang="de-DE" smtClean="0"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671246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7">
            <a:extLst>
              <a:ext uri="{FF2B5EF4-FFF2-40B4-BE49-F238E27FC236}">
                <a16:creationId xmlns:a16="http://schemas.microsoft.com/office/drawing/2014/main" id="{28C787CC-AE4E-47CD-B2CF-78A8BC09F6ED}"/>
              </a:ext>
            </a:extLst>
          </p:cNvPr>
          <p:cNvSpPr/>
          <p:nvPr userDrawn="1"/>
        </p:nvSpPr>
        <p:spPr>
          <a:xfrm>
            <a:off x="0" y="1397810"/>
            <a:ext cx="12192000" cy="4408921"/>
          </a:xfrm>
          <a:prstGeom prst="rect">
            <a:avLst/>
          </a:prstGeom>
          <a:solidFill>
            <a:srgbClr val="173E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el 1"/>
          <p:cNvSpPr>
            <a:spLocks noGrp="1"/>
          </p:cNvSpPr>
          <p:nvPr userDrawn="1">
            <p:ph type="ctrTitle"/>
          </p:nvPr>
        </p:nvSpPr>
        <p:spPr>
          <a:xfrm>
            <a:off x="1857921" y="1520117"/>
            <a:ext cx="8476158" cy="1857921"/>
          </a:xfrm>
        </p:spPr>
        <p:txBody>
          <a:bodyPr anchor="b">
            <a:normAutofit/>
          </a:bodyPr>
          <a:lstStyle>
            <a:lvl1pPr algn="ctr">
              <a:defRPr sz="5000" b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 userDrawn="1">
            <p:ph type="subTitle" idx="1"/>
          </p:nvPr>
        </p:nvSpPr>
        <p:spPr>
          <a:xfrm>
            <a:off x="1857921" y="3464227"/>
            <a:ext cx="8476158" cy="919961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 userDrawn="1">
            <p:ph type="dt" sz="half" idx="10"/>
          </p:nvPr>
        </p:nvSpPr>
        <p:spPr>
          <a:xfrm>
            <a:off x="838200" y="6678084"/>
            <a:ext cx="1800000" cy="180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nhi² AG 2024</a:t>
            </a:r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2897204" y="6678084"/>
            <a:ext cx="6413879" cy="1800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 userDrawn="1">
            <p:ph type="sldNum" sz="quarter" idx="12"/>
          </p:nvPr>
        </p:nvSpPr>
        <p:spPr>
          <a:xfrm>
            <a:off x="9576257" y="6678084"/>
            <a:ext cx="1777542" cy="180000"/>
          </a:xfrm>
          <a:prstGeom prst="rect">
            <a:avLst/>
          </a:prstGeom>
        </p:spPr>
        <p:txBody>
          <a:bodyPr/>
          <a:lstStyle/>
          <a:p>
            <a:fld id="{4FAB73BC-B049-4115-A692-8D63A059BFB8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18" name="Textplatzhalter 17"/>
          <p:cNvSpPr>
            <a:spLocks noGrp="1"/>
          </p:cNvSpPr>
          <p:nvPr>
            <p:ph type="body" sz="quarter" idx="13"/>
          </p:nvPr>
        </p:nvSpPr>
        <p:spPr>
          <a:xfrm>
            <a:off x="-1" y="4599947"/>
            <a:ext cx="12191999" cy="919960"/>
          </a:xfrm>
        </p:spPr>
        <p:txBody>
          <a:bodyPr anchor="b">
            <a:norm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endParaRPr lang="de-DE" dirty="0"/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0C06AA6E-E724-4627-85F0-018775C676C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294878" y="375380"/>
            <a:ext cx="1602243" cy="81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9470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Inhal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44904" y="129680"/>
            <a:ext cx="10508896" cy="621967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173E52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38200" y="1358290"/>
            <a:ext cx="10515600" cy="5026181"/>
          </a:xfrm>
        </p:spPr>
        <p:txBody>
          <a:bodyPr/>
          <a:lstStyle>
            <a:lvl1pPr>
              <a:buClrTx/>
              <a:defRPr>
                <a:solidFill>
                  <a:schemeClr val="tx1"/>
                </a:solidFill>
              </a:defRPr>
            </a:lvl1pPr>
            <a:lvl2pPr>
              <a:buClrTx/>
              <a:defRPr>
                <a:solidFill>
                  <a:schemeClr val="tx1"/>
                </a:solidFill>
              </a:defRPr>
            </a:lvl2pPr>
            <a:lvl3pPr>
              <a:buClrTx/>
              <a:defRPr>
                <a:solidFill>
                  <a:schemeClr val="tx1"/>
                </a:solidFill>
              </a:defRPr>
            </a:lvl3pPr>
            <a:lvl4pPr>
              <a:buClrTx/>
              <a:defRPr>
                <a:solidFill>
                  <a:schemeClr val="tx1"/>
                </a:solidFill>
              </a:defRPr>
            </a:lvl4pPr>
            <a:lvl5pPr>
              <a:buClrTx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7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838200" y="841326"/>
            <a:ext cx="10515600" cy="459814"/>
          </a:xfrm>
        </p:spPr>
        <p:txBody>
          <a:bodyPr anchor="t">
            <a:normAutofit/>
          </a:bodyPr>
          <a:lstStyle>
            <a:lvl1pPr marL="0" indent="0" algn="l">
              <a:buFontTx/>
              <a:buNone/>
              <a:defRPr sz="1800">
                <a:solidFill>
                  <a:schemeClr val="tx1"/>
                </a:solidFill>
              </a:defRPr>
            </a:lvl1pPr>
            <a:lvl2pPr marL="502920" indent="0" algn="l">
              <a:buFontTx/>
              <a:buNone/>
              <a:defRPr/>
            </a:lvl2pPr>
            <a:lvl3pPr marL="960120" indent="0" algn="l">
              <a:buFontTx/>
              <a:buNone/>
              <a:defRPr/>
            </a:lvl3pPr>
            <a:lvl4pPr marL="1417320" indent="0" algn="l">
              <a:buFontTx/>
              <a:buNone/>
              <a:defRPr/>
            </a:lvl4pPr>
            <a:lvl5pPr marL="1874520" indent="0" algn="l">
              <a:buFontTx/>
              <a:buNone/>
              <a:defRPr/>
            </a:lvl5pPr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8" name="Datumsplatzhalter 3">
            <a:extLst>
              <a:ext uri="{FF2B5EF4-FFF2-40B4-BE49-F238E27FC236}">
                <a16:creationId xmlns:a16="http://schemas.microsoft.com/office/drawing/2014/main" id="{F1CA2048-4357-AC3B-3952-9EDF72A4E61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678084"/>
            <a:ext cx="1800000" cy="180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nhi² AG 2024</a:t>
            </a:r>
            <a:endParaRPr lang="en-US" dirty="0"/>
          </a:p>
        </p:txBody>
      </p:sp>
      <p:sp>
        <p:nvSpPr>
          <p:cNvPr id="9" name="Fußzeilenplatzhalter 4">
            <a:extLst>
              <a:ext uri="{FF2B5EF4-FFF2-40B4-BE49-F238E27FC236}">
                <a16:creationId xmlns:a16="http://schemas.microsoft.com/office/drawing/2014/main" id="{B4C863AE-3FF8-4663-EBCF-7866F360AB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97204" y="6678084"/>
            <a:ext cx="6413879" cy="1800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0" name="Foliennummernplatzhalter 5">
            <a:extLst>
              <a:ext uri="{FF2B5EF4-FFF2-40B4-BE49-F238E27FC236}">
                <a16:creationId xmlns:a16="http://schemas.microsoft.com/office/drawing/2014/main" id="{B585A306-3F62-8D15-A981-CFACD35CEC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76257" y="6678084"/>
            <a:ext cx="1777542" cy="180000"/>
          </a:xfrm>
          <a:prstGeom prst="rect">
            <a:avLst/>
          </a:prstGeom>
        </p:spPr>
        <p:txBody>
          <a:bodyPr/>
          <a:lstStyle/>
          <a:p>
            <a:fld id="{4FAB73BC-B049-4115-A692-8D63A059BFB8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05677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386958" y="106136"/>
            <a:ext cx="8639036" cy="6147705"/>
          </a:xfrm>
        </p:spPr>
        <p:txBody>
          <a:bodyPr/>
          <a:lstStyle>
            <a:lvl1pPr>
              <a:buClrTx/>
              <a:defRPr sz="3200">
                <a:solidFill>
                  <a:schemeClr val="tx1"/>
                </a:solidFill>
              </a:defRPr>
            </a:lvl1pPr>
            <a:lvl2pPr>
              <a:buClrTx/>
              <a:defRPr sz="2800">
                <a:solidFill>
                  <a:schemeClr val="tx1"/>
                </a:solidFill>
              </a:defRPr>
            </a:lvl2pPr>
            <a:lvl3pPr>
              <a:buClrTx/>
              <a:defRPr sz="2400">
                <a:solidFill>
                  <a:schemeClr val="tx1"/>
                </a:solidFill>
              </a:defRPr>
            </a:lvl3pPr>
            <a:lvl4pPr>
              <a:buClrTx/>
              <a:defRPr sz="2000">
                <a:solidFill>
                  <a:schemeClr val="tx1"/>
                </a:solidFill>
              </a:defRPr>
            </a:lvl4pPr>
            <a:lvl5pPr>
              <a:buClrTx/>
              <a:defRPr sz="2000">
                <a:solidFill>
                  <a:schemeClr val="tx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46957" y="1594425"/>
            <a:ext cx="2880000" cy="4659417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6957" y="106136"/>
            <a:ext cx="2880000" cy="1385780"/>
          </a:xfrm>
        </p:spPr>
        <p:txBody>
          <a:bodyPr>
            <a:noAutofit/>
          </a:bodyPr>
          <a:lstStyle>
            <a:lvl1pPr>
              <a:defRPr lang="de-DE" sz="2500" kern="1200" smtClean="0">
                <a:solidFill>
                  <a:srgbClr val="173E52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8" name="Datumsplatzhalter 3">
            <a:extLst>
              <a:ext uri="{FF2B5EF4-FFF2-40B4-BE49-F238E27FC236}">
                <a16:creationId xmlns:a16="http://schemas.microsoft.com/office/drawing/2014/main" id="{5FF8BB3E-259A-0C3F-A4ED-6B2C3B921C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678084"/>
            <a:ext cx="1800000" cy="180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nhi² AG 2024</a:t>
            </a:r>
            <a:endParaRPr lang="en-US" dirty="0"/>
          </a:p>
        </p:txBody>
      </p:sp>
      <p:sp>
        <p:nvSpPr>
          <p:cNvPr id="9" name="Fußzeilenplatzhalter 4">
            <a:extLst>
              <a:ext uri="{FF2B5EF4-FFF2-40B4-BE49-F238E27FC236}">
                <a16:creationId xmlns:a16="http://schemas.microsoft.com/office/drawing/2014/main" id="{280F2C83-F30E-AC9A-1F47-2FA6FF4875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97204" y="6678084"/>
            <a:ext cx="6413879" cy="1800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0" name="Foliennummernplatzhalter 5">
            <a:extLst>
              <a:ext uri="{FF2B5EF4-FFF2-40B4-BE49-F238E27FC236}">
                <a16:creationId xmlns:a16="http://schemas.microsoft.com/office/drawing/2014/main" id="{A2AC5DBA-9702-D839-41FD-5226E6F3D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76257" y="6678084"/>
            <a:ext cx="1777542" cy="180000"/>
          </a:xfrm>
          <a:prstGeom prst="rect">
            <a:avLst/>
          </a:prstGeom>
        </p:spPr>
        <p:txBody>
          <a:bodyPr/>
          <a:lstStyle/>
          <a:p>
            <a:fld id="{4FAB73BC-B049-4115-A692-8D63A059BFB8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79685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1397809"/>
            <a:ext cx="12192000" cy="4673608"/>
          </a:xfrm>
          <a:prstGeom prst="rect">
            <a:avLst/>
          </a:prstGeom>
          <a:solidFill>
            <a:srgbClr val="173E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0" y="1528106"/>
            <a:ext cx="12192000" cy="2318095"/>
          </a:xfrm>
        </p:spPr>
        <p:txBody>
          <a:bodyPr anchor="b">
            <a:normAutofit/>
          </a:bodyPr>
          <a:lstStyle>
            <a:lvl1pPr algn="ctr"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DANKE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0" y="4054530"/>
            <a:ext cx="12192000" cy="1899139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Formatvorlage des Untertitelmasters durch Klicken bearbeiten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62E77494-4E5B-4356-B61F-4C461DA38DA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294878" y="375380"/>
            <a:ext cx="1602243" cy="814100"/>
          </a:xfrm>
          <a:prstGeom prst="rect">
            <a:avLst/>
          </a:prstGeom>
        </p:spPr>
      </p:pic>
      <p:sp>
        <p:nvSpPr>
          <p:cNvPr id="7" name="Datumsplatzhalter 3">
            <a:extLst>
              <a:ext uri="{FF2B5EF4-FFF2-40B4-BE49-F238E27FC236}">
                <a16:creationId xmlns:a16="http://schemas.microsoft.com/office/drawing/2014/main" id="{6310F066-4172-6FDE-2ED3-FD0798D9389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678084"/>
            <a:ext cx="1800000" cy="180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nhi² AG 2024</a:t>
            </a:r>
            <a:endParaRPr lang="en-US" dirty="0"/>
          </a:p>
        </p:txBody>
      </p:sp>
      <p:sp>
        <p:nvSpPr>
          <p:cNvPr id="9" name="Fußzeilenplatzhalter 4">
            <a:extLst>
              <a:ext uri="{FF2B5EF4-FFF2-40B4-BE49-F238E27FC236}">
                <a16:creationId xmlns:a16="http://schemas.microsoft.com/office/drawing/2014/main" id="{4B09A30E-7F44-6DAE-685F-F6D908C4D1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97204" y="6678084"/>
            <a:ext cx="6413879" cy="1800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0" name="Foliennummernplatzhalter 5">
            <a:extLst>
              <a:ext uri="{FF2B5EF4-FFF2-40B4-BE49-F238E27FC236}">
                <a16:creationId xmlns:a16="http://schemas.microsoft.com/office/drawing/2014/main" id="{2E1AD289-A45D-7DBC-AC50-05FBA34685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76257" y="6678084"/>
            <a:ext cx="1777542" cy="180000"/>
          </a:xfrm>
          <a:prstGeom prst="rect">
            <a:avLst/>
          </a:prstGeom>
        </p:spPr>
        <p:txBody>
          <a:bodyPr/>
          <a:lstStyle/>
          <a:p>
            <a:fld id="{4FAB73BC-B049-4115-A692-8D63A059BFB8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52995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3">
            <a:extLst>
              <a:ext uri="{FF2B5EF4-FFF2-40B4-BE49-F238E27FC236}">
                <a16:creationId xmlns:a16="http://schemas.microsoft.com/office/drawing/2014/main" id="{66230CB2-B028-41C5-871A-2D6F5157692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678084"/>
            <a:ext cx="1800000" cy="180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nhi² AG 2024</a:t>
            </a:r>
            <a:endParaRPr lang="en-US" dirty="0"/>
          </a:p>
        </p:txBody>
      </p:sp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id="{53E8DBDD-1F2B-C72D-D1AB-AD9F630767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97204" y="6678084"/>
            <a:ext cx="6413879" cy="1800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Foliennummernplatzhalter 5">
            <a:extLst>
              <a:ext uri="{FF2B5EF4-FFF2-40B4-BE49-F238E27FC236}">
                <a16:creationId xmlns:a16="http://schemas.microsoft.com/office/drawing/2014/main" id="{6E1850C5-FB52-6052-F5FA-622DA12AF1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76257" y="6678084"/>
            <a:ext cx="1777542" cy="180000"/>
          </a:xfrm>
          <a:prstGeom prst="rect">
            <a:avLst/>
          </a:prstGeom>
        </p:spPr>
        <p:txBody>
          <a:bodyPr/>
          <a:lstStyle/>
          <a:p>
            <a:fld id="{4FAB73BC-B049-4115-A692-8D63A059BFB8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84121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47901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/>
              <a:t>nhi² AG 2024</a:t>
            </a:r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47901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47901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5120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6" r:id="rId1"/>
    <p:sldLayoutId id="2147483907" r:id="rId2"/>
    <p:sldLayoutId id="2147483908" r:id="rId3"/>
    <p:sldLayoutId id="2147483909" r:id="rId4"/>
    <p:sldLayoutId id="2147483912" r:id="rId5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rgbClr val="173E52"/>
          </a:solidFill>
          <a:latin typeface="Georgia" panose="02040502050405020303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1.xml"/><Relationship Id="rId4" Type="http://schemas.openxmlformats.org/officeDocument/2006/relationships/chart" Target="../charts/chart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eezy.nrw/files/media/eezy/startseite/2023/erklaerfilm/eezy_DIM_KA_Erklaerfilm_16-9_2023_RZ1_1280x720_3MBit-s.mp4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jp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3093" y="1409946"/>
            <a:ext cx="12087779" cy="4383219"/>
          </a:xfrm>
        </p:spPr>
        <p:txBody>
          <a:bodyPr>
            <a:normAutofit/>
          </a:bodyPr>
          <a:lstStyle/>
          <a:p>
            <a:r>
              <a:rPr lang="de-DE" sz="4400" b="0" dirty="0"/>
              <a:t>Schaffen Sie eine datenbasierte Grundlage für Ihre Entscheidungen!</a:t>
            </a:r>
            <a:br>
              <a:rPr lang="de-DE" sz="4400" b="0" dirty="0"/>
            </a:br>
            <a:br>
              <a:rPr lang="de-DE" sz="4400" b="0" dirty="0"/>
            </a:br>
            <a:br>
              <a:rPr lang="de-DE" sz="4400" b="0" dirty="0"/>
            </a:br>
            <a:r>
              <a:rPr lang="de-DE" sz="2700" dirty="0">
                <a:latin typeface="Segoe UI" panose="020B0502040204020203" pitchFamily="34" charset="0"/>
                <a:cs typeface="Segoe UI" panose="020B0502040204020203" pitchFamily="34" charset="0"/>
              </a:rPr>
              <a:t>Beispiel: NRW-weite </a:t>
            </a:r>
            <a:r>
              <a:rPr lang="de-DE" sz="2700" b="0" dirty="0">
                <a:latin typeface="Segoe UI" panose="020B0502040204020203" pitchFamily="34" charset="0"/>
                <a:cs typeface="Segoe UI" panose="020B0502040204020203" pitchFamily="34" charset="0"/>
              </a:rPr>
              <a:t>Studie zum elektronischen Luftlinientarif </a:t>
            </a:r>
            <a:r>
              <a:rPr lang="de-DE" sz="2700" b="0" dirty="0" err="1">
                <a:latin typeface="Segoe UI" panose="020B0502040204020203" pitchFamily="34" charset="0"/>
                <a:cs typeface="Segoe UI" panose="020B0502040204020203" pitchFamily="34" charset="0"/>
              </a:rPr>
              <a:t>eezy.nrw</a:t>
            </a:r>
            <a:br>
              <a:rPr lang="de-DE" sz="2700" b="0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endParaRPr lang="de-DE" sz="3200" b="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B6FF589E-7AB3-4EB2-8901-B2BF28F26DEF}"/>
              </a:ext>
            </a:extLst>
          </p:cNvPr>
          <p:cNvSpPr txBox="1"/>
          <p:nvPr/>
        </p:nvSpPr>
        <p:spPr>
          <a:xfrm>
            <a:off x="0" y="6119336"/>
            <a:ext cx="12191753" cy="5232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de-DE" sz="1400" dirty="0"/>
              <a:t>nhi² AG   .  Am Metternicher Hof 15  .   53111 Bonn  </a:t>
            </a:r>
            <a:br>
              <a:rPr lang="de-DE" sz="1400" dirty="0"/>
            </a:br>
            <a:r>
              <a:rPr lang="de-DE" sz="1400" dirty="0"/>
              <a:t>nhi2.de  </a:t>
            </a:r>
          </a:p>
        </p:txBody>
      </p:sp>
    </p:spTree>
    <p:extLst>
      <p:ext uri="{BB962C8B-B14F-4D97-AF65-F5344CB8AC3E}">
        <p14:creationId xmlns:p14="http://schemas.microsoft.com/office/powerpoint/2010/main" val="3602311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21603C3-C588-958B-8A04-18A827012F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 sz="2500" dirty="0"/>
              <a:t>Alter und Geschlecht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90281C2-9416-EACF-7A36-239AF1958F9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677189"/>
            <a:ext cx="2743200" cy="180000"/>
          </a:xfrm>
        </p:spPr>
        <p:txBody>
          <a:bodyPr/>
          <a:lstStyle/>
          <a:p>
            <a:r>
              <a:rPr lang="de-DE"/>
              <a:t>nhi² AG 2024</a:t>
            </a:r>
            <a:endParaRPr lang="en-US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33F8AAA-1B75-36D8-0C77-4BE0B78F60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677189"/>
            <a:ext cx="2743200" cy="180000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9F6C026C-5397-C55E-DA9F-C210FAF01CE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756380"/>
            <a:ext cx="10515600" cy="459814"/>
          </a:xfrm>
        </p:spPr>
        <p:txBody>
          <a:bodyPr>
            <a:normAutofit/>
          </a:bodyPr>
          <a:lstStyle/>
          <a:p>
            <a:r>
              <a:rPr lang="de-DE" sz="1200" dirty="0"/>
              <a:t>Alter und Geschlecht [n=5.699]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F5C6B9FC-4565-48D1-C844-69B8DE9FB764}"/>
              </a:ext>
            </a:extLst>
          </p:cNvPr>
          <p:cNvSpPr txBox="1"/>
          <p:nvPr/>
        </p:nvSpPr>
        <p:spPr>
          <a:xfrm>
            <a:off x="1701800" y="6543654"/>
            <a:ext cx="2152650" cy="36933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de-DE" sz="500" dirty="0">
                <a:solidFill>
                  <a:schemeClr val="bg1">
                    <a:lumMod val="65000"/>
                  </a:schemeClr>
                </a:solidFill>
              </a:rPr>
              <a:t>4200/4300</a:t>
            </a:r>
            <a:r>
              <a:rPr lang="de-DE" sz="1800" dirty="0">
                <a:solidFill>
                  <a:schemeClr val="bg1">
                    <a:lumMod val="65000"/>
                  </a:schemeClr>
                </a:solidFill>
              </a:rPr>
              <a:t> </a:t>
            </a:r>
            <a:endParaRPr lang="de-DE" dirty="0">
              <a:solidFill>
                <a:schemeClr val="bg1">
                  <a:lumMod val="65000"/>
                </a:schemeClr>
              </a:solidFill>
            </a:endParaRPr>
          </a:p>
        </p:txBody>
      </p:sp>
      <p:graphicFrame>
        <p:nvGraphicFramePr>
          <p:cNvPr id="10" name="Diagramm 9">
            <a:extLst>
              <a:ext uri="{FF2B5EF4-FFF2-40B4-BE49-F238E27FC236}">
                <a16:creationId xmlns:a16="http://schemas.microsoft.com/office/drawing/2014/main" id="{3AA7945D-F7FB-8FC8-682A-AD1B1C948B9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07335375"/>
              </p:ext>
            </p:extLst>
          </p:nvPr>
        </p:nvGraphicFramePr>
        <p:xfrm>
          <a:off x="838200" y="1663617"/>
          <a:ext cx="10508896" cy="41974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2655522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21603C3-C588-958B-8A04-18A827012F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 sz="2500" dirty="0"/>
              <a:t>Bekannt durch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90281C2-9416-EACF-7A36-239AF1958F9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677189"/>
            <a:ext cx="2743200" cy="180000"/>
          </a:xfrm>
        </p:spPr>
        <p:txBody>
          <a:bodyPr/>
          <a:lstStyle/>
          <a:p>
            <a:r>
              <a:rPr lang="de-DE"/>
              <a:t>nhi² AG 2024</a:t>
            </a:r>
            <a:endParaRPr lang="en-US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33F8AAA-1B75-36D8-0C77-4BE0B78F60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677189"/>
            <a:ext cx="2743200" cy="180000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9F6C026C-5397-C55E-DA9F-C210FAF01CE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756380"/>
            <a:ext cx="10515600" cy="459814"/>
          </a:xfrm>
        </p:spPr>
        <p:txBody>
          <a:bodyPr>
            <a:normAutofit/>
          </a:bodyPr>
          <a:lstStyle/>
          <a:p>
            <a:r>
              <a:rPr lang="de-DE" sz="1200" dirty="0"/>
              <a:t>Wie sind Sie auf den Luftlinientarif </a:t>
            </a:r>
            <a:r>
              <a:rPr lang="de-DE" sz="1200" dirty="0" err="1"/>
              <a:t>eezy</a:t>
            </a:r>
            <a:r>
              <a:rPr lang="de-DE" sz="1200" dirty="0"/>
              <a:t> aufmerksam geworden? Mehrfachnennung [n=5.699]</a:t>
            </a:r>
          </a:p>
        </p:txBody>
      </p:sp>
      <p:graphicFrame>
        <p:nvGraphicFramePr>
          <p:cNvPr id="9" name="Diagramm 8">
            <a:extLst>
              <a:ext uri="{FF2B5EF4-FFF2-40B4-BE49-F238E27FC236}">
                <a16:creationId xmlns:a16="http://schemas.microsoft.com/office/drawing/2014/main" id="{3D020A46-276E-B331-6A48-BD3B63AA3DA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70345286"/>
              </p:ext>
            </p:extLst>
          </p:nvPr>
        </p:nvGraphicFramePr>
        <p:xfrm>
          <a:off x="520700" y="3930804"/>
          <a:ext cx="10833100" cy="25947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Diagramm 6">
            <a:extLst>
              <a:ext uri="{FF2B5EF4-FFF2-40B4-BE49-F238E27FC236}">
                <a16:creationId xmlns:a16="http://schemas.microsoft.com/office/drawing/2014/main" id="{1A96C09A-BB45-3136-2003-296FC9F8366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935395"/>
              </p:ext>
            </p:extLst>
          </p:nvPr>
        </p:nvGraphicFramePr>
        <p:xfrm>
          <a:off x="679450" y="1216194"/>
          <a:ext cx="10674350" cy="22500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Textfeld 2">
            <a:extLst>
              <a:ext uri="{FF2B5EF4-FFF2-40B4-BE49-F238E27FC236}">
                <a16:creationId xmlns:a16="http://schemas.microsoft.com/office/drawing/2014/main" id="{CB9887D6-5583-E330-3A0A-4265B65BEBCF}"/>
              </a:ext>
            </a:extLst>
          </p:cNvPr>
          <p:cNvSpPr txBox="1"/>
          <p:nvPr/>
        </p:nvSpPr>
        <p:spPr>
          <a:xfrm>
            <a:off x="1701800" y="6543654"/>
            <a:ext cx="2152650" cy="36933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de-DE" sz="500" dirty="0">
                <a:solidFill>
                  <a:schemeClr val="bg1">
                    <a:lumMod val="65000"/>
                  </a:schemeClr>
                </a:solidFill>
              </a:rPr>
              <a:t>100</a:t>
            </a:r>
            <a:r>
              <a:rPr lang="de-DE" sz="1800" dirty="0">
                <a:solidFill>
                  <a:schemeClr val="bg1">
                    <a:lumMod val="65000"/>
                  </a:schemeClr>
                </a:solidFill>
              </a:rPr>
              <a:t> </a:t>
            </a:r>
            <a:endParaRPr lang="de-DE" dirty="0">
              <a:solidFill>
                <a:schemeClr val="bg1">
                  <a:lumMod val="65000"/>
                </a:schemeClr>
              </a:solidFill>
            </a:endParaRPr>
          </a:p>
        </p:txBody>
      </p:sp>
      <p:cxnSp>
        <p:nvCxnSpPr>
          <p:cNvPr id="10" name="Gerader Verbinder 9">
            <a:extLst>
              <a:ext uri="{FF2B5EF4-FFF2-40B4-BE49-F238E27FC236}">
                <a16:creationId xmlns:a16="http://schemas.microsoft.com/office/drawing/2014/main" id="{8209F776-FCEA-9C71-4885-91D7EA96E863}"/>
              </a:ext>
            </a:extLst>
          </p:cNvPr>
          <p:cNvCxnSpPr>
            <a:cxnSpLocks/>
          </p:cNvCxnSpPr>
          <p:nvPr/>
        </p:nvCxnSpPr>
        <p:spPr>
          <a:xfrm flipH="1">
            <a:off x="736948" y="3633183"/>
            <a:ext cx="10718104" cy="0"/>
          </a:xfrm>
          <a:prstGeom prst="line">
            <a:avLst/>
          </a:prstGeom>
          <a:ln w="6350" cap="rnd">
            <a:solidFill>
              <a:srgbClr val="173E52"/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0654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21603C3-C588-958B-8A04-18A827012F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905" y="129681"/>
            <a:ext cx="4517610" cy="459814"/>
          </a:xfrm>
        </p:spPr>
        <p:txBody>
          <a:bodyPr>
            <a:noAutofit/>
          </a:bodyPr>
          <a:lstStyle/>
          <a:p>
            <a:r>
              <a:rPr lang="de-DE" sz="2000" dirty="0"/>
              <a:t>Verständlichkeit der Registrierung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90281C2-9416-EACF-7A36-239AF1958F9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677189"/>
            <a:ext cx="2743200" cy="180000"/>
          </a:xfrm>
        </p:spPr>
        <p:txBody>
          <a:bodyPr/>
          <a:lstStyle/>
          <a:p>
            <a:r>
              <a:rPr lang="de-DE"/>
              <a:t>nhi² AG 2024</a:t>
            </a:r>
            <a:endParaRPr lang="en-US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33F8AAA-1B75-36D8-0C77-4BE0B78F60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677189"/>
            <a:ext cx="2743200" cy="180000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9F6C026C-5397-C55E-DA9F-C210FAF01CE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598962"/>
            <a:ext cx="4890073" cy="459814"/>
          </a:xfrm>
        </p:spPr>
        <p:txBody>
          <a:bodyPr>
            <a:normAutofit/>
          </a:bodyPr>
          <a:lstStyle/>
          <a:p>
            <a:r>
              <a:rPr lang="de-DE" sz="1100" dirty="0"/>
              <a:t>Filter: </a:t>
            </a:r>
            <a:r>
              <a:rPr lang="de-DE" sz="1100" b="1" dirty="0" err="1"/>
              <a:t>eezy</a:t>
            </a:r>
            <a:r>
              <a:rPr lang="de-DE" sz="1100" dirty="0"/>
              <a:t> </a:t>
            </a:r>
            <a:r>
              <a:rPr lang="de-DE" sz="1100" b="1" dirty="0"/>
              <a:t>registriert:</a:t>
            </a:r>
            <a:r>
              <a:rPr lang="de-DE" sz="1100" dirty="0"/>
              <a:t>  War die Registrierung verständlich? [n=4.415]  </a:t>
            </a:r>
          </a:p>
        </p:txBody>
      </p:sp>
      <p:graphicFrame>
        <p:nvGraphicFramePr>
          <p:cNvPr id="12" name="Diagramm 11">
            <a:extLst>
              <a:ext uri="{FF2B5EF4-FFF2-40B4-BE49-F238E27FC236}">
                <a16:creationId xmlns:a16="http://schemas.microsoft.com/office/drawing/2014/main" id="{3A82DA42-9952-F2F5-CE44-AF31BF8C4C6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80851164"/>
              </p:ext>
            </p:extLst>
          </p:nvPr>
        </p:nvGraphicFramePr>
        <p:xfrm>
          <a:off x="940620" y="1389181"/>
          <a:ext cx="3295650" cy="46905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6" name="Textfeld 15">
            <a:extLst>
              <a:ext uri="{FF2B5EF4-FFF2-40B4-BE49-F238E27FC236}">
                <a16:creationId xmlns:a16="http://schemas.microsoft.com/office/drawing/2014/main" id="{6DDB13BB-25D4-4B5E-DF04-F5668807E967}"/>
              </a:ext>
            </a:extLst>
          </p:cNvPr>
          <p:cNvSpPr txBox="1"/>
          <p:nvPr/>
        </p:nvSpPr>
        <p:spPr>
          <a:xfrm>
            <a:off x="1701800" y="6543654"/>
            <a:ext cx="2152650" cy="36933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de-DE" sz="500" dirty="0">
                <a:solidFill>
                  <a:schemeClr val="bg1">
                    <a:lumMod val="65000"/>
                  </a:schemeClr>
                </a:solidFill>
              </a:rPr>
              <a:t>500 / 900</a:t>
            </a:r>
            <a:r>
              <a:rPr lang="de-DE" sz="1800" dirty="0">
                <a:solidFill>
                  <a:schemeClr val="bg1">
                    <a:lumMod val="65000"/>
                  </a:schemeClr>
                </a:solidFill>
              </a:rPr>
              <a:t> </a:t>
            </a:r>
            <a:endParaRPr lang="de-DE" dirty="0">
              <a:solidFill>
                <a:schemeClr val="bg1">
                  <a:lumMod val="65000"/>
                </a:schemeClr>
              </a:solidFill>
            </a:endParaRPr>
          </a:p>
        </p:txBody>
      </p:sp>
      <p:graphicFrame>
        <p:nvGraphicFramePr>
          <p:cNvPr id="18" name="Diagramm 17">
            <a:extLst>
              <a:ext uri="{FF2B5EF4-FFF2-40B4-BE49-F238E27FC236}">
                <a16:creationId xmlns:a16="http://schemas.microsoft.com/office/drawing/2014/main" id="{7E3A1423-63EF-DAA1-F172-10B5BCAB9FC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89107304"/>
              </p:ext>
            </p:extLst>
          </p:nvPr>
        </p:nvGraphicFramePr>
        <p:xfrm>
          <a:off x="6176625" y="1447799"/>
          <a:ext cx="5333016" cy="46905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9" name="Titel 1">
            <a:extLst>
              <a:ext uri="{FF2B5EF4-FFF2-40B4-BE49-F238E27FC236}">
                <a16:creationId xmlns:a16="http://schemas.microsoft.com/office/drawing/2014/main" id="{6586246B-117F-F6F7-06E9-5B360D7DE449}"/>
              </a:ext>
            </a:extLst>
          </p:cNvPr>
          <p:cNvSpPr txBox="1">
            <a:spLocks/>
          </p:cNvSpPr>
          <p:nvPr/>
        </p:nvSpPr>
        <p:spPr>
          <a:xfrm>
            <a:off x="6099352" y="129681"/>
            <a:ext cx="5254448" cy="4692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rgbClr val="173E52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r>
              <a:rPr lang="de-DE" sz="2000" dirty="0"/>
              <a:t>Bisher unternommene Fahrten mit </a:t>
            </a:r>
            <a:r>
              <a:rPr lang="de-DE" sz="2000" dirty="0" err="1"/>
              <a:t>eezy</a:t>
            </a:r>
            <a:endParaRPr lang="de-DE" sz="2000" dirty="0"/>
          </a:p>
        </p:txBody>
      </p:sp>
      <p:sp>
        <p:nvSpPr>
          <p:cNvPr id="20" name="Textplatzhalter 5">
            <a:extLst>
              <a:ext uri="{FF2B5EF4-FFF2-40B4-BE49-F238E27FC236}">
                <a16:creationId xmlns:a16="http://schemas.microsoft.com/office/drawing/2014/main" id="{CC063FA7-44A0-0832-6FAA-3CB360A01D2B}"/>
              </a:ext>
            </a:extLst>
          </p:cNvPr>
          <p:cNvSpPr txBox="1">
            <a:spLocks/>
          </p:cNvSpPr>
          <p:nvPr/>
        </p:nvSpPr>
        <p:spPr>
          <a:xfrm>
            <a:off x="6097675" y="598961"/>
            <a:ext cx="5689235" cy="45981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8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50292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96012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3pPr>
            <a:lvl4pPr marL="141732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4pPr>
            <a:lvl5pPr marL="187452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900" dirty="0"/>
              <a:t>Filter: </a:t>
            </a:r>
            <a:r>
              <a:rPr lang="de-DE" sz="900" b="1" dirty="0" err="1"/>
              <a:t>eezy</a:t>
            </a:r>
            <a:r>
              <a:rPr lang="de-DE" sz="900" b="1" dirty="0"/>
              <a:t>-Nutzer:</a:t>
            </a:r>
            <a:r>
              <a:rPr lang="de-DE" sz="900" dirty="0"/>
              <a:t> </a:t>
            </a:r>
            <a:r>
              <a:rPr lang="de-DE" sz="1100" dirty="0"/>
              <a:t> Wie viele Fahrten haben Sie seitdem mit </a:t>
            </a:r>
            <a:r>
              <a:rPr lang="de-DE" sz="1100" dirty="0" err="1"/>
              <a:t>eezy</a:t>
            </a:r>
            <a:r>
              <a:rPr lang="de-DE" sz="1100" dirty="0"/>
              <a:t> unternommen? [n=3.834] </a:t>
            </a:r>
          </a:p>
        </p:txBody>
      </p:sp>
      <p:cxnSp>
        <p:nvCxnSpPr>
          <p:cNvPr id="22" name="Gerader Verbinder 21">
            <a:extLst>
              <a:ext uri="{FF2B5EF4-FFF2-40B4-BE49-F238E27FC236}">
                <a16:creationId xmlns:a16="http://schemas.microsoft.com/office/drawing/2014/main" id="{9CBF05BC-0D9D-4DCC-292B-07E18815F4EC}"/>
              </a:ext>
            </a:extLst>
          </p:cNvPr>
          <p:cNvCxnSpPr/>
          <p:nvPr/>
        </p:nvCxnSpPr>
        <p:spPr>
          <a:xfrm>
            <a:off x="5627985" y="1291959"/>
            <a:ext cx="0" cy="4846373"/>
          </a:xfrm>
          <a:prstGeom prst="line">
            <a:avLst/>
          </a:prstGeom>
          <a:ln w="6350" cap="rnd">
            <a:solidFill>
              <a:srgbClr val="173E52"/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97902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E9F2CFBF-7356-A23D-24DB-7F1ACDF5D74D}"/>
              </a:ext>
            </a:extLst>
          </p:cNvPr>
          <p:cNvSpPr/>
          <p:nvPr/>
        </p:nvSpPr>
        <p:spPr>
          <a:xfrm>
            <a:off x="2271252" y="5622085"/>
            <a:ext cx="3969024" cy="159283"/>
          </a:xfrm>
          <a:prstGeom prst="rect">
            <a:avLst/>
          </a:prstGeom>
          <a:solidFill>
            <a:srgbClr val="FFD5D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21603C3-C588-958B-8A04-18A827012F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 sz="2000" dirty="0"/>
              <a:t>Zufriedenheit mit eezy NRW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90281C2-9416-EACF-7A36-239AF1958F9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677189"/>
            <a:ext cx="2743200" cy="180000"/>
          </a:xfrm>
        </p:spPr>
        <p:txBody>
          <a:bodyPr/>
          <a:lstStyle/>
          <a:p>
            <a:r>
              <a:rPr lang="de-DE"/>
              <a:t>nhi² AG 2024</a:t>
            </a:r>
            <a:endParaRPr lang="en-US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33F8AAA-1B75-36D8-0C77-4BE0B78F60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677189"/>
            <a:ext cx="2743200" cy="180000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9F6C026C-5397-C55E-DA9F-C210FAF01CE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756380"/>
            <a:ext cx="10515600" cy="459814"/>
          </a:xfrm>
        </p:spPr>
        <p:txBody>
          <a:bodyPr>
            <a:normAutofit/>
          </a:bodyPr>
          <a:lstStyle/>
          <a:p>
            <a:r>
              <a:rPr lang="de-DE" sz="1000" dirty="0"/>
              <a:t>Filter: </a:t>
            </a:r>
            <a:r>
              <a:rPr lang="de-DE" sz="1000" b="1" dirty="0" err="1"/>
              <a:t>eezy</a:t>
            </a:r>
            <a:r>
              <a:rPr lang="de-DE" sz="1000" b="1" dirty="0"/>
              <a:t>-Nutzer:  </a:t>
            </a:r>
            <a:br>
              <a:rPr lang="de-DE" sz="1000" b="1" dirty="0"/>
            </a:br>
            <a:r>
              <a:rPr lang="de-DE" sz="1200" dirty="0"/>
              <a:t>Wie zufrieden sind Sie bei </a:t>
            </a:r>
            <a:r>
              <a:rPr lang="de-DE" sz="1200" dirty="0" err="1"/>
              <a:t>eezy</a:t>
            </a:r>
            <a:r>
              <a:rPr lang="de-DE" sz="1200" dirty="0"/>
              <a:t> mit dem Luftlinientarif? [n=3.834] </a:t>
            </a:r>
          </a:p>
        </p:txBody>
      </p:sp>
      <p:graphicFrame>
        <p:nvGraphicFramePr>
          <p:cNvPr id="3" name="Diagramm 2">
            <a:extLst>
              <a:ext uri="{FF2B5EF4-FFF2-40B4-BE49-F238E27FC236}">
                <a16:creationId xmlns:a16="http://schemas.microsoft.com/office/drawing/2014/main" id="{D6FB1656-ED73-0E4A-30C2-76881861727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531267"/>
              </p:ext>
            </p:extLst>
          </p:nvPr>
        </p:nvGraphicFramePr>
        <p:xfrm>
          <a:off x="844904" y="986287"/>
          <a:ext cx="5251096" cy="53686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Textfeld 12">
            <a:extLst>
              <a:ext uri="{FF2B5EF4-FFF2-40B4-BE49-F238E27FC236}">
                <a16:creationId xmlns:a16="http://schemas.microsoft.com/office/drawing/2014/main" id="{87110CDA-B00D-BDE9-1000-C7A4E4A69B3C}"/>
              </a:ext>
            </a:extLst>
          </p:cNvPr>
          <p:cNvSpPr txBox="1"/>
          <p:nvPr/>
        </p:nvSpPr>
        <p:spPr>
          <a:xfrm>
            <a:off x="1701800" y="6543654"/>
            <a:ext cx="2152650" cy="36933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de-DE" sz="500" dirty="0">
                <a:solidFill>
                  <a:schemeClr val="bg1">
                    <a:lumMod val="65000"/>
                  </a:schemeClr>
                </a:solidFill>
              </a:rPr>
              <a:t>1210</a:t>
            </a:r>
            <a:r>
              <a:rPr lang="de-DE" sz="1800" dirty="0">
                <a:solidFill>
                  <a:schemeClr val="bg1">
                    <a:lumMod val="65000"/>
                  </a:schemeClr>
                </a:solidFill>
              </a:rPr>
              <a:t> </a:t>
            </a:r>
            <a:endParaRPr lang="de-DE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FC77383A-5E5F-8CBE-DA91-F85A736EB6C6}"/>
              </a:ext>
            </a:extLst>
          </p:cNvPr>
          <p:cNvSpPr txBox="1">
            <a:spLocks/>
          </p:cNvSpPr>
          <p:nvPr/>
        </p:nvSpPr>
        <p:spPr>
          <a:xfrm>
            <a:off x="6240277" y="129680"/>
            <a:ext cx="5711815" cy="6219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rgbClr val="173E52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r>
              <a:rPr lang="de-DE" sz="2000" dirty="0"/>
              <a:t>Unzufriedenheit mit den Leistungsmerkmalen</a:t>
            </a:r>
          </a:p>
        </p:txBody>
      </p:sp>
      <p:sp>
        <p:nvSpPr>
          <p:cNvPr id="10" name="Textplatzhalter 5">
            <a:extLst>
              <a:ext uri="{FF2B5EF4-FFF2-40B4-BE49-F238E27FC236}">
                <a16:creationId xmlns:a16="http://schemas.microsoft.com/office/drawing/2014/main" id="{4785667A-1E82-48AB-1DD6-16DF1CF269C2}"/>
              </a:ext>
            </a:extLst>
          </p:cNvPr>
          <p:cNvSpPr txBox="1">
            <a:spLocks/>
          </p:cNvSpPr>
          <p:nvPr/>
        </p:nvSpPr>
        <p:spPr>
          <a:xfrm>
            <a:off x="6206121" y="756380"/>
            <a:ext cx="5711815" cy="56243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7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8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50292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96012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3pPr>
            <a:lvl4pPr marL="141732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4pPr>
            <a:lvl5pPr marL="187452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000" b="1" dirty="0"/>
              <a:t>Filter: </a:t>
            </a:r>
            <a:r>
              <a:rPr lang="de-DE" sz="1000" b="1" dirty="0" err="1"/>
              <a:t>eezy</a:t>
            </a:r>
            <a:r>
              <a:rPr lang="de-DE" sz="1000" b="1" dirty="0"/>
              <a:t>-Nutzer und negative Bewertung </a:t>
            </a:r>
            <a:r>
              <a:rPr lang="de-DE" sz="1000" dirty="0"/>
              <a:t>- wenn Antwort 4 oder 5 bei mindestens einer der vorherigen Fragen</a:t>
            </a:r>
          </a:p>
          <a:p>
            <a:r>
              <a:rPr lang="de-DE" sz="1300" dirty="0"/>
              <a:t>Womit genau sind Sie unzufrieden bei </a:t>
            </a:r>
            <a:r>
              <a:rPr lang="de-DE" sz="1300" dirty="0" err="1"/>
              <a:t>eezy</a:t>
            </a:r>
            <a:r>
              <a:rPr lang="de-DE" sz="1300" dirty="0"/>
              <a:t>? Offene Frage, Mehrfachnennungen möglich [n=876]</a:t>
            </a:r>
          </a:p>
        </p:txBody>
      </p:sp>
      <p:cxnSp>
        <p:nvCxnSpPr>
          <p:cNvPr id="11" name="Gerader Verbinder 10">
            <a:extLst>
              <a:ext uri="{FF2B5EF4-FFF2-40B4-BE49-F238E27FC236}">
                <a16:creationId xmlns:a16="http://schemas.microsoft.com/office/drawing/2014/main" id="{AAEA77EB-E5D8-CB5E-55DA-783DD2EC0131}"/>
              </a:ext>
            </a:extLst>
          </p:cNvPr>
          <p:cNvCxnSpPr/>
          <p:nvPr/>
        </p:nvCxnSpPr>
        <p:spPr>
          <a:xfrm>
            <a:off x="6200222" y="1318810"/>
            <a:ext cx="0" cy="4846373"/>
          </a:xfrm>
          <a:prstGeom prst="line">
            <a:avLst/>
          </a:prstGeom>
          <a:ln w="6350" cap="rnd">
            <a:solidFill>
              <a:srgbClr val="173E52"/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7" name="Diagramm 6">
            <a:extLst>
              <a:ext uri="{FF2B5EF4-FFF2-40B4-BE49-F238E27FC236}">
                <a16:creationId xmlns:a16="http://schemas.microsoft.com/office/drawing/2014/main" id="{1E3F0E40-A4AA-367F-171C-C7FE2AF902A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30759815"/>
              </p:ext>
            </p:extLst>
          </p:nvPr>
        </p:nvGraphicFramePr>
        <p:xfrm>
          <a:off x="7171189" y="1456533"/>
          <a:ext cx="3919597" cy="48026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5" name="Bogen 14">
            <a:extLst>
              <a:ext uri="{FF2B5EF4-FFF2-40B4-BE49-F238E27FC236}">
                <a16:creationId xmlns:a16="http://schemas.microsoft.com/office/drawing/2014/main" id="{94B98AD4-5F06-C16D-A518-6ADD87BDE49F}"/>
              </a:ext>
            </a:extLst>
          </p:cNvPr>
          <p:cNvSpPr/>
          <p:nvPr/>
        </p:nvSpPr>
        <p:spPr>
          <a:xfrm>
            <a:off x="5530881" y="4568293"/>
            <a:ext cx="1476337" cy="1162173"/>
          </a:xfrm>
          <a:prstGeom prst="arc">
            <a:avLst>
              <a:gd name="adj1" fmla="val 982469"/>
              <a:gd name="adj2" fmla="val 5222364"/>
            </a:avLst>
          </a:prstGeom>
          <a:ln>
            <a:solidFill>
              <a:srgbClr val="FF000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0D0A1054-1622-D550-EE62-E8FB096C26ED}"/>
              </a:ext>
            </a:extLst>
          </p:cNvPr>
          <p:cNvSpPr txBox="1"/>
          <p:nvPr/>
        </p:nvSpPr>
        <p:spPr>
          <a:xfrm>
            <a:off x="2162606" y="6278218"/>
            <a:ext cx="37131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i="0" dirty="0">
                <a:solidFill>
                  <a:srgbClr val="040C28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Ø      1,5                     1,7                    1,5</a:t>
            </a:r>
            <a:endParaRPr lang="de-DE" sz="14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7720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/>
      <p:bldGraphic spid="7" grpId="0">
        <p:bldAsOne/>
      </p:bldGraphic>
      <p:bldP spid="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21603C3-C588-958B-8A04-18A827012F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 sz="2500" dirty="0"/>
              <a:t>Probleme bei der Nutzung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90281C2-9416-EACF-7A36-239AF1958F9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677189"/>
            <a:ext cx="2743200" cy="180000"/>
          </a:xfrm>
        </p:spPr>
        <p:txBody>
          <a:bodyPr/>
          <a:lstStyle/>
          <a:p>
            <a:r>
              <a:rPr lang="de-DE"/>
              <a:t>nhi² AG 2024</a:t>
            </a:r>
            <a:endParaRPr lang="en-US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33F8AAA-1B75-36D8-0C77-4BE0B78F60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677189"/>
            <a:ext cx="2743200" cy="180000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9F6C026C-5397-C55E-DA9F-C210FAF01CE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39800" y="770338"/>
            <a:ext cx="3556000" cy="459814"/>
          </a:xfrm>
        </p:spPr>
        <p:txBody>
          <a:bodyPr>
            <a:normAutofit fontScale="92500" lnSpcReduction="20000"/>
          </a:bodyPr>
          <a:lstStyle/>
          <a:p>
            <a:r>
              <a:rPr lang="de-DE" sz="1000" dirty="0"/>
              <a:t>Filter: </a:t>
            </a:r>
            <a:r>
              <a:rPr lang="de-DE" sz="1000" b="1" dirty="0" err="1"/>
              <a:t>eezy</a:t>
            </a:r>
            <a:r>
              <a:rPr lang="de-DE" sz="1000" b="1" dirty="0"/>
              <a:t>-Nutzer:</a:t>
            </a:r>
            <a:r>
              <a:rPr lang="de-DE" sz="1000" dirty="0"/>
              <a:t> 	</a:t>
            </a:r>
          </a:p>
          <a:p>
            <a:r>
              <a:rPr lang="de-DE" sz="1200" dirty="0"/>
              <a:t>Hatten Sie mit </a:t>
            </a:r>
            <a:r>
              <a:rPr lang="de-DE" sz="1200" dirty="0" err="1"/>
              <a:t>eezy</a:t>
            </a:r>
            <a:r>
              <a:rPr lang="de-DE" sz="1200" dirty="0"/>
              <a:t> schon einmal Probleme? [n=3.834]</a:t>
            </a:r>
          </a:p>
        </p:txBody>
      </p:sp>
      <p:graphicFrame>
        <p:nvGraphicFramePr>
          <p:cNvPr id="7" name="Diagramm 6">
            <a:extLst>
              <a:ext uri="{FF2B5EF4-FFF2-40B4-BE49-F238E27FC236}">
                <a16:creationId xmlns:a16="http://schemas.microsoft.com/office/drawing/2014/main" id="{7E409FEA-275C-E49E-8810-4B0280C3203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92062435"/>
              </p:ext>
            </p:extLst>
          </p:nvPr>
        </p:nvGraphicFramePr>
        <p:xfrm>
          <a:off x="5184777" y="1273344"/>
          <a:ext cx="3756024" cy="53686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feld 8">
            <a:extLst>
              <a:ext uri="{FF2B5EF4-FFF2-40B4-BE49-F238E27FC236}">
                <a16:creationId xmlns:a16="http://schemas.microsoft.com/office/drawing/2014/main" id="{CB9AD3CA-9D31-43B8-B8AB-63F06D9A425E}"/>
              </a:ext>
            </a:extLst>
          </p:cNvPr>
          <p:cNvSpPr txBox="1"/>
          <p:nvPr/>
        </p:nvSpPr>
        <p:spPr>
          <a:xfrm>
            <a:off x="5231018" y="780885"/>
            <a:ext cx="3841751" cy="4163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400">
              <a:lnSpc>
                <a:spcPct val="70000"/>
              </a:lnSpc>
              <a:spcBef>
                <a:spcPts val="1000"/>
              </a:spcBef>
            </a:pPr>
            <a:r>
              <a:rPr lang="de-DE" sz="900" dirty="0">
                <a:latin typeface="Segoe UI" panose="020B0502040204020203" pitchFamily="34" charset="0"/>
                <a:cs typeface="Segoe UI" panose="020B0502040204020203" pitchFamily="34" charset="0"/>
              </a:rPr>
              <a:t>Filter: Probleme mit </a:t>
            </a:r>
            <a:r>
              <a:rPr lang="de-DE" sz="900" dirty="0" err="1">
                <a:latin typeface="Segoe UI" panose="020B0502040204020203" pitchFamily="34" charset="0"/>
                <a:cs typeface="Segoe UI" panose="020B0502040204020203" pitchFamily="34" charset="0"/>
              </a:rPr>
              <a:t>eezy</a:t>
            </a:r>
            <a:r>
              <a:rPr lang="de-DE" sz="9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</a:p>
          <a:p>
            <a:pPr defTabSz="914400">
              <a:lnSpc>
                <a:spcPct val="70000"/>
              </a:lnSpc>
              <a:spcBef>
                <a:spcPts val="1000"/>
              </a:spcBef>
            </a:pPr>
            <a:r>
              <a:rPr lang="de-DE" sz="900" dirty="0">
                <a:latin typeface="Segoe UI" panose="020B0502040204020203" pitchFamily="34" charset="0"/>
                <a:cs typeface="Segoe UI" panose="020B0502040204020203" pitchFamily="34" charset="0"/>
              </a:rPr>
              <a:t>Welche Probleme hatten Sie genau? Mehrfachnennung möglich  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94E45BB4-FE6C-2438-B6E5-31544FF3DB45}"/>
              </a:ext>
            </a:extLst>
          </p:cNvPr>
          <p:cNvSpPr txBox="1"/>
          <p:nvPr/>
        </p:nvSpPr>
        <p:spPr>
          <a:xfrm>
            <a:off x="1701800" y="6543654"/>
            <a:ext cx="2152650" cy="36933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de-DE" sz="500" dirty="0">
                <a:solidFill>
                  <a:schemeClr val="bg1">
                    <a:lumMod val="65000"/>
                  </a:schemeClr>
                </a:solidFill>
              </a:rPr>
              <a:t>1400 1500 1800</a:t>
            </a:r>
            <a:r>
              <a:rPr lang="de-DE" sz="1800" dirty="0">
                <a:solidFill>
                  <a:schemeClr val="bg1">
                    <a:lumMod val="65000"/>
                  </a:schemeClr>
                </a:solidFill>
              </a:rPr>
              <a:t> </a:t>
            </a:r>
            <a:endParaRPr lang="de-DE" dirty="0">
              <a:solidFill>
                <a:schemeClr val="bg1">
                  <a:lumMod val="65000"/>
                </a:schemeClr>
              </a:solidFill>
            </a:endParaRPr>
          </a:p>
        </p:txBody>
      </p:sp>
      <p:graphicFrame>
        <p:nvGraphicFramePr>
          <p:cNvPr id="14" name="Diagramm 13">
            <a:extLst>
              <a:ext uri="{FF2B5EF4-FFF2-40B4-BE49-F238E27FC236}">
                <a16:creationId xmlns:a16="http://schemas.microsoft.com/office/drawing/2014/main" id="{D63F754C-D65B-BF84-7BB9-2B3AC54C50F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87250104"/>
              </p:ext>
            </p:extLst>
          </p:nvPr>
        </p:nvGraphicFramePr>
        <p:xfrm>
          <a:off x="9601200" y="1273344"/>
          <a:ext cx="2419350" cy="53686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8" name="Textfeld 17">
            <a:extLst>
              <a:ext uri="{FF2B5EF4-FFF2-40B4-BE49-F238E27FC236}">
                <a16:creationId xmlns:a16="http://schemas.microsoft.com/office/drawing/2014/main" id="{817C51D3-C576-6A29-C671-72C5DB5C1C2B}"/>
              </a:ext>
            </a:extLst>
          </p:cNvPr>
          <p:cNvSpPr txBox="1"/>
          <p:nvPr/>
        </p:nvSpPr>
        <p:spPr>
          <a:xfrm>
            <a:off x="9406349" y="780885"/>
            <a:ext cx="2187575" cy="6415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400">
              <a:lnSpc>
                <a:spcPct val="70000"/>
              </a:lnSpc>
              <a:spcBef>
                <a:spcPts val="1000"/>
              </a:spcBef>
            </a:pPr>
            <a:r>
              <a:rPr lang="de-DE" sz="900" dirty="0">
                <a:latin typeface="Segoe UI" panose="020B0502040204020203" pitchFamily="34" charset="0"/>
                <a:cs typeface="Segoe UI" panose="020B0502040204020203" pitchFamily="34" charset="0"/>
              </a:rPr>
              <a:t>Filter: Probleme mit </a:t>
            </a:r>
            <a:r>
              <a:rPr lang="de-DE" sz="900" dirty="0" err="1">
                <a:latin typeface="Segoe UI" panose="020B0502040204020203" pitchFamily="34" charset="0"/>
                <a:cs typeface="Segoe UI" panose="020B0502040204020203" pitchFamily="34" charset="0"/>
              </a:rPr>
              <a:t>eezy</a:t>
            </a:r>
            <a:r>
              <a:rPr lang="de-DE" sz="9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</a:p>
          <a:p>
            <a:pPr defTabSz="914400">
              <a:lnSpc>
                <a:spcPct val="70000"/>
              </a:lnSpc>
              <a:spcBef>
                <a:spcPts val="1000"/>
              </a:spcBef>
            </a:pPr>
            <a:r>
              <a:rPr lang="de-DE" sz="900" dirty="0">
                <a:latin typeface="Segoe UI" panose="020B0502040204020203" pitchFamily="34" charset="0"/>
                <a:cs typeface="Segoe UI" panose="020B0502040204020203" pitchFamily="34" charset="0"/>
              </a:rPr>
              <a:t>Wie häufig traten denn die Probleme </a:t>
            </a:r>
          </a:p>
          <a:p>
            <a:pPr defTabSz="914400">
              <a:lnSpc>
                <a:spcPct val="70000"/>
              </a:lnSpc>
              <a:spcBef>
                <a:spcPts val="1000"/>
              </a:spcBef>
            </a:pPr>
            <a:r>
              <a:rPr lang="de-DE" sz="900" dirty="0">
                <a:latin typeface="Segoe UI" panose="020B0502040204020203" pitchFamily="34" charset="0"/>
                <a:cs typeface="Segoe UI" panose="020B0502040204020203" pitchFamily="34" charset="0"/>
              </a:rPr>
              <a:t>mit </a:t>
            </a:r>
            <a:r>
              <a:rPr lang="de-DE" sz="900" dirty="0" err="1">
                <a:latin typeface="Segoe UI" panose="020B0502040204020203" pitchFamily="34" charset="0"/>
                <a:cs typeface="Segoe UI" panose="020B0502040204020203" pitchFamily="34" charset="0"/>
              </a:rPr>
              <a:t>eezy</a:t>
            </a:r>
            <a:r>
              <a:rPr lang="de-DE" sz="900" dirty="0">
                <a:latin typeface="Segoe UI" panose="020B0502040204020203" pitchFamily="34" charset="0"/>
                <a:cs typeface="Segoe UI" panose="020B0502040204020203" pitchFamily="34" charset="0"/>
              </a:rPr>
              <a:t> auf? [n=1.309]</a:t>
            </a:r>
          </a:p>
        </p:txBody>
      </p:sp>
      <p:graphicFrame>
        <p:nvGraphicFramePr>
          <p:cNvPr id="12" name="Diagramm 11">
            <a:extLst>
              <a:ext uri="{FF2B5EF4-FFF2-40B4-BE49-F238E27FC236}">
                <a16:creationId xmlns:a16="http://schemas.microsoft.com/office/drawing/2014/main" id="{C18C16F5-43B7-E276-06B2-ABD1F9BC561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82569206"/>
              </p:ext>
            </p:extLst>
          </p:nvPr>
        </p:nvGraphicFramePr>
        <p:xfrm>
          <a:off x="533564" y="1879620"/>
          <a:ext cx="4064000" cy="40145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6" name="Pfeil: eingekerbt nach rechts 15">
            <a:extLst>
              <a:ext uri="{FF2B5EF4-FFF2-40B4-BE49-F238E27FC236}">
                <a16:creationId xmlns:a16="http://schemas.microsoft.com/office/drawing/2014/main" id="{08459022-E980-CA5E-E901-18B2A213119C}"/>
              </a:ext>
            </a:extLst>
          </p:cNvPr>
          <p:cNvSpPr/>
          <p:nvPr/>
        </p:nvSpPr>
        <p:spPr>
          <a:xfrm>
            <a:off x="4282932" y="3580908"/>
            <a:ext cx="820010" cy="513244"/>
          </a:xfrm>
          <a:prstGeom prst="notchedRightArrow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3" name="Gerader Verbinder 2">
            <a:extLst>
              <a:ext uri="{FF2B5EF4-FFF2-40B4-BE49-F238E27FC236}">
                <a16:creationId xmlns:a16="http://schemas.microsoft.com/office/drawing/2014/main" id="{45BDC016-7B12-AD26-732A-01BCA21072A8}"/>
              </a:ext>
            </a:extLst>
          </p:cNvPr>
          <p:cNvCxnSpPr>
            <a:cxnSpLocks/>
          </p:cNvCxnSpPr>
          <p:nvPr/>
        </p:nvCxnSpPr>
        <p:spPr>
          <a:xfrm>
            <a:off x="9185296" y="751647"/>
            <a:ext cx="0" cy="5792007"/>
          </a:xfrm>
          <a:prstGeom prst="line">
            <a:avLst/>
          </a:prstGeom>
          <a:ln w="6350" cap="rnd">
            <a:solidFill>
              <a:srgbClr val="173E52"/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9797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P spid="9" grpId="0"/>
      <p:bldGraphic spid="14" grpId="0">
        <p:bldAsOne/>
      </p:bldGraphic>
      <p:bldP spid="1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hteck 22">
            <a:extLst>
              <a:ext uri="{FF2B5EF4-FFF2-40B4-BE49-F238E27FC236}">
                <a16:creationId xmlns:a16="http://schemas.microsoft.com/office/drawing/2014/main" id="{39F86B07-A5D8-34DF-094E-92E35D96D143}"/>
              </a:ext>
            </a:extLst>
          </p:cNvPr>
          <p:cNvSpPr/>
          <p:nvPr/>
        </p:nvSpPr>
        <p:spPr>
          <a:xfrm>
            <a:off x="714615" y="3542339"/>
            <a:ext cx="10519442" cy="304293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21603C3-C588-958B-8A04-18A827012F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 sz="2500" dirty="0"/>
              <a:t>Fahrkartenkontrolle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90281C2-9416-EACF-7A36-239AF1958F9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677189"/>
            <a:ext cx="2743200" cy="180000"/>
          </a:xfrm>
        </p:spPr>
        <p:txBody>
          <a:bodyPr/>
          <a:lstStyle/>
          <a:p>
            <a:r>
              <a:rPr lang="de-DE"/>
              <a:t>nhi² AG 2024</a:t>
            </a:r>
            <a:endParaRPr lang="en-US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33F8AAA-1B75-36D8-0C77-4BE0B78F60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677189"/>
            <a:ext cx="2743200" cy="180000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9F6C026C-5397-C55E-DA9F-C210FAF01CE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95351" y="695544"/>
            <a:ext cx="10515600" cy="459814"/>
          </a:xfrm>
        </p:spPr>
        <p:txBody>
          <a:bodyPr>
            <a:normAutofit/>
          </a:bodyPr>
          <a:lstStyle/>
          <a:p>
            <a:r>
              <a:rPr lang="de-DE" sz="1000" dirty="0"/>
              <a:t>Filter: </a:t>
            </a:r>
            <a:r>
              <a:rPr lang="de-DE" sz="1000" b="1" dirty="0" err="1"/>
              <a:t>eezy</a:t>
            </a:r>
            <a:r>
              <a:rPr lang="de-DE" sz="1000" b="1" dirty="0"/>
              <a:t>-Nutzer:</a:t>
            </a:r>
            <a:r>
              <a:rPr lang="de-DE" sz="1000" dirty="0"/>
              <a:t>  	</a:t>
            </a:r>
            <a:r>
              <a:rPr lang="de-DE" sz="1200" dirty="0"/>
              <a:t>Sind Sie schon einmal bei der Nutzung des Luftlinientarifs </a:t>
            </a:r>
            <a:r>
              <a:rPr lang="de-DE" sz="1200" dirty="0" err="1"/>
              <a:t>eezy</a:t>
            </a:r>
            <a:r>
              <a:rPr lang="de-DE" sz="1200" dirty="0"/>
              <a:t> kontrolliert worden? [n=3.834]</a:t>
            </a:r>
          </a:p>
        </p:txBody>
      </p:sp>
      <p:graphicFrame>
        <p:nvGraphicFramePr>
          <p:cNvPr id="3" name="Diagramm 2">
            <a:extLst>
              <a:ext uri="{FF2B5EF4-FFF2-40B4-BE49-F238E27FC236}">
                <a16:creationId xmlns:a16="http://schemas.microsoft.com/office/drawing/2014/main" id="{79FDDF3F-39FD-3424-FDE2-3C889A01345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23323681"/>
              </p:ext>
            </p:extLst>
          </p:nvPr>
        </p:nvGraphicFramePr>
        <p:xfrm>
          <a:off x="0" y="1205993"/>
          <a:ext cx="12115800" cy="8895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Diagramm 11">
            <a:extLst>
              <a:ext uri="{FF2B5EF4-FFF2-40B4-BE49-F238E27FC236}">
                <a16:creationId xmlns:a16="http://schemas.microsoft.com/office/drawing/2014/main" id="{062A816D-77D7-A695-75F0-507BCAA2349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50772772"/>
              </p:ext>
            </p:extLst>
          </p:nvPr>
        </p:nvGraphicFramePr>
        <p:xfrm>
          <a:off x="549847" y="2965776"/>
          <a:ext cx="7234910" cy="3619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4" name="Textfeld 13">
            <a:extLst>
              <a:ext uri="{FF2B5EF4-FFF2-40B4-BE49-F238E27FC236}">
                <a16:creationId xmlns:a16="http://schemas.microsoft.com/office/drawing/2014/main" id="{B1499AD7-7558-C825-0302-52DABC6E73A0}"/>
              </a:ext>
            </a:extLst>
          </p:cNvPr>
          <p:cNvSpPr txBox="1"/>
          <p:nvPr/>
        </p:nvSpPr>
        <p:spPr>
          <a:xfrm>
            <a:off x="895351" y="2588336"/>
            <a:ext cx="735272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000" dirty="0">
                <a:latin typeface="Segoe UI" panose="020B0502040204020203" pitchFamily="34" charset="0"/>
                <a:cs typeface="Segoe UI" panose="020B0502040204020203" pitchFamily="34" charset="0"/>
              </a:rPr>
              <a:t> Filter: Kontrolle bei Nutzung </a:t>
            </a:r>
            <a:r>
              <a:rPr lang="de-DE" sz="1000" dirty="0" err="1">
                <a:latin typeface="Segoe UI" panose="020B0502040204020203" pitchFamily="34" charset="0"/>
                <a:cs typeface="Segoe UI" panose="020B0502040204020203" pitchFamily="34" charset="0"/>
              </a:rPr>
              <a:t>eezy</a:t>
            </a:r>
            <a:r>
              <a:rPr lang="de-DE" sz="10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de-DE" sz="1100" dirty="0">
                <a:latin typeface="Segoe UI" panose="020B0502040204020203" pitchFamily="34" charset="0"/>
                <a:cs typeface="Segoe UI" panose="020B0502040204020203" pitchFamily="34" charset="0"/>
              </a:rPr>
              <a:t>		</a:t>
            </a:r>
            <a:r>
              <a:rPr lang="de-DE" sz="1200" dirty="0">
                <a:latin typeface="Segoe UI" panose="020B0502040204020203" pitchFamily="34" charset="0"/>
                <a:cs typeface="Segoe UI" panose="020B0502040204020203" pitchFamily="34" charset="0"/>
              </a:rPr>
              <a:t>Gab es Probleme bei der Kontrolle? Offene Frage [n=1.674]</a:t>
            </a:r>
            <a:endParaRPr lang="de-DE" sz="11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B5C54B04-6033-A455-EFE0-368E625CDD7C}"/>
              </a:ext>
            </a:extLst>
          </p:cNvPr>
          <p:cNvSpPr txBox="1"/>
          <p:nvPr/>
        </p:nvSpPr>
        <p:spPr>
          <a:xfrm>
            <a:off x="1701800" y="6543654"/>
            <a:ext cx="2152650" cy="36933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de-DE" sz="500" dirty="0">
                <a:solidFill>
                  <a:schemeClr val="bg1">
                    <a:lumMod val="65000"/>
                  </a:schemeClr>
                </a:solidFill>
              </a:rPr>
              <a:t>2200 2300</a:t>
            </a:r>
            <a:r>
              <a:rPr lang="de-DE" sz="1800" dirty="0">
                <a:solidFill>
                  <a:schemeClr val="bg1">
                    <a:lumMod val="65000"/>
                  </a:schemeClr>
                </a:solidFill>
              </a:rPr>
              <a:t> </a:t>
            </a:r>
            <a:endParaRPr lang="de-DE" dirty="0">
              <a:solidFill>
                <a:schemeClr val="bg1">
                  <a:lumMod val="65000"/>
                </a:schemeClr>
              </a:solidFill>
            </a:endParaRPr>
          </a:p>
        </p:txBody>
      </p:sp>
      <p:cxnSp>
        <p:nvCxnSpPr>
          <p:cNvPr id="25" name="Verbinder: gekrümmt 24">
            <a:extLst>
              <a:ext uri="{FF2B5EF4-FFF2-40B4-BE49-F238E27FC236}">
                <a16:creationId xmlns:a16="http://schemas.microsoft.com/office/drawing/2014/main" id="{DFB2C701-DD97-EBE6-F1D5-06A101E8BB9B}"/>
              </a:ext>
            </a:extLst>
          </p:cNvPr>
          <p:cNvCxnSpPr>
            <a:cxnSpLocks/>
          </p:cNvCxnSpPr>
          <p:nvPr/>
        </p:nvCxnSpPr>
        <p:spPr>
          <a:xfrm>
            <a:off x="3581400" y="2025633"/>
            <a:ext cx="829235" cy="562703"/>
          </a:xfrm>
          <a:prstGeom prst="curvedConnector3">
            <a:avLst>
              <a:gd name="adj1" fmla="val 93552"/>
            </a:avLst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74047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21603C3-C588-958B-8A04-18A827012F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 sz="2500" dirty="0"/>
              <a:t>Bekanntheit Preisdeckel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90281C2-9416-EACF-7A36-239AF1958F9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677189"/>
            <a:ext cx="2743200" cy="180000"/>
          </a:xfrm>
        </p:spPr>
        <p:txBody>
          <a:bodyPr/>
          <a:lstStyle/>
          <a:p>
            <a:r>
              <a:rPr lang="de-DE"/>
              <a:t>nhi² AG 2024</a:t>
            </a:r>
            <a:endParaRPr lang="en-US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33F8AAA-1B75-36D8-0C77-4BE0B78F60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677189"/>
            <a:ext cx="2743200" cy="180000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9F6C026C-5397-C55E-DA9F-C210FAF01CE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51577" y="938106"/>
            <a:ext cx="4568941" cy="782132"/>
          </a:xfrm>
        </p:spPr>
        <p:txBody>
          <a:bodyPr>
            <a:normAutofit/>
          </a:bodyPr>
          <a:lstStyle/>
          <a:p>
            <a:r>
              <a:rPr lang="de-DE" sz="1000" dirty="0"/>
              <a:t>Wissen Sie, dass Sie beim Luftlinientarif </a:t>
            </a:r>
            <a:r>
              <a:rPr lang="de-DE" sz="1000" dirty="0" err="1"/>
              <a:t>eezy</a:t>
            </a:r>
            <a:r>
              <a:rPr lang="de-DE" sz="1000" dirty="0"/>
              <a:t> innerhalb von 24 Stunden als Einzelperson nie mehr als 30 € abgerechnet bekommen, egal wo in NRW und wie viel Sie in dieser Zeit gefahren sind?</a:t>
            </a:r>
            <a:r>
              <a:rPr lang="de-DE" sz="1200" dirty="0"/>
              <a:t>  [n=5.699]</a:t>
            </a:r>
            <a:endParaRPr lang="de-DE" sz="1000" dirty="0"/>
          </a:p>
        </p:txBody>
      </p:sp>
      <p:graphicFrame>
        <p:nvGraphicFramePr>
          <p:cNvPr id="8" name="Diagramm 7">
            <a:extLst>
              <a:ext uri="{FF2B5EF4-FFF2-40B4-BE49-F238E27FC236}">
                <a16:creationId xmlns:a16="http://schemas.microsoft.com/office/drawing/2014/main" id="{44DA422B-CF9A-C2BA-EAC8-4C057B89A75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23280844"/>
              </p:ext>
            </p:extLst>
          </p:nvPr>
        </p:nvGraphicFramePr>
        <p:xfrm>
          <a:off x="1201303" y="1855612"/>
          <a:ext cx="2986496" cy="41766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feld 2">
            <a:extLst>
              <a:ext uri="{FF2B5EF4-FFF2-40B4-BE49-F238E27FC236}">
                <a16:creationId xmlns:a16="http://schemas.microsoft.com/office/drawing/2014/main" id="{1BF170EA-D286-9295-FBF6-7CE528026C55}"/>
              </a:ext>
            </a:extLst>
          </p:cNvPr>
          <p:cNvSpPr txBox="1"/>
          <p:nvPr/>
        </p:nvSpPr>
        <p:spPr>
          <a:xfrm>
            <a:off x="1701800" y="6543654"/>
            <a:ext cx="2152650" cy="36933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de-DE" sz="500" dirty="0">
                <a:solidFill>
                  <a:schemeClr val="bg1">
                    <a:lumMod val="65000"/>
                  </a:schemeClr>
                </a:solidFill>
              </a:rPr>
              <a:t>2800</a:t>
            </a:r>
            <a:r>
              <a:rPr lang="de-DE" sz="1800" dirty="0">
                <a:solidFill>
                  <a:schemeClr val="bg1">
                    <a:lumMod val="65000"/>
                  </a:schemeClr>
                </a:solidFill>
              </a:rPr>
              <a:t> </a:t>
            </a:r>
            <a:endParaRPr lang="de-DE" dirty="0">
              <a:solidFill>
                <a:schemeClr val="bg1">
                  <a:lumMod val="65000"/>
                </a:schemeClr>
              </a:solidFill>
            </a:endParaRPr>
          </a:p>
        </p:txBody>
      </p:sp>
      <p:graphicFrame>
        <p:nvGraphicFramePr>
          <p:cNvPr id="10" name="Diagramm 9">
            <a:extLst>
              <a:ext uri="{FF2B5EF4-FFF2-40B4-BE49-F238E27FC236}">
                <a16:creationId xmlns:a16="http://schemas.microsoft.com/office/drawing/2014/main" id="{0BCDCCCE-3239-C51F-2A04-DB7D8298A85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69091171"/>
              </p:ext>
            </p:extLst>
          </p:nvPr>
        </p:nvGraphicFramePr>
        <p:xfrm>
          <a:off x="6931709" y="1855612"/>
          <a:ext cx="3343219" cy="41766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Textplatzhalter 5">
            <a:extLst>
              <a:ext uri="{FF2B5EF4-FFF2-40B4-BE49-F238E27FC236}">
                <a16:creationId xmlns:a16="http://schemas.microsoft.com/office/drawing/2014/main" id="{36E4C6FF-3821-1B1B-A13D-35CF58AAB548}"/>
              </a:ext>
            </a:extLst>
          </p:cNvPr>
          <p:cNvSpPr txBox="1">
            <a:spLocks/>
          </p:cNvSpPr>
          <p:nvPr/>
        </p:nvSpPr>
        <p:spPr>
          <a:xfrm>
            <a:off x="6931709" y="938106"/>
            <a:ext cx="4483264" cy="78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8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50292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96012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3pPr>
            <a:lvl4pPr marL="141732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4pPr>
            <a:lvl5pPr marL="187452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000" dirty="0"/>
              <a:t>Und wissen Sie auch, dass Sie beim Luftlinientarif </a:t>
            </a:r>
            <a:r>
              <a:rPr lang="de-DE" sz="1000" dirty="0" err="1"/>
              <a:t>eezy</a:t>
            </a:r>
            <a:r>
              <a:rPr lang="de-DE" sz="1000" dirty="0"/>
              <a:t> innerhalb von einem Monat als Einzelperson nie mehr als 49 € abgerechnet bekommen, egal wo in NRW und wie viel Sie in dieser Zeit gefahren sind?  [n=5.699] </a:t>
            </a:r>
          </a:p>
        </p:txBody>
      </p:sp>
    </p:spTree>
    <p:extLst>
      <p:ext uri="{BB962C8B-B14F-4D97-AF65-F5344CB8AC3E}">
        <p14:creationId xmlns:p14="http://schemas.microsoft.com/office/powerpoint/2010/main" val="14391113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ihandform: Form 9">
            <a:extLst>
              <a:ext uri="{FF2B5EF4-FFF2-40B4-BE49-F238E27FC236}">
                <a16:creationId xmlns:a16="http://schemas.microsoft.com/office/drawing/2014/main" id="{77FA1379-6E5B-0C4E-FDB3-F6DC5CCB1B51}"/>
              </a:ext>
            </a:extLst>
          </p:cNvPr>
          <p:cNvSpPr/>
          <p:nvPr/>
        </p:nvSpPr>
        <p:spPr>
          <a:xfrm>
            <a:off x="3943927" y="1211460"/>
            <a:ext cx="5112308" cy="5274836"/>
          </a:xfrm>
          <a:custGeom>
            <a:avLst/>
            <a:gdLst>
              <a:gd name="connsiteX0" fmla="*/ 0 w 7915564"/>
              <a:gd name="connsiteY0" fmla="*/ 0 h 5274836"/>
              <a:gd name="connsiteX1" fmla="*/ 7915564 w 7915564"/>
              <a:gd name="connsiteY1" fmla="*/ 0 h 5274836"/>
              <a:gd name="connsiteX2" fmla="*/ 7915564 w 7915564"/>
              <a:gd name="connsiteY2" fmla="*/ 709703 h 5274836"/>
              <a:gd name="connsiteX3" fmla="*/ 7910327 w 7915564"/>
              <a:gd name="connsiteY3" fmla="*/ 709703 h 5274836"/>
              <a:gd name="connsiteX4" fmla="*/ 7910327 w 7915564"/>
              <a:gd name="connsiteY4" fmla="*/ 5274836 h 5274836"/>
              <a:gd name="connsiteX5" fmla="*/ 2588427 w 7915564"/>
              <a:gd name="connsiteY5" fmla="*/ 5274836 h 5274836"/>
              <a:gd name="connsiteX6" fmla="*/ 2588427 w 7915564"/>
              <a:gd name="connsiteY6" fmla="*/ 709703 h 5274836"/>
              <a:gd name="connsiteX7" fmla="*/ 0 w 7915564"/>
              <a:gd name="connsiteY7" fmla="*/ 709703 h 5274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915564" h="5274836">
                <a:moveTo>
                  <a:pt x="0" y="0"/>
                </a:moveTo>
                <a:lnTo>
                  <a:pt x="7915564" y="0"/>
                </a:lnTo>
                <a:lnTo>
                  <a:pt x="7915564" y="709703"/>
                </a:lnTo>
                <a:lnTo>
                  <a:pt x="7910327" y="709703"/>
                </a:lnTo>
                <a:lnTo>
                  <a:pt x="7910327" y="5274836"/>
                </a:lnTo>
                <a:lnTo>
                  <a:pt x="2588427" y="5274836"/>
                </a:lnTo>
                <a:lnTo>
                  <a:pt x="2588427" y="709703"/>
                </a:lnTo>
                <a:lnTo>
                  <a:pt x="0" y="709703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21603C3-C588-958B-8A04-18A827012F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 sz="2500" dirty="0"/>
              <a:t>Verbesserungsvorschläge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90281C2-9416-EACF-7A36-239AF1958F9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677189"/>
            <a:ext cx="2743200" cy="180000"/>
          </a:xfrm>
        </p:spPr>
        <p:txBody>
          <a:bodyPr/>
          <a:lstStyle/>
          <a:p>
            <a:r>
              <a:rPr lang="de-DE"/>
              <a:t>nhi² AG 2024</a:t>
            </a:r>
            <a:endParaRPr lang="en-US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33F8AAA-1B75-36D8-0C77-4BE0B78F60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677189"/>
            <a:ext cx="2743200" cy="180000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9F6C026C-5397-C55E-DA9F-C210FAF01CE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44904" y="615415"/>
            <a:ext cx="5824838" cy="596046"/>
          </a:xfrm>
        </p:spPr>
        <p:txBody>
          <a:bodyPr>
            <a:normAutofit/>
          </a:bodyPr>
          <a:lstStyle/>
          <a:p>
            <a:r>
              <a:rPr lang="de-DE" sz="1000" b="1" dirty="0">
                <a:solidFill>
                  <a:schemeClr val="tx1"/>
                </a:solidFill>
              </a:rPr>
              <a:t>An Nutzer und Nicht-Nutzer: </a:t>
            </a:r>
            <a:r>
              <a:rPr lang="de-DE" sz="1000" dirty="0">
                <a:latin typeface="Segoe UI" panose="020B0502040204020203" pitchFamily="34" charset="0"/>
                <a:cs typeface="Segoe UI" panose="020B0502040204020203" pitchFamily="34" charset="0"/>
              </a:rPr>
              <a:t>Welche zusätzlichen Funktionen und welche Verbesserungen</a:t>
            </a:r>
            <a:br>
              <a:rPr lang="de-DE" sz="1000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de-DE" sz="1000" dirty="0">
                <a:latin typeface="Segoe UI" panose="020B0502040204020203" pitchFamily="34" charset="0"/>
                <a:cs typeface="Segoe UI" panose="020B0502040204020203" pitchFamily="34" charset="0"/>
              </a:rPr>
              <a:t>würden Sie sich wünschen, um </a:t>
            </a:r>
            <a:r>
              <a:rPr lang="de-DE" sz="1000" dirty="0" err="1">
                <a:latin typeface="Segoe UI" panose="020B0502040204020203" pitchFamily="34" charset="0"/>
                <a:cs typeface="Segoe UI" panose="020B0502040204020203" pitchFamily="34" charset="0"/>
              </a:rPr>
              <a:t>eezy</a:t>
            </a:r>
            <a:r>
              <a:rPr lang="de-DE" sz="1000" dirty="0">
                <a:latin typeface="Segoe UI" panose="020B0502040204020203" pitchFamily="34" charset="0"/>
                <a:cs typeface="Segoe UI" panose="020B0502040204020203" pitchFamily="34" charset="0"/>
              </a:rPr>
              <a:t> zu verbessern?  Offene Frage</a:t>
            </a:r>
          </a:p>
        </p:txBody>
      </p:sp>
      <p:graphicFrame>
        <p:nvGraphicFramePr>
          <p:cNvPr id="3" name="Diagramm 2">
            <a:extLst>
              <a:ext uri="{FF2B5EF4-FFF2-40B4-BE49-F238E27FC236}">
                <a16:creationId xmlns:a16="http://schemas.microsoft.com/office/drawing/2014/main" id="{D6FB1656-ED73-0E4A-30C2-76881861727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08350177"/>
              </p:ext>
            </p:extLst>
          </p:nvPr>
        </p:nvGraphicFramePr>
        <p:xfrm>
          <a:off x="203198" y="1117601"/>
          <a:ext cx="4978402" cy="53686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Diagramm 7">
            <a:extLst>
              <a:ext uri="{FF2B5EF4-FFF2-40B4-BE49-F238E27FC236}">
                <a16:creationId xmlns:a16="http://schemas.microsoft.com/office/drawing/2014/main" id="{EA58AF88-3D64-9F16-82B7-1210B587BAF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27793801"/>
              </p:ext>
            </p:extLst>
          </p:nvPr>
        </p:nvGraphicFramePr>
        <p:xfrm>
          <a:off x="5658416" y="1225640"/>
          <a:ext cx="3745368" cy="52780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Textfeld 6">
            <a:extLst>
              <a:ext uri="{FF2B5EF4-FFF2-40B4-BE49-F238E27FC236}">
                <a16:creationId xmlns:a16="http://schemas.microsoft.com/office/drawing/2014/main" id="{9AC6BFAE-E8D4-9F54-B140-87338126C6E8}"/>
              </a:ext>
            </a:extLst>
          </p:cNvPr>
          <p:cNvSpPr txBox="1"/>
          <p:nvPr/>
        </p:nvSpPr>
        <p:spPr>
          <a:xfrm>
            <a:off x="1701800" y="6543654"/>
            <a:ext cx="2152650" cy="36933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de-DE" sz="500" dirty="0">
                <a:solidFill>
                  <a:schemeClr val="bg1">
                    <a:lumMod val="65000"/>
                  </a:schemeClr>
                </a:solidFill>
              </a:rPr>
              <a:t>3400</a:t>
            </a:r>
            <a:r>
              <a:rPr lang="de-DE" sz="1800" dirty="0">
                <a:solidFill>
                  <a:schemeClr val="bg1">
                    <a:lumMod val="65000"/>
                  </a:schemeClr>
                </a:solidFill>
              </a:rPr>
              <a:t> </a:t>
            </a:r>
            <a:endParaRPr lang="de-DE" dirty="0">
              <a:solidFill>
                <a:schemeClr val="bg1">
                  <a:lumMod val="65000"/>
                </a:schemeClr>
              </a:solidFill>
            </a:endParaRPr>
          </a:p>
        </p:txBody>
      </p:sp>
      <p:cxnSp>
        <p:nvCxnSpPr>
          <p:cNvPr id="14" name="Verbinder: gekrümmt 13">
            <a:extLst>
              <a:ext uri="{FF2B5EF4-FFF2-40B4-BE49-F238E27FC236}">
                <a16:creationId xmlns:a16="http://schemas.microsoft.com/office/drawing/2014/main" id="{BD54CBB5-754A-1030-2981-6A117A9B6B7F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7992140" y="844949"/>
            <a:ext cx="633750" cy="519444"/>
          </a:xfrm>
          <a:prstGeom prst="curvedConnector3">
            <a:avLst>
              <a:gd name="adj1" fmla="val 97286"/>
            </a:avLst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2" name="Textfeld 21">
            <a:extLst>
              <a:ext uri="{FF2B5EF4-FFF2-40B4-BE49-F238E27FC236}">
                <a16:creationId xmlns:a16="http://schemas.microsoft.com/office/drawing/2014/main" id="{907B51F8-3FB6-D3F9-C77D-5E894D650F13}"/>
              </a:ext>
            </a:extLst>
          </p:cNvPr>
          <p:cNvSpPr txBox="1"/>
          <p:nvPr/>
        </p:nvSpPr>
        <p:spPr>
          <a:xfrm>
            <a:off x="8552188" y="653359"/>
            <a:ext cx="225093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i="1" dirty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Bei Nutzern leicht höher 20% zu 11%</a:t>
            </a:r>
          </a:p>
        </p:txBody>
      </p:sp>
      <p:sp>
        <p:nvSpPr>
          <p:cNvPr id="39" name="Textfeld 38">
            <a:extLst>
              <a:ext uri="{FF2B5EF4-FFF2-40B4-BE49-F238E27FC236}">
                <a16:creationId xmlns:a16="http://schemas.microsoft.com/office/drawing/2014/main" id="{0EBDD513-6C9B-A0D3-CEF8-E295223975BF}"/>
              </a:ext>
            </a:extLst>
          </p:cNvPr>
          <p:cNvSpPr txBox="1"/>
          <p:nvPr/>
        </p:nvSpPr>
        <p:spPr>
          <a:xfrm>
            <a:off x="9160031" y="3131468"/>
            <a:ext cx="122822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i="1" dirty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Bei Nutzern höher </a:t>
            </a:r>
            <a:br>
              <a:rPr lang="de-DE" sz="1000" i="1" dirty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de-DE" sz="1000" i="1" dirty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9% zu 2%</a:t>
            </a:r>
          </a:p>
          <a:p>
            <a:endParaRPr lang="de-DE" sz="1000" i="1" dirty="0">
              <a:solidFill>
                <a:srgbClr val="0070C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48" name="Verbinder: gekrümmt 47">
            <a:extLst>
              <a:ext uri="{FF2B5EF4-FFF2-40B4-BE49-F238E27FC236}">
                <a16:creationId xmlns:a16="http://schemas.microsoft.com/office/drawing/2014/main" id="{95998C67-1384-17CD-7FBC-64E8C8F646E0}"/>
              </a:ext>
            </a:extLst>
          </p:cNvPr>
          <p:cNvCxnSpPr>
            <a:cxnSpLocks/>
          </p:cNvCxnSpPr>
          <p:nvPr/>
        </p:nvCxnSpPr>
        <p:spPr>
          <a:xfrm flipV="1">
            <a:off x="7976027" y="3299199"/>
            <a:ext cx="1184004" cy="463003"/>
          </a:xfrm>
          <a:prstGeom prst="curvedConnector3">
            <a:avLst>
              <a:gd name="adj1" fmla="val 50000"/>
            </a:avLst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53" name="Verbinder: gekrümmt 52">
            <a:extLst>
              <a:ext uri="{FF2B5EF4-FFF2-40B4-BE49-F238E27FC236}">
                <a16:creationId xmlns:a16="http://schemas.microsoft.com/office/drawing/2014/main" id="{C65D634B-85B0-163C-866D-65B197FDC5BA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8090841" y="1545889"/>
            <a:ext cx="1394286" cy="1265005"/>
          </a:xfrm>
          <a:prstGeom prst="curvedConnector3">
            <a:avLst>
              <a:gd name="adj1" fmla="val 54409"/>
            </a:avLst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59" name="Textfeld 58">
            <a:extLst>
              <a:ext uri="{FF2B5EF4-FFF2-40B4-BE49-F238E27FC236}">
                <a16:creationId xmlns:a16="http://schemas.microsoft.com/office/drawing/2014/main" id="{EB950434-F129-63D5-8257-B8F15CC84CA6}"/>
              </a:ext>
            </a:extLst>
          </p:cNvPr>
          <p:cNvSpPr txBox="1"/>
          <p:nvPr/>
        </p:nvSpPr>
        <p:spPr>
          <a:xfrm>
            <a:off x="9095804" y="1042534"/>
            <a:ext cx="12282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i="1" dirty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Bei Nutzern leicht </a:t>
            </a:r>
          </a:p>
          <a:p>
            <a:r>
              <a:rPr lang="de-DE" sz="1000" i="1" dirty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höher 18% zu 14%</a:t>
            </a:r>
          </a:p>
        </p:txBody>
      </p:sp>
    </p:spTree>
    <p:extLst>
      <p:ext uri="{BB962C8B-B14F-4D97-AF65-F5344CB8AC3E}">
        <p14:creationId xmlns:p14="http://schemas.microsoft.com/office/powerpoint/2010/main" val="4036875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Graphic spid="8" grpId="0">
        <p:bldAsOne/>
      </p:bldGraphic>
      <p:bldP spid="22" grpId="0"/>
      <p:bldP spid="39" grpId="0"/>
      <p:bldP spid="5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ihandform: Form 8">
            <a:extLst>
              <a:ext uri="{FF2B5EF4-FFF2-40B4-BE49-F238E27FC236}">
                <a16:creationId xmlns:a16="http://schemas.microsoft.com/office/drawing/2014/main" id="{DA501B6E-2ABD-C349-3930-EADA1AC5D7D7}"/>
              </a:ext>
            </a:extLst>
          </p:cNvPr>
          <p:cNvSpPr/>
          <p:nvPr/>
        </p:nvSpPr>
        <p:spPr>
          <a:xfrm>
            <a:off x="4288221" y="205437"/>
            <a:ext cx="7707285" cy="6280858"/>
          </a:xfrm>
          <a:custGeom>
            <a:avLst/>
            <a:gdLst>
              <a:gd name="connsiteX0" fmla="*/ 2286315 w 6926317"/>
              <a:gd name="connsiteY0" fmla="*/ 0 h 6280858"/>
              <a:gd name="connsiteX1" fmla="*/ 6926317 w 6926317"/>
              <a:gd name="connsiteY1" fmla="*/ 0 h 6280858"/>
              <a:gd name="connsiteX2" fmla="*/ 6926317 w 6926317"/>
              <a:gd name="connsiteY2" fmla="*/ 1006022 h 6280858"/>
              <a:gd name="connsiteX3" fmla="*/ 6926317 w 6926317"/>
              <a:gd name="connsiteY3" fmla="*/ 1715725 h 6280858"/>
              <a:gd name="connsiteX4" fmla="*/ 6926317 w 6926317"/>
              <a:gd name="connsiteY4" fmla="*/ 1875609 h 6280858"/>
              <a:gd name="connsiteX5" fmla="*/ 6921735 w 6926317"/>
              <a:gd name="connsiteY5" fmla="*/ 1875609 h 6280858"/>
              <a:gd name="connsiteX6" fmla="*/ 6921735 w 6926317"/>
              <a:gd name="connsiteY6" fmla="*/ 6280858 h 6280858"/>
              <a:gd name="connsiteX7" fmla="*/ 2264938 w 6926317"/>
              <a:gd name="connsiteY7" fmla="*/ 6280858 h 6280858"/>
              <a:gd name="connsiteX8" fmla="*/ 2264938 w 6926317"/>
              <a:gd name="connsiteY8" fmla="*/ 1715725 h 6280858"/>
              <a:gd name="connsiteX9" fmla="*/ 0 w 6926317"/>
              <a:gd name="connsiteY9" fmla="*/ 1715725 h 6280858"/>
              <a:gd name="connsiteX10" fmla="*/ 0 w 6926317"/>
              <a:gd name="connsiteY10" fmla="*/ 1006022 h 6280858"/>
              <a:gd name="connsiteX11" fmla="*/ 2286315 w 6926317"/>
              <a:gd name="connsiteY11" fmla="*/ 1006022 h 6280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926317" h="6280858">
                <a:moveTo>
                  <a:pt x="2286315" y="0"/>
                </a:moveTo>
                <a:lnTo>
                  <a:pt x="6926317" y="0"/>
                </a:lnTo>
                <a:lnTo>
                  <a:pt x="6926317" y="1006022"/>
                </a:lnTo>
                <a:lnTo>
                  <a:pt x="6926317" y="1715725"/>
                </a:lnTo>
                <a:lnTo>
                  <a:pt x="6926317" y="1875609"/>
                </a:lnTo>
                <a:lnTo>
                  <a:pt x="6921735" y="1875609"/>
                </a:lnTo>
                <a:lnTo>
                  <a:pt x="6921735" y="6280858"/>
                </a:lnTo>
                <a:lnTo>
                  <a:pt x="2264938" y="6280858"/>
                </a:lnTo>
                <a:lnTo>
                  <a:pt x="2264938" y="1715725"/>
                </a:lnTo>
                <a:lnTo>
                  <a:pt x="0" y="1715725"/>
                </a:lnTo>
                <a:lnTo>
                  <a:pt x="0" y="1006022"/>
                </a:lnTo>
                <a:lnTo>
                  <a:pt x="2286315" y="1006022"/>
                </a:ln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21603C3-C588-958B-8A04-18A827012F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 sz="2500" dirty="0"/>
              <a:t>Mitteilungen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90281C2-9416-EACF-7A36-239AF1958F9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677189"/>
            <a:ext cx="2743200" cy="180000"/>
          </a:xfrm>
        </p:spPr>
        <p:txBody>
          <a:bodyPr/>
          <a:lstStyle/>
          <a:p>
            <a:r>
              <a:rPr lang="de-DE"/>
              <a:t>nhi² AG 2024</a:t>
            </a:r>
            <a:endParaRPr lang="en-US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33F8AAA-1B75-36D8-0C77-4BE0B78F60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677189"/>
            <a:ext cx="2743200" cy="180000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9F6C026C-5397-C55E-DA9F-C210FAF01CE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44904" y="751646"/>
            <a:ext cx="5892228" cy="621967"/>
          </a:xfrm>
        </p:spPr>
        <p:txBody>
          <a:bodyPr>
            <a:normAutofit/>
          </a:bodyPr>
          <a:lstStyle/>
          <a:p>
            <a:r>
              <a:rPr lang="de-DE" sz="1000" b="1" dirty="0">
                <a:solidFill>
                  <a:schemeClr val="tx1"/>
                </a:solidFill>
              </a:rPr>
              <a:t>An Nutzer und Nicht-Nutzer: </a:t>
            </a:r>
            <a:r>
              <a:rPr lang="de-DE" sz="1000" dirty="0">
                <a:latin typeface="Segoe UI" panose="020B0502040204020203" pitchFamily="34" charset="0"/>
                <a:cs typeface="Segoe UI" panose="020B0502040204020203" pitchFamily="34" charset="0"/>
              </a:rPr>
              <a:t>Wenn Sie uns noch etwas zu Ihren Erfahrungen mit dem Luftlinientarif </a:t>
            </a:r>
            <a:r>
              <a:rPr lang="de-DE" sz="1000" dirty="0" err="1">
                <a:latin typeface="Segoe UI" panose="020B0502040204020203" pitchFamily="34" charset="0"/>
                <a:cs typeface="Segoe UI" panose="020B0502040204020203" pitchFamily="34" charset="0"/>
              </a:rPr>
              <a:t>eezy</a:t>
            </a:r>
            <a:r>
              <a:rPr lang="de-DE" sz="1000" dirty="0">
                <a:latin typeface="Segoe UI" panose="020B0502040204020203" pitchFamily="34" charset="0"/>
                <a:cs typeface="Segoe UI" panose="020B0502040204020203" pitchFamily="34" charset="0"/>
              </a:rPr>
              <a:t> mitteilen möchten, können Sie dieses nun gerne tun. Wir freuen uns über Ihre Mitteilungen! Offene Frage [n=5699]</a:t>
            </a:r>
          </a:p>
        </p:txBody>
      </p:sp>
      <p:graphicFrame>
        <p:nvGraphicFramePr>
          <p:cNvPr id="3" name="Diagramm 2">
            <a:extLst>
              <a:ext uri="{FF2B5EF4-FFF2-40B4-BE49-F238E27FC236}">
                <a16:creationId xmlns:a16="http://schemas.microsoft.com/office/drawing/2014/main" id="{D6FB1656-ED73-0E4A-30C2-76881861727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92186802"/>
              </p:ext>
            </p:extLst>
          </p:nvPr>
        </p:nvGraphicFramePr>
        <p:xfrm>
          <a:off x="203198" y="1117601"/>
          <a:ext cx="4978402" cy="53686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Diagramm 7">
            <a:extLst>
              <a:ext uri="{FF2B5EF4-FFF2-40B4-BE49-F238E27FC236}">
                <a16:creationId xmlns:a16="http://schemas.microsoft.com/office/drawing/2014/main" id="{EA58AF88-3D64-9F16-82B7-1210B587BAF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56831931"/>
              </p:ext>
            </p:extLst>
          </p:nvPr>
        </p:nvGraphicFramePr>
        <p:xfrm>
          <a:off x="6574536" y="283779"/>
          <a:ext cx="5321900" cy="63150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Textfeld 6">
            <a:extLst>
              <a:ext uri="{FF2B5EF4-FFF2-40B4-BE49-F238E27FC236}">
                <a16:creationId xmlns:a16="http://schemas.microsoft.com/office/drawing/2014/main" id="{0AA5862A-7E58-65E1-F4D6-F572E3E392E3}"/>
              </a:ext>
            </a:extLst>
          </p:cNvPr>
          <p:cNvSpPr txBox="1"/>
          <p:nvPr/>
        </p:nvSpPr>
        <p:spPr>
          <a:xfrm>
            <a:off x="1701800" y="6643681"/>
            <a:ext cx="2152650" cy="169277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de-DE" sz="500" dirty="0">
                <a:solidFill>
                  <a:schemeClr val="bg1">
                    <a:lumMod val="65000"/>
                  </a:schemeClr>
                </a:solidFill>
              </a:rPr>
              <a:t>5000</a:t>
            </a:r>
            <a:endParaRPr lang="de-DE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5769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Graphic spid="8" grpId="0">
        <p:bldAsOne/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DB47772-D2A3-623B-650A-4350916A50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Herausforderungen im Projektverlauf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A9A512E-C5D5-28EB-2A7E-D550B365C3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45631"/>
            <a:ext cx="10515600" cy="4838840"/>
          </a:xfrm>
        </p:spPr>
        <p:txBody>
          <a:bodyPr>
            <a:normAutofit/>
          </a:bodyPr>
          <a:lstStyle/>
          <a:p>
            <a:pPr lvl="1">
              <a:lnSpc>
                <a:spcPct val="150000"/>
              </a:lnSpc>
            </a:pPr>
            <a:r>
              <a:rPr lang="de-DE" dirty="0"/>
              <a:t>Fehlende landesweite Datengrundlage</a:t>
            </a:r>
          </a:p>
          <a:p>
            <a:pPr lvl="1">
              <a:lnSpc>
                <a:spcPct val="150000"/>
              </a:lnSpc>
            </a:pPr>
            <a:r>
              <a:rPr lang="de-DE" dirty="0"/>
              <a:t>Hoher Abstimmungsaufwand mit den App-Betreibern</a:t>
            </a:r>
          </a:p>
          <a:p>
            <a:pPr lvl="1">
              <a:lnSpc>
                <a:spcPct val="150000"/>
              </a:lnSpc>
            </a:pPr>
            <a:r>
              <a:rPr lang="de-DE" dirty="0"/>
              <a:t>Viele Apps ohne Möglichkeit von push-Nachrichten</a:t>
            </a:r>
          </a:p>
          <a:p>
            <a:pPr lvl="1">
              <a:lnSpc>
                <a:spcPct val="150000"/>
              </a:lnSpc>
            </a:pPr>
            <a:r>
              <a:rPr lang="de-DE" dirty="0"/>
              <a:t>Verhinderung von Mehrfachteilnahmen</a:t>
            </a:r>
          </a:p>
          <a:p>
            <a:pPr lvl="1">
              <a:lnSpc>
                <a:spcPct val="150000"/>
              </a:lnSpc>
            </a:pPr>
            <a:r>
              <a:rPr lang="de-DE" dirty="0"/>
              <a:t>Gefahr von Serverüberlastungen gemessen an den Downloadzahlen</a:t>
            </a:r>
          </a:p>
          <a:p>
            <a:pPr lvl="1">
              <a:lnSpc>
                <a:spcPct val="150000"/>
              </a:lnSpc>
            </a:pPr>
            <a:r>
              <a:rPr lang="de-DE" dirty="0"/>
              <a:t>Tägliche Auswertung und Bereitstellung einiger Fragen</a:t>
            </a:r>
          </a:p>
          <a:p>
            <a:pPr lvl="1">
              <a:lnSpc>
                <a:spcPct val="150000"/>
              </a:lnSpc>
            </a:pPr>
            <a:r>
              <a:rPr lang="de-DE" dirty="0"/>
              <a:t>Permanente Erreichbarkeit - Studie doppelt angelegt</a:t>
            </a:r>
          </a:p>
          <a:p>
            <a:pPr marL="457200" lvl="1" indent="0">
              <a:buNone/>
            </a:pPr>
            <a:endParaRPr lang="de-DE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8D77CD0D-CEA5-10AF-4B6F-CAE469D3D8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nhi² AG 2024</a:t>
            </a:r>
            <a:endParaRPr lang="en-US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318D70A-537D-3843-605C-CEBA19474F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75837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A401429-E120-0CCD-4D59-222D539592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Die Idee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B458B73-B364-E932-E56E-8384D24668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138576"/>
            <a:ext cx="10606549" cy="524589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de-DE" b="1" dirty="0"/>
              <a:t>Im Dezember 2021 wurde die Nahverkehrswelt in NRW „eezy“!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i="1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b="1" dirty="0"/>
              <a:t>Mit Einführung des eezy-Tarifs sollten</a:t>
            </a:r>
          </a:p>
          <a:p>
            <a:r>
              <a:rPr lang="de-DE" sz="2600" dirty="0"/>
              <a:t>Zugangsbarrieren zum ÖPNV in NRW entfallen,</a:t>
            </a:r>
          </a:p>
          <a:p>
            <a:r>
              <a:rPr lang="de-DE" sz="2600" dirty="0"/>
              <a:t>Neukunden akquiriert</a:t>
            </a:r>
          </a:p>
          <a:p>
            <a:r>
              <a:rPr lang="de-DE" sz="2600" dirty="0"/>
              <a:t>und Selten- und Gelegenheitsnutzern ein einfaches Tarif- und Abrechnungssystem geboten werden.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b="1" dirty="0"/>
              <a:t>Aber was ist eezy NRW überhaupt?</a:t>
            </a:r>
            <a:r>
              <a:rPr lang="de-DE" dirty="0"/>
              <a:t>      </a:t>
            </a:r>
            <a:r>
              <a:rPr lang="de-DE" i="1" dirty="0">
                <a:hlinkClick r:id="rId2"/>
              </a:rPr>
              <a:t>Video Link</a:t>
            </a:r>
            <a:endParaRPr lang="de-DE" sz="1400" dirty="0"/>
          </a:p>
          <a:p>
            <a:pPr marL="0" indent="0">
              <a:buNone/>
            </a:pPr>
            <a:endParaRPr lang="de-DE" i="1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716C034B-4186-4E68-8D4B-15885C0DEB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nhi² AG 2024</a:t>
            </a:r>
            <a:endParaRPr lang="en-US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A9637EF-873E-FF41-1934-466B87DDEE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12" name="Grafik 11" descr="Ein Bild, das Schrift, Grafiken, Logo, Grafikdesign enthält.&#10;&#10;Automatisch generierte Beschreibung">
            <a:extLst>
              <a:ext uri="{FF2B5EF4-FFF2-40B4-BE49-F238E27FC236}">
                <a16:creationId xmlns:a16="http://schemas.microsoft.com/office/drawing/2014/main" id="{DABCBFD4-B693-88A1-1300-BC6432A558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8919" y="1493436"/>
            <a:ext cx="5290206" cy="1764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712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DB47772-D2A3-623B-650A-4350916A50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Was sind die nächsten Schritte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A9A512E-C5D5-28EB-2A7E-D550B365C3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e-DE" sz="2600" b="1" dirty="0"/>
              <a:t>Die Ergebnisse werden derzeit intensiv in den Landesgremien in NRW diskutiert </a:t>
            </a:r>
          </a:p>
          <a:p>
            <a:endParaRPr lang="de-DE" dirty="0"/>
          </a:p>
          <a:p>
            <a:pPr marL="0" indent="0">
              <a:buNone/>
            </a:pPr>
            <a:r>
              <a:rPr lang="de-DE" sz="2600" b="1" dirty="0"/>
              <a:t>Bereits jetzt lassen sich folgende Maßnahmen ableiten:</a:t>
            </a:r>
          </a:p>
          <a:p>
            <a:pPr lvl="1"/>
            <a:r>
              <a:rPr lang="de-DE" dirty="0"/>
              <a:t>Stärkung der kommunikativen Maßnahmen</a:t>
            </a:r>
          </a:p>
          <a:p>
            <a:pPr lvl="1"/>
            <a:r>
              <a:rPr lang="de-DE" dirty="0"/>
              <a:t>Neuauflage der Bekanntheitsstudie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8D77CD0D-CEA5-10AF-4B6F-CAE469D3D8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nhi² AG 2024</a:t>
            </a:r>
            <a:endParaRPr lang="en-US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318D70A-537D-3843-605C-CEBA19474F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36932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DB47772-D2A3-623B-650A-4350916A50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Schlusswort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A9A512E-C5D5-28EB-2A7E-D550B365C3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e-DE" sz="2600" b="1" dirty="0"/>
              <a:t>Freie Nennung eines Probanden am Ende der Befragung: </a:t>
            </a:r>
          </a:p>
          <a:p>
            <a:pPr marL="0" indent="0">
              <a:buNone/>
            </a:pPr>
            <a:endParaRPr lang="de-DE" i="1" dirty="0"/>
          </a:p>
          <a:p>
            <a:pPr marL="0" indent="0">
              <a:buNone/>
            </a:pPr>
            <a:r>
              <a:rPr lang="de-DE" i="1" dirty="0"/>
              <a:t>„</a:t>
            </a:r>
            <a:r>
              <a:rPr lang="de-DE" sz="2400" i="1" dirty="0">
                <a:solidFill>
                  <a:schemeClr val="tx1">
                    <a:lumMod val="75000"/>
                  </a:schemeClr>
                </a:solidFill>
              </a:rPr>
              <a:t>Etwas zu den Fahrer/innen. Danke das ihr da seid, uns sicher von A nach B bringt.....Die Menschen haben einen schweren Job, einfach mal ein </a:t>
            </a:r>
            <a:r>
              <a:rPr lang="de-DE" sz="2400" b="1" i="1" dirty="0">
                <a:solidFill>
                  <a:schemeClr val="tx1">
                    <a:lumMod val="75000"/>
                  </a:schemeClr>
                </a:solidFill>
              </a:rPr>
              <a:t>Danke.</a:t>
            </a:r>
            <a:r>
              <a:rPr lang="de-DE" sz="2400" i="1" dirty="0">
                <a:solidFill>
                  <a:schemeClr val="tx1">
                    <a:lumMod val="75000"/>
                  </a:schemeClr>
                </a:solidFill>
              </a:rPr>
              <a:t>“</a:t>
            </a:r>
            <a:endParaRPr lang="de-DE" i="1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8D77CD0D-CEA5-10AF-4B6F-CAE469D3D8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nhi² AG 2024</a:t>
            </a:r>
            <a:endParaRPr lang="en-US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318D70A-537D-3843-605C-CEBA19474F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4705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7568554-6371-870B-BDB1-1E59BA9F68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/>
              <a:t>Kontakt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94E8E43-2067-A5C5-0EDB-1444F1A52D5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677189"/>
            <a:ext cx="2743200" cy="180000"/>
          </a:xfrm>
        </p:spPr>
        <p:txBody>
          <a:bodyPr/>
          <a:lstStyle/>
          <a:p>
            <a:r>
              <a:rPr lang="de-DE"/>
              <a:t>nhi² AG 2024</a:t>
            </a:r>
            <a:endParaRPr lang="en-US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EE50BBD7-7024-CA5D-4132-BCDD128A92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677189"/>
            <a:ext cx="2743200" cy="180000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61A52614-5F72-EE24-577C-737FD1BB26D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057" t="44196" r="27467" b="12619"/>
          <a:stretch/>
        </p:blipFill>
        <p:spPr>
          <a:xfrm>
            <a:off x="8758109" y="2937152"/>
            <a:ext cx="1592826" cy="1554532"/>
          </a:xfrm>
          <a:prstGeom prst="rect">
            <a:avLst/>
          </a:prstGeom>
        </p:spPr>
      </p:pic>
      <p:grpSp>
        <p:nvGrpSpPr>
          <p:cNvPr id="18" name="Gruppieren 17">
            <a:extLst>
              <a:ext uri="{FF2B5EF4-FFF2-40B4-BE49-F238E27FC236}">
                <a16:creationId xmlns:a16="http://schemas.microsoft.com/office/drawing/2014/main" id="{C7955D6E-7B49-28D2-B921-A111AB867C95}"/>
              </a:ext>
            </a:extLst>
          </p:cNvPr>
          <p:cNvGrpSpPr/>
          <p:nvPr/>
        </p:nvGrpSpPr>
        <p:grpSpPr>
          <a:xfrm>
            <a:off x="8976386" y="1467257"/>
            <a:ext cx="1156274" cy="1473624"/>
            <a:chOff x="8976386" y="1467257"/>
            <a:chExt cx="1156274" cy="1473624"/>
          </a:xfrm>
        </p:grpSpPr>
        <p:pic>
          <p:nvPicPr>
            <p:cNvPr id="10" name="Grafik 9">
              <a:extLst>
                <a:ext uri="{FF2B5EF4-FFF2-40B4-BE49-F238E27FC236}">
                  <a16:creationId xmlns:a16="http://schemas.microsoft.com/office/drawing/2014/main" id="{6BA612CE-C3C1-56E5-B883-5FEE759030A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070632" y="1571856"/>
              <a:ext cx="967783" cy="1264427"/>
            </a:xfrm>
            <a:prstGeom prst="rect">
              <a:avLst/>
            </a:prstGeom>
          </p:spPr>
        </p:pic>
        <p:sp>
          <p:nvSpPr>
            <p:cNvPr id="17" name="Freihandform: Form 16">
              <a:extLst>
                <a:ext uri="{FF2B5EF4-FFF2-40B4-BE49-F238E27FC236}">
                  <a16:creationId xmlns:a16="http://schemas.microsoft.com/office/drawing/2014/main" id="{ABB5F9FA-B27A-F156-2457-5F25B90E7805}"/>
                </a:ext>
              </a:extLst>
            </p:cNvPr>
            <p:cNvSpPr/>
            <p:nvPr/>
          </p:nvSpPr>
          <p:spPr>
            <a:xfrm>
              <a:off x="8976386" y="1467257"/>
              <a:ext cx="1156274" cy="1473624"/>
            </a:xfrm>
            <a:custGeom>
              <a:avLst/>
              <a:gdLst>
                <a:gd name="connsiteX0" fmla="*/ 578137 w 1156274"/>
                <a:gd name="connsiteY0" fmla="*/ 250115 h 1473624"/>
                <a:gd name="connsiteX1" fmla="*/ 91440 w 1156274"/>
                <a:gd name="connsiteY1" fmla="*/ 736812 h 1473624"/>
                <a:gd name="connsiteX2" fmla="*/ 578137 w 1156274"/>
                <a:gd name="connsiteY2" fmla="*/ 1223509 h 1473624"/>
                <a:gd name="connsiteX3" fmla="*/ 1064834 w 1156274"/>
                <a:gd name="connsiteY3" fmla="*/ 736812 h 1473624"/>
                <a:gd name="connsiteX4" fmla="*/ 578137 w 1156274"/>
                <a:gd name="connsiteY4" fmla="*/ 250115 h 1473624"/>
                <a:gd name="connsiteX5" fmla="*/ 0 w 1156274"/>
                <a:gd name="connsiteY5" fmla="*/ 0 h 1473624"/>
                <a:gd name="connsiteX6" fmla="*/ 1156274 w 1156274"/>
                <a:gd name="connsiteY6" fmla="*/ 0 h 1473624"/>
                <a:gd name="connsiteX7" fmla="*/ 1156274 w 1156274"/>
                <a:gd name="connsiteY7" fmla="*/ 1473624 h 1473624"/>
                <a:gd name="connsiteX8" fmla="*/ 0 w 1156274"/>
                <a:gd name="connsiteY8" fmla="*/ 1473624 h 1473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56274" h="1473624">
                  <a:moveTo>
                    <a:pt x="578137" y="250115"/>
                  </a:moveTo>
                  <a:cubicBezTo>
                    <a:pt x="309342" y="250115"/>
                    <a:pt x="91440" y="468017"/>
                    <a:pt x="91440" y="736812"/>
                  </a:cubicBezTo>
                  <a:cubicBezTo>
                    <a:pt x="91440" y="1005607"/>
                    <a:pt x="309342" y="1223509"/>
                    <a:pt x="578137" y="1223509"/>
                  </a:cubicBezTo>
                  <a:cubicBezTo>
                    <a:pt x="846932" y="1223509"/>
                    <a:pt x="1064834" y="1005607"/>
                    <a:pt x="1064834" y="736812"/>
                  </a:cubicBezTo>
                  <a:cubicBezTo>
                    <a:pt x="1064834" y="468017"/>
                    <a:pt x="846932" y="250115"/>
                    <a:pt x="578137" y="250115"/>
                  </a:cubicBezTo>
                  <a:close/>
                  <a:moveTo>
                    <a:pt x="0" y="0"/>
                  </a:moveTo>
                  <a:lnTo>
                    <a:pt x="1156274" y="0"/>
                  </a:lnTo>
                  <a:lnTo>
                    <a:pt x="1156274" y="1473624"/>
                  </a:lnTo>
                  <a:lnTo>
                    <a:pt x="0" y="147362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de-DE"/>
            </a:p>
          </p:txBody>
        </p:sp>
      </p:grpSp>
      <p:pic>
        <p:nvPicPr>
          <p:cNvPr id="22" name="Grafik 21">
            <a:extLst>
              <a:ext uri="{FF2B5EF4-FFF2-40B4-BE49-F238E27FC236}">
                <a16:creationId xmlns:a16="http://schemas.microsoft.com/office/drawing/2014/main" id="{A1AAB34D-4B3E-5987-A6ED-67B64F1BE1A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955479" y="1311061"/>
            <a:ext cx="1198087" cy="312392"/>
          </a:xfrm>
          <a:prstGeom prst="rect">
            <a:avLst/>
          </a:prstGeom>
        </p:spPr>
      </p:pic>
      <p:sp>
        <p:nvSpPr>
          <p:cNvPr id="23" name="Textfeld 22">
            <a:extLst>
              <a:ext uri="{FF2B5EF4-FFF2-40B4-BE49-F238E27FC236}">
                <a16:creationId xmlns:a16="http://schemas.microsoft.com/office/drawing/2014/main" id="{58C89AB6-E92B-DE27-04BB-4A686CBFA347}"/>
              </a:ext>
            </a:extLst>
          </p:cNvPr>
          <p:cNvSpPr txBox="1"/>
          <p:nvPr/>
        </p:nvSpPr>
        <p:spPr>
          <a:xfrm>
            <a:off x="8826502" y="4539606"/>
            <a:ext cx="145604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dirty="0"/>
              <a:t>Farid Gambar</a:t>
            </a:r>
          </a:p>
          <a:p>
            <a:pPr algn="ctr"/>
            <a:r>
              <a:rPr lang="de-DE" dirty="0"/>
              <a:t>nhi² AG</a:t>
            </a:r>
          </a:p>
          <a:p>
            <a:pPr algn="ctr"/>
            <a:endParaRPr lang="de-DE" dirty="0"/>
          </a:p>
          <a:p>
            <a:pPr algn="ctr"/>
            <a:r>
              <a:rPr lang="de-DE" b="1" dirty="0"/>
              <a:t>Stand F1</a:t>
            </a:r>
          </a:p>
        </p:txBody>
      </p:sp>
      <p:grpSp>
        <p:nvGrpSpPr>
          <p:cNvPr id="28" name="Gruppieren 27">
            <a:extLst>
              <a:ext uri="{FF2B5EF4-FFF2-40B4-BE49-F238E27FC236}">
                <a16:creationId xmlns:a16="http://schemas.microsoft.com/office/drawing/2014/main" id="{12742ED5-9AF2-6DFE-3D99-CE8AE4FACC4A}"/>
              </a:ext>
            </a:extLst>
          </p:cNvPr>
          <p:cNvGrpSpPr/>
          <p:nvPr/>
        </p:nvGrpSpPr>
        <p:grpSpPr>
          <a:xfrm>
            <a:off x="2080248" y="1463528"/>
            <a:ext cx="1156274" cy="1473624"/>
            <a:chOff x="2215207" y="1263675"/>
            <a:chExt cx="1156274" cy="1473624"/>
          </a:xfrm>
        </p:grpSpPr>
        <p:pic>
          <p:nvPicPr>
            <p:cNvPr id="24" name="Grafik 23" descr="Ein Bild, das Menschliches Gesicht, Person, Lächeln, Kleidung enthält.&#10;&#10;Automatisch generierte Beschreibung">
              <a:extLst>
                <a:ext uri="{FF2B5EF4-FFF2-40B4-BE49-F238E27FC236}">
                  <a16:creationId xmlns:a16="http://schemas.microsoft.com/office/drawing/2014/main" id="{77F26A80-701E-D9E1-65D9-93F92093BFE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483" t="3072" r="27325" b="10897"/>
            <a:stretch/>
          </p:blipFill>
          <p:spPr>
            <a:xfrm>
              <a:off x="2277151" y="1510235"/>
              <a:ext cx="1032387" cy="1203468"/>
            </a:xfrm>
            <a:prstGeom prst="rect">
              <a:avLst/>
            </a:prstGeom>
          </p:spPr>
        </p:pic>
        <p:sp>
          <p:nvSpPr>
            <p:cNvPr id="27" name="Freihandform: Form 26">
              <a:extLst>
                <a:ext uri="{FF2B5EF4-FFF2-40B4-BE49-F238E27FC236}">
                  <a16:creationId xmlns:a16="http://schemas.microsoft.com/office/drawing/2014/main" id="{8AB81A6C-A656-5BA9-DCD8-E5FE311EFEE6}"/>
                </a:ext>
              </a:extLst>
            </p:cNvPr>
            <p:cNvSpPr/>
            <p:nvPr/>
          </p:nvSpPr>
          <p:spPr>
            <a:xfrm>
              <a:off x="2215207" y="1263675"/>
              <a:ext cx="1156274" cy="1473624"/>
            </a:xfrm>
            <a:custGeom>
              <a:avLst/>
              <a:gdLst>
                <a:gd name="connsiteX0" fmla="*/ 578137 w 1156274"/>
                <a:gd name="connsiteY0" fmla="*/ 250115 h 1473624"/>
                <a:gd name="connsiteX1" fmla="*/ 91440 w 1156274"/>
                <a:gd name="connsiteY1" fmla="*/ 736812 h 1473624"/>
                <a:gd name="connsiteX2" fmla="*/ 578137 w 1156274"/>
                <a:gd name="connsiteY2" fmla="*/ 1223509 h 1473624"/>
                <a:gd name="connsiteX3" fmla="*/ 1064834 w 1156274"/>
                <a:gd name="connsiteY3" fmla="*/ 736812 h 1473624"/>
                <a:gd name="connsiteX4" fmla="*/ 578137 w 1156274"/>
                <a:gd name="connsiteY4" fmla="*/ 250115 h 1473624"/>
                <a:gd name="connsiteX5" fmla="*/ 0 w 1156274"/>
                <a:gd name="connsiteY5" fmla="*/ 0 h 1473624"/>
                <a:gd name="connsiteX6" fmla="*/ 1156274 w 1156274"/>
                <a:gd name="connsiteY6" fmla="*/ 0 h 1473624"/>
                <a:gd name="connsiteX7" fmla="*/ 1156274 w 1156274"/>
                <a:gd name="connsiteY7" fmla="*/ 1473624 h 1473624"/>
                <a:gd name="connsiteX8" fmla="*/ 0 w 1156274"/>
                <a:gd name="connsiteY8" fmla="*/ 1473624 h 1473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56274" h="1473624">
                  <a:moveTo>
                    <a:pt x="578137" y="250115"/>
                  </a:moveTo>
                  <a:cubicBezTo>
                    <a:pt x="309342" y="250115"/>
                    <a:pt x="91440" y="468017"/>
                    <a:pt x="91440" y="736812"/>
                  </a:cubicBezTo>
                  <a:cubicBezTo>
                    <a:pt x="91440" y="1005607"/>
                    <a:pt x="309342" y="1223509"/>
                    <a:pt x="578137" y="1223509"/>
                  </a:cubicBezTo>
                  <a:cubicBezTo>
                    <a:pt x="846932" y="1223509"/>
                    <a:pt x="1064834" y="1005607"/>
                    <a:pt x="1064834" y="736812"/>
                  </a:cubicBezTo>
                  <a:cubicBezTo>
                    <a:pt x="1064834" y="468017"/>
                    <a:pt x="846932" y="250115"/>
                    <a:pt x="578137" y="250115"/>
                  </a:cubicBezTo>
                  <a:close/>
                  <a:moveTo>
                    <a:pt x="0" y="0"/>
                  </a:moveTo>
                  <a:lnTo>
                    <a:pt x="1156274" y="0"/>
                  </a:lnTo>
                  <a:lnTo>
                    <a:pt x="1156274" y="1473624"/>
                  </a:lnTo>
                  <a:lnTo>
                    <a:pt x="0" y="147362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de-DE"/>
            </a:p>
          </p:txBody>
        </p:sp>
      </p:grpSp>
      <p:sp>
        <p:nvSpPr>
          <p:cNvPr id="3" name="Textfeld 2">
            <a:extLst>
              <a:ext uri="{FF2B5EF4-FFF2-40B4-BE49-F238E27FC236}">
                <a16:creationId xmlns:a16="http://schemas.microsoft.com/office/drawing/2014/main" id="{D3914886-8713-2B3A-7FCF-C8DFD7DC0AED}"/>
              </a:ext>
            </a:extLst>
          </p:cNvPr>
          <p:cNvSpPr txBox="1"/>
          <p:nvPr/>
        </p:nvSpPr>
        <p:spPr>
          <a:xfrm>
            <a:off x="1847069" y="4539605"/>
            <a:ext cx="148457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dirty="0"/>
              <a:t>Holger Lorenz</a:t>
            </a:r>
          </a:p>
          <a:p>
            <a:pPr algn="ctr"/>
            <a:r>
              <a:rPr lang="de-DE" dirty="0"/>
              <a:t>VRS GmbH</a:t>
            </a:r>
          </a:p>
          <a:p>
            <a:pPr algn="ctr"/>
            <a:endParaRPr lang="de-DE" dirty="0"/>
          </a:p>
          <a:p>
            <a:pPr algn="ctr"/>
            <a:endParaRPr lang="de-DE" b="1" dirty="0"/>
          </a:p>
        </p:txBody>
      </p:sp>
    </p:spTree>
    <p:extLst>
      <p:ext uri="{BB962C8B-B14F-4D97-AF65-F5344CB8AC3E}">
        <p14:creationId xmlns:p14="http://schemas.microsoft.com/office/powerpoint/2010/main" val="15431684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" y="2948428"/>
            <a:ext cx="11828834" cy="1221493"/>
          </a:xfrm>
        </p:spPr>
        <p:txBody>
          <a:bodyPr>
            <a:normAutofit/>
          </a:bodyPr>
          <a:lstStyle/>
          <a:p>
            <a:r>
              <a:rPr lang="de-DE" sz="8000" dirty="0"/>
              <a:t>DANKE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838200" y="6568106"/>
            <a:ext cx="2743200" cy="180000"/>
          </a:xfrm>
        </p:spPr>
        <p:txBody>
          <a:bodyPr/>
          <a:lstStyle/>
          <a:p>
            <a:r>
              <a:rPr lang="de-DE"/>
              <a:t>nhi² AG 2024</a:t>
            </a:r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610600" y="6568106"/>
            <a:ext cx="2743200" cy="180000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56372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A401429-E120-0CCD-4D59-222D539592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eezy NRW – Daten &amp; Fakten 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B458B73-B364-E932-E56E-8384D24668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18504"/>
            <a:ext cx="10515600" cy="210425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de-DE" sz="2200" b="1" dirty="0"/>
              <a:t>Einführung Dezember 2021</a:t>
            </a:r>
          </a:p>
          <a:p>
            <a:pPr marL="0" indent="0">
              <a:buNone/>
            </a:pPr>
            <a:r>
              <a:rPr lang="de-DE" sz="2200" b="1" dirty="0"/>
              <a:t>Umsetzung in mehr als 40 Apps in NRW</a:t>
            </a:r>
          </a:p>
          <a:p>
            <a:r>
              <a:rPr lang="de-DE" sz="1900" dirty="0"/>
              <a:t>Mehrheit der Apps hat multifunktionalen Charakter und bietet neben eezy auch Funktionen wie Fahrplanauskunft oder Verkauf anderer Tickets</a:t>
            </a:r>
          </a:p>
          <a:p>
            <a:r>
              <a:rPr lang="de-DE" sz="1900" dirty="0"/>
              <a:t>zwei Apps, die ausschließlich eezy anbieten</a:t>
            </a:r>
          </a:p>
          <a:p>
            <a:pPr marL="0" indent="0">
              <a:buNone/>
            </a:pPr>
            <a:r>
              <a:rPr lang="de-DE" sz="2200" b="1" dirty="0"/>
              <a:t>eezy-Bekanntheit unter ÖPNV-Nutzern in NRW im April 2023: knapp 9%*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716C034B-4186-4E68-8D4B-15885C0DEB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nhi² AG 2024</a:t>
            </a:r>
            <a:endParaRPr lang="en-US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A9637EF-873E-FF41-1934-466B87DDEE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0667261F-1C6B-1B5B-4190-4DF7B4A2CC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9679" y="3089511"/>
            <a:ext cx="9586367" cy="3259532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9096247C-ED5A-C3E6-53BA-478D3628B0DB}"/>
              </a:ext>
            </a:extLst>
          </p:cNvPr>
          <p:cNvSpPr txBox="1"/>
          <p:nvPr/>
        </p:nvSpPr>
        <p:spPr>
          <a:xfrm>
            <a:off x="3990975" y="4886154"/>
            <a:ext cx="10287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>
                <a:solidFill>
                  <a:srgbClr val="C00000"/>
                </a:solidFill>
              </a:rPr>
              <a:t>9-Euro-Ticket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F10814CF-9F8A-6B89-D1C8-A5FC52863036}"/>
              </a:ext>
            </a:extLst>
          </p:cNvPr>
          <p:cNvSpPr txBox="1"/>
          <p:nvPr/>
        </p:nvSpPr>
        <p:spPr>
          <a:xfrm>
            <a:off x="7161725" y="3914604"/>
            <a:ext cx="10287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>
                <a:solidFill>
                  <a:srgbClr val="C00000"/>
                </a:solidFill>
              </a:rPr>
              <a:t>Start DLT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004C4A4C-0092-D8D5-AE2D-C2AA8DBF4590}"/>
              </a:ext>
            </a:extLst>
          </p:cNvPr>
          <p:cNvSpPr txBox="1"/>
          <p:nvPr/>
        </p:nvSpPr>
        <p:spPr>
          <a:xfrm>
            <a:off x="7116792" y="6411227"/>
            <a:ext cx="39585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i="1" dirty="0"/>
              <a:t>*befragt wurden im Auftrag von KCM/VRS über 3.000 ÖPNV-Nutzer in NRW ab 16 Jahren mittels Online-Access-Panel</a:t>
            </a:r>
          </a:p>
        </p:txBody>
      </p:sp>
    </p:spTree>
    <p:extLst>
      <p:ext uri="{BB962C8B-B14F-4D97-AF65-F5344CB8AC3E}">
        <p14:creationId xmlns:p14="http://schemas.microsoft.com/office/powerpoint/2010/main" val="1438782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A401429-E120-0CCD-4D59-222D539592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Datenbasierte Entscheidungsgrundlage 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B458B73-B364-E932-E56E-8384D24668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44476"/>
            <a:ext cx="10515600" cy="52399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2600" b="1" dirty="0"/>
              <a:t>Vorhandende Daten:</a:t>
            </a:r>
          </a:p>
          <a:p>
            <a:pPr lvl="1"/>
            <a:r>
              <a:rPr lang="de-DE" dirty="0"/>
              <a:t>Vertriebsdaten aus dem eezy-System </a:t>
            </a:r>
          </a:p>
          <a:p>
            <a:pPr lvl="1"/>
            <a:r>
              <a:rPr lang="de-DE" dirty="0"/>
              <a:t>Studie von KCM/VRS im Frühjahr 2023 zu eezy, </a:t>
            </a:r>
          </a:p>
          <a:p>
            <a:pPr marL="457200" lvl="1" indent="0">
              <a:buNone/>
            </a:pPr>
            <a:r>
              <a:rPr lang="de-DE" dirty="0"/>
              <a:t>	Schwerpunkte: </a:t>
            </a:r>
          </a:p>
          <a:p>
            <a:pPr lvl="2"/>
            <a:r>
              <a:rPr lang="de-DE" dirty="0"/>
              <a:t>eezy-Bekanntheit</a:t>
            </a:r>
          </a:p>
          <a:p>
            <a:pPr lvl="2"/>
            <a:r>
              <a:rPr lang="de-DE" dirty="0"/>
              <a:t>Meinung der Nicht-Nutzer (Marktpotenzial)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sz="2600" b="1" dirty="0"/>
              <a:t>Fehlende Daten:</a:t>
            </a:r>
          </a:p>
          <a:p>
            <a:pPr lvl="1"/>
            <a:r>
              <a:rPr lang="de-DE" dirty="0"/>
              <a:t>Doch was sagt der eezy-Nutzer zu seinem Tarif? </a:t>
            </a:r>
          </a:p>
          <a:p>
            <a:pPr lvl="1"/>
            <a:r>
              <a:rPr lang="de-DE" dirty="0"/>
              <a:t>Was ist gut? Wo sind Schwachstellen? </a:t>
            </a:r>
          </a:p>
          <a:p>
            <a:pPr lvl="1"/>
            <a:r>
              <a:rPr lang="de-DE" dirty="0"/>
              <a:t>Was soll ggf. verbessert werden?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716C034B-4186-4E68-8D4B-15885C0DEB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nhi² AG 2024</a:t>
            </a:r>
            <a:endParaRPr lang="en-US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A9637EF-873E-FF41-1934-466B87DDEE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6581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2A8E159-B729-9E12-C041-45B524A7EF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So kam die Idee 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9672D8C-B04D-D28A-C248-2F38C99F16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58290"/>
            <a:ext cx="8229600" cy="5026181"/>
          </a:xfrm>
        </p:spPr>
        <p:txBody>
          <a:bodyPr/>
          <a:lstStyle/>
          <a:p>
            <a:pPr marL="0" indent="0">
              <a:buNone/>
            </a:pPr>
            <a:r>
              <a:rPr lang="de-DE" sz="2600" b="1" dirty="0"/>
              <a:t>Eine Nutzerbefragung durchzuführen, </a:t>
            </a:r>
            <a:br>
              <a:rPr lang="de-DE" sz="2600" b="1" dirty="0"/>
            </a:br>
            <a:r>
              <a:rPr lang="de-DE" sz="2600" b="1" dirty="0"/>
              <a:t>die Antworten zu folgenden Punkten liefert:</a:t>
            </a:r>
          </a:p>
          <a:p>
            <a:pPr marL="914400" lvl="2" indent="0">
              <a:buNone/>
            </a:pPr>
            <a:endParaRPr lang="de-DE" dirty="0"/>
          </a:p>
          <a:p>
            <a:pPr lvl="1"/>
            <a:r>
              <a:rPr lang="de-DE" dirty="0"/>
              <a:t>Zufriedenheit mit eezy</a:t>
            </a:r>
          </a:p>
          <a:p>
            <a:pPr lvl="1"/>
            <a:r>
              <a:rPr lang="de-DE" dirty="0"/>
              <a:t>Nutzerfreundlichkeit</a:t>
            </a:r>
          </a:p>
          <a:p>
            <a:pPr lvl="1"/>
            <a:r>
              <a:rPr lang="de-DE" dirty="0"/>
              <a:t>Verbesserungspotenziale</a:t>
            </a:r>
          </a:p>
          <a:p>
            <a:pPr lvl="1"/>
            <a:r>
              <a:rPr lang="de-DE" dirty="0"/>
              <a:t>Nutzer-Erfahrungen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23B25303-F33A-06FF-5C2E-78032B8B93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nhi² AG 2024</a:t>
            </a:r>
            <a:endParaRPr lang="en-US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FB683C4-5698-25B7-6A84-BD6421F95A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10" name="Grafik 9" descr="Ein Bild, das Text, Screenshot, Zahl, Schrift enthält.&#10;&#10;Automatisch generierte Beschreibung">
            <a:extLst>
              <a:ext uri="{FF2B5EF4-FFF2-40B4-BE49-F238E27FC236}">
                <a16:creationId xmlns:a16="http://schemas.microsoft.com/office/drawing/2014/main" id="{3B000D03-22D5-D031-921E-FAE9FBD95D2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357" t="10961" r="4818" b="5138"/>
          <a:stretch/>
        </p:blipFill>
        <p:spPr>
          <a:xfrm>
            <a:off x="8171319" y="751647"/>
            <a:ext cx="2809875" cy="5753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6008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7010C13-B469-6796-365A-E139B4559A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31978" y="473529"/>
            <a:ext cx="8351027" cy="621967"/>
          </a:xfrm>
        </p:spPr>
        <p:txBody>
          <a:bodyPr>
            <a:normAutofit fontScale="90000"/>
          </a:bodyPr>
          <a:lstStyle/>
          <a:p>
            <a:r>
              <a:rPr lang="de-DE" dirty="0"/>
              <a:t>nhi² AG hat die Ausschreibung gewonnen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FDC7328-0FF7-E3A0-70B8-81D35F3975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02772" y="2849388"/>
            <a:ext cx="8351028" cy="3535083"/>
          </a:xfrm>
        </p:spPr>
        <p:txBody>
          <a:bodyPr>
            <a:normAutofit/>
          </a:bodyPr>
          <a:lstStyle/>
          <a:p>
            <a:r>
              <a:rPr lang="de-DE" sz="2400" dirty="0"/>
              <a:t>seit über 20 Jahren im ÖPNV Markt aktiv – </a:t>
            </a:r>
            <a:br>
              <a:rPr lang="de-DE" sz="2400" dirty="0"/>
            </a:br>
            <a:r>
              <a:rPr lang="de-DE" sz="2400" dirty="0"/>
              <a:t>stark in den regionalen Studien</a:t>
            </a:r>
          </a:p>
          <a:p>
            <a:pPr lvl="1"/>
            <a:endParaRPr lang="de-DE" sz="2000" dirty="0"/>
          </a:p>
          <a:p>
            <a:pPr lvl="1"/>
            <a:r>
              <a:rPr lang="de-DE" sz="2000" dirty="0"/>
              <a:t>Hamburger Hochbahn (Fokusgruppe, Vor Ort Rekrutierung – Befragung Online oder Telefonisch)</a:t>
            </a:r>
          </a:p>
          <a:p>
            <a:pPr lvl="1"/>
            <a:endParaRPr lang="de-DE" sz="2000" dirty="0"/>
          </a:p>
          <a:p>
            <a:pPr lvl="1"/>
            <a:r>
              <a:rPr lang="de-DE" sz="2000" dirty="0"/>
              <a:t>Stadtwerke Lübeck (Umfragen + Fokusgruppen)</a:t>
            </a:r>
          </a:p>
          <a:p>
            <a:pPr lvl="1"/>
            <a:endParaRPr lang="de-DE" sz="2000" dirty="0"/>
          </a:p>
          <a:p>
            <a:pPr lvl="1"/>
            <a:r>
              <a:rPr lang="de-DE" sz="2000" dirty="0"/>
              <a:t>Karlsruher Verkehrsverbund </a:t>
            </a:r>
            <a:br>
              <a:rPr lang="de-DE" sz="2000" dirty="0"/>
            </a:br>
            <a:r>
              <a:rPr lang="de-DE" sz="2000" dirty="0"/>
              <a:t>(Bevölkerungsstichprobe – monatliche Auswertung)</a:t>
            </a:r>
          </a:p>
          <a:p>
            <a:pPr lvl="1"/>
            <a:endParaRPr lang="de-DE" dirty="0"/>
          </a:p>
          <a:p>
            <a:pPr lvl="1"/>
            <a:endParaRPr lang="de-DE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4258D4C4-D71A-5039-A47A-5CAAF336E5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nhi² AG 2024</a:t>
            </a:r>
            <a:endParaRPr lang="en-US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F56AFFB-3CF8-A65C-1517-8BE9F762CF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9C8A961E-67B8-9534-E375-0A8FB28686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4903" y="160639"/>
            <a:ext cx="1602243" cy="814100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3E3C61BE-5E46-1091-E888-BCF6945076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1978" y="1095496"/>
            <a:ext cx="1184934" cy="1367547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4691B3D6-A438-7249-6F3A-AA8347CEBD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78174" y="1095495"/>
            <a:ext cx="1184934" cy="1367547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2D30881D-4B4F-2734-E3E8-B12F914C83A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05076" y="1095496"/>
            <a:ext cx="1184934" cy="1367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2813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7010C13-B469-6796-365A-E139B4559A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Herausforderungen, Fallstricke und Methodik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FDC7328-0FF7-E3A0-70B8-81D35F3975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58291"/>
            <a:ext cx="10515600" cy="2070710"/>
          </a:xfrm>
        </p:spPr>
        <p:txBody>
          <a:bodyPr>
            <a:normAutofit/>
          </a:bodyPr>
          <a:lstStyle/>
          <a:p>
            <a:r>
              <a:rPr lang="de-DE" sz="1800" dirty="0"/>
              <a:t>Herausforderungen in der Studienerstellung</a:t>
            </a:r>
          </a:p>
          <a:p>
            <a:pPr lvl="1"/>
            <a:r>
              <a:rPr lang="de-DE" sz="1600" dirty="0"/>
              <a:t>NRW-weit zwar eine einheitliche tarifliche Grundlage, aber implementiert in über </a:t>
            </a:r>
            <a:r>
              <a:rPr lang="de-DE" sz="1600" b="1" dirty="0"/>
              <a:t>40 Apps</a:t>
            </a:r>
          </a:p>
          <a:p>
            <a:pPr lvl="1"/>
            <a:r>
              <a:rPr lang="de-DE" sz="1600" dirty="0"/>
              <a:t>Der Kunde kennt meistens nur die App aus seiner Region von seinem lokalen Anbieter</a:t>
            </a:r>
          </a:p>
          <a:p>
            <a:pPr lvl="1"/>
            <a:r>
              <a:rPr lang="de-DE" sz="1600" dirty="0"/>
              <a:t>Unterschiedliche Funktionsweisen der Apps</a:t>
            </a:r>
          </a:p>
          <a:p>
            <a:pPr lvl="2"/>
            <a:r>
              <a:rPr lang="de-DE" sz="1200" dirty="0"/>
              <a:t>„multifunktionale“ vs. „reine eezy“-Apps</a:t>
            </a:r>
          </a:p>
          <a:p>
            <a:pPr lvl="2"/>
            <a:r>
              <a:rPr lang="de-DE" sz="1200" dirty="0"/>
              <a:t>Unterschiedliche </a:t>
            </a:r>
            <a:r>
              <a:rPr lang="de-DE" sz="1200" dirty="0" err="1"/>
              <a:t>eTarif</a:t>
            </a:r>
            <a:r>
              <a:rPr lang="de-DE" sz="1200" dirty="0"/>
              <a:t>-Komponente </a:t>
            </a:r>
          </a:p>
          <a:p>
            <a:pPr lvl="2"/>
            <a:r>
              <a:rPr lang="de-DE" sz="1200" dirty="0"/>
              <a:t>Unterschiedliche Nutzungsmöglichkeiten und Logiken in der App (z. B. mit oder ohne Preis-Cap auf </a:t>
            </a:r>
            <a:r>
              <a:rPr lang="de-DE" sz="1200" dirty="0" err="1"/>
              <a:t>Bartarif</a:t>
            </a:r>
            <a:r>
              <a:rPr lang="de-DE" sz="1200" dirty="0"/>
              <a:t>)</a:t>
            </a:r>
          </a:p>
          <a:p>
            <a:pPr lvl="2"/>
            <a:endParaRPr lang="de-DE" sz="1200" dirty="0"/>
          </a:p>
          <a:p>
            <a:pPr lvl="1"/>
            <a:endParaRPr lang="de-DE" sz="1600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4258D4C4-D71A-5039-A47A-5CAAF336E5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nhi² AG 2024</a:t>
            </a:r>
            <a:endParaRPr lang="en-US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F56AFFB-3CF8-A65C-1517-8BE9F762CF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8" name="Inhaltsplatzhalter 2">
            <a:extLst>
              <a:ext uri="{FF2B5EF4-FFF2-40B4-BE49-F238E27FC236}">
                <a16:creationId xmlns:a16="http://schemas.microsoft.com/office/drawing/2014/main" id="{FFDC7328-0FF7-E3A0-70B8-81D35F3975C8}"/>
              </a:ext>
            </a:extLst>
          </p:cNvPr>
          <p:cNvSpPr txBox="1">
            <a:spLocks/>
          </p:cNvSpPr>
          <p:nvPr/>
        </p:nvSpPr>
        <p:spPr>
          <a:xfrm>
            <a:off x="844904" y="3048703"/>
            <a:ext cx="10515600" cy="19040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Tx/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0" lvl="2" indent="0">
              <a:buFont typeface="Arial" panose="020B0604020202020204" pitchFamily="34" charset="0"/>
              <a:buNone/>
            </a:pPr>
            <a:endParaRPr lang="de-DE" sz="1200" dirty="0"/>
          </a:p>
          <a:p>
            <a:r>
              <a:rPr lang="de-DE" sz="1800" dirty="0"/>
              <a:t>Gewinnspiel als Motivation</a:t>
            </a:r>
          </a:p>
          <a:p>
            <a:pPr lvl="1"/>
            <a:r>
              <a:rPr lang="de-DE" sz="1600" dirty="0"/>
              <a:t>Zur Datensicherheit der Probanden musste die Studie anonym durchgeführt werden</a:t>
            </a:r>
          </a:p>
          <a:p>
            <a:pPr lvl="1"/>
            <a:r>
              <a:rPr lang="de-DE" sz="1600" dirty="0"/>
              <a:t>Gleichzeitig Maßnahmen zur Vermeidung von Mehrfach-Teilnahmen (wegen Gewinnspiel)</a:t>
            </a:r>
          </a:p>
          <a:p>
            <a:pPr lvl="1"/>
            <a:r>
              <a:rPr lang="de-DE" sz="1600" dirty="0"/>
              <a:t>Vermeidung von Server-Überlastungen durch zeitlich kontrollierte Push-Benachrichtigung (um den Zugriff auf die Studie zu gewährleisten)</a:t>
            </a:r>
          </a:p>
          <a:p>
            <a:pPr lvl="1"/>
            <a:endParaRPr lang="de-DE" sz="1600" dirty="0"/>
          </a:p>
          <a:p>
            <a:pPr lvl="1"/>
            <a:endParaRPr lang="de-DE" sz="1600" dirty="0"/>
          </a:p>
        </p:txBody>
      </p:sp>
      <p:sp>
        <p:nvSpPr>
          <p:cNvPr id="9" name="Inhaltsplatzhalter 2">
            <a:extLst>
              <a:ext uri="{FF2B5EF4-FFF2-40B4-BE49-F238E27FC236}">
                <a16:creationId xmlns:a16="http://schemas.microsoft.com/office/drawing/2014/main" id="{FFDC7328-0FF7-E3A0-70B8-81D35F3975C8}"/>
              </a:ext>
            </a:extLst>
          </p:cNvPr>
          <p:cNvSpPr txBox="1">
            <a:spLocks/>
          </p:cNvSpPr>
          <p:nvPr/>
        </p:nvSpPr>
        <p:spPr>
          <a:xfrm>
            <a:off x="831496" y="4674518"/>
            <a:ext cx="10515600" cy="16503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Tx/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Font typeface="Arial" panose="020B0604020202020204" pitchFamily="34" charset="0"/>
              <a:buNone/>
            </a:pPr>
            <a:endParaRPr lang="de-DE" sz="1600" dirty="0"/>
          </a:p>
          <a:p>
            <a:r>
              <a:rPr lang="de-DE" sz="1800" dirty="0"/>
              <a:t>Valide Daten</a:t>
            </a:r>
          </a:p>
          <a:p>
            <a:pPr lvl="1"/>
            <a:r>
              <a:rPr lang="de-DE" sz="1600" dirty="0"/>
              <a:t>Kontrollfrage</a:t>
            </a:r>
          </a:p>
          <a:p>
            <a:pPr lvl="1"/>
            <a:r>
              <a:rPr lang="de-DE" sz="1600" dirty="0"/>
              <a:t>Ausschluss von „Durchklickern“</a:t>
            </a:r>
          </a:p>
          <a:p>
            <a:pPr lvl="1"/>
            <a:r>
              <a:rPr lang="de-DE" sz="1600" dirty="0"/>
              <a:t>Herkunft (aus welcher App) der Teilnehmer – Identifizierung der App</a:t>
            </a:r>
          </a:p>
          <a:p>
            <a:pPr lvl="1"/>
            <a:endParaRPr lang="de-DE" sz="1600" dirty="0"/>
          </a:p>
        </p:txBody>
      </p:sp>
    </p:spTree>
    <p:extLst>
      <p:ext uri="{BB962C8B-B14F-4D97-AF65-F5344CB8AC3E}">
        <p14:creationId xmlns:p14="http://schemas.microsoft.com/office/powerpoint/2010/main" val="3183541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0E90D59-8224-4F4E-97F5-51B7996119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5" y="129681"/>
            <a:ext cx="12027265" cy="621967"/>
          </a:xfrm>
        </p:spPr>
        <p:txBody>
          <a:bodyPr>
            <a:normAutofit/>
          </a:bodyPr>
          <a:lstStyle/>
          <a:p>
            <a:pPr algn="ctr"/>
            <a:r>
              <a:rPr lang="de-DE" dirty="0">
                <a:solidFill>
                  <a:srgbClr val="163E52"/>
                </a:solidFill>
              </a:rPr>
              <a:t>Projektdaten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E3E3737-DEE8-4B13-AD6E-7F571E85A5E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677189"/>
            <a:ext cx="2743200" cy="180000"/>
          </a:xfrm>
        </p:spPr>
        <p:txBody>
          <a:bodyPr/>
          <a:lstStyle/>
          <a:p>
            <a:r>
              <a:rPr lang="de-DE"/>
              <a:t>nhi² AG 2024</a:t>
            </a:r>
            <a:endParaRPr lang="en-US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D267FD1-5DB3-43BE-96B9-3255158E34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2" y="6709837"/>
            <a:ext cx="2743200" cy="180000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017F716-00DA-1382-C1EA-5EE36927CA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52928"/>
            <a:ext cx="10515600" cy="5531543"/>
          </a:xfrm>
        </p:spPr>
        <p:txBody>
          <a:bodyPr>
            <a:noAutofit/>
          </a:bodyPr>
          <a:lstStyle/>
          <a:p>
            <a:r>
              <a:rPr lang="de-DE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Befragte: </a:t>
            </a:r>
            <a:r>
              <a:rPr lang="de-DE" sz="1600" dirty="0"/>
              <a:t>eezy-Nutzer und Nicht-Nutzer </a:t>
            </a:r>
            <a:br>
              <a:rPr lang="de-DE" sz="1600" dirty="0"/>
            </a:br>
            <a:r>
              <a:rPr lang="de-DE" sz="1600" dirty="0"/>
              <a:t>Ausgewertet [n=5.699]</a:t>
            </a:r>
            <a:br>
              <a:rPr lang="de-DE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endParaRPr lang="de-DE" sz="1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de-DE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Umfragemethode:  Online</a:t>
            </a:r>
          </a:p>
          <a:p>
            <a:pPr lvl="1"/>
            <a:r>
              <a:rPr lang="de-DE" sz="1200" dirty="0"/>
              <a:t>Einladungslink zum Online-Fragebogen über die jeweilige App</a:t>
            </a:r>
            <a:endParaRPr lang="de-DE" sz="1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de-DE" sz="1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de-DE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Befragungszeit: 	01. September bis 30. November 2023</a:t>
            </a:r>
          </a:p>
          <a:p>
            <a:endParaRPr lang="de-DE" sz="1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de-DE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Interviewdauer: 	ca. 9 Minuten (Median)</a:t>
            </a:r>
          </a:p>
          <a:p>
            <a:endParaRPr lang="de-DE" sz="1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de-DE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Keine Quotierung</a:t>
            </a:r>
          </a:p>
          <a:p>
            <a:endParaRPr lang="de-DE" sz="1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de-DE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App-Betreiber haben dreimal während der </a:t>
            </a:r>
            <a:r>
              <a:rPr lang="de-DE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Feldzeit</a:t>
            </a:r>
            <a:r>
              <a:rPr lang="de-DE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mittels „Message oft he Day“ in der App für die Umfrage geworben</a:t>
            </a:r>
          </a:p>
          <a:p>
            <a:pPr lvl="1"/>
            <a:r>
              <a:rPr lang="de-DE" sz="1200" dirty="0"/>
              <a:t>vereinzelt haben App-Betreiber die Umfrage dauerhaft in der App hinterlegt, mehrfach dafür geworben oder sogar push-Nachrichten versendet</a:t>
            </a:r>
          </a:p>
          <a:p>
            <a:pPr lvl="1"/>
            <a:r>
              <a:rPr lang="de-DE" sz="1200" dirty="0"/>
              <a:t>zudem zentrales Gewinnspiel als Anreiz zur Beteiligung</a:t>
            </a:r>
          </a:p>
        </p:txBody>
      </p:sp>
    </p:spTree>
    <p:extLst>
      <p:ext uri="{BB962C8B-B14F-4D97-AF65-F5344CB8AC3E}">
        <p14:creationId xmlns:p14="http://schemas.microsoft.com/office/powerpoint/2010/main" val="17811256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21603C3-C588-958B-8A04-18A827012F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 sz="2500" dirty="0"/>
              <a:t>Teilnehmerstruktur</a:t>
            </a:r>
            <a:endParaRPr lang="de-DE" sz="2500" dirty="0">
              <a:highlight>
                <a:srgbClr val="FFFF00"/>
              </a:highlight>
            </a:endParaRP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90281C2-9416-EACF-7A36-239AF1958F9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677189"/>
            <a:ext cx="2743200" cy="180000"/>
          </a:xfrm>
        </p:spPr>
        <p:txBody>
          <a:bodyPr/>
          <a:lstStyle/>
          <a:p>
            <a:r>
              <a:rPr lang="de-DE"/>
              <a:t>nhi² AG 2024</a:t>
            </a:r>
            <a:endParaRPr lang="en-US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33F8AAA-1B75-36D8-0C77-4BE0B78F60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677189"/>
            <a:ext cx="2743200" cy="180000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0AA5862A-7E58-65E1-F4D6-F572E3E392E3}"/>
              </a:ext>
            </a:extLst>
          </p:cNvPr>
          <p:cNvSpPr txBox="1"/>
          <p:nvPr/>
        </p:nvSpPr>
        <p:spPr>
          <a:xfrm>
            <a:off x="1701800" y="6643681"/>
            <a:ext cx="2152650" cy="169277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de-DE" sz="500" dirty="0">
                <a:solidFill>
                  <a:schemeClr val="bg1">
                    <a:lumMod val="65000"/>
                  </a:schemeClr>
                </a:solidFill>
              </a:rPr>
              <a:t>5000</a:t>
            </a:r>
            <a:endParaRPr lang="de-DE" dirty="0">
              <a:solidFill>
                <a:schemeClr val="bg1">
                  <a:lumMod val="65000"/>
                </a:schemeClr>
              </a:solidFill>
            </a:endParaRPr>
          </a:p>
        </p:txBody>
      </p:sp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C6116049-7661-EC37-DC41-3682B55D2F5F}"/>
              </a:ext>
            </a:extLst>
          </p:cNvPr>
          <p:cNvGrpSpPr/>
          <p:nvPr/>
        </p:nvGrpSpPr>
        <p:grpSpPr>
          <a:xfrm>
            <a:off x="590550" y="1421871"/>
            <a:ext cx="7715250" cy="1228776"/>
            <a:chOff x="590550" y="1421871"/>
            <a:chExt cx="7715250" cy="1228776"/>
          </a:xfrm>
        </p:grpSpPr>
        <p:sp>
          <p:nvSpPr>
            <p:cNvPr id="26" name="Rechteck 25">
              <a:extLst>
                <a:ext uri="{FF2B5EF4-FFF2-40B4-BE49-F238E27FC236}">
                  <a16:creationId xmlns:a16="http://schemas.microsoft.com/office/drawing/2014/main" id="{B94611A3-57B2-4AE9-F16E-DD1B87CCF37C}"/>
                </a:ext>
              </a:extLst>
            </p:cNvPr>
            <p:cNvSpPr/>
            <p:nvPr/>
          </p:nvSpPr>
          <p:spPr>
            <a:xfrm>
              <a:off x="590550" y="1421871"/>
              <a:ext cx="7715250" cy="12287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9" name="Rechteck 18">
              <a:extLst>
                <a:ext uri="{FF2B5EF4-FFF2-40B4-BE49-F238E27FC236}">
                  <a16:creationId xmlns:a16="http://schemas.microsoft.com/office/drawing/2014/main" id="{14D19D5B-A6ED-8B3A-63E6-7D9176F850E8}"/>
                </a:ext>
              </a:extLst>
            </p:cNvPr>
            <p:cNvSpPr/>
            <p:nvPr/>
          </p:nvSpPr>
          <p:spPr>
            <a:xfrm>
              <a:off x="781050" y="1706307"/>
              <a:ext cx="7200000" cy="360000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400" dirty="0"/>
                <a:t>Alle die </a:t>
              </a:r>
              <a:r>
                <a:rPr lang="de-DE" sz="1400" dirty="0" err="1"/>
                <a:t>eezy</a:t>
              </a:r>
              <a:r>
                <a:rPr lang="de-DE" sz="1400" dirty="0"/>
                <a:t> kennen TOTAL [n=5.699]</a:t>
              </a:r>
            </a:p>
          </p:txBody>
        </p:sp>
        <p:sp>
          <p:nvSpPr>
            <p:cNvPr id="38" name="Textfeld 37">
              <a:extLst>
                <a:ext uri="{FF2B5EF4-FFF2-40B4-BE49-F238E27FC236}">
                  <a16:creationId xmlns:a16="http://schemas.microsoft.com/office/drawing/2014/main" id="{D73B1581-CF42-9880-8C23-AA5F45ECA71D}"/>
                </a:ext>
              </a:extLst>
            </p:cNvPr>
            <p:cNvSpPr txBox="1"/>
            <p:nvPr/>
          </p:nvSpPr>
          <p:spPr>
            <a:xfrm>
              <a:off x="742416" y="2126512"/>
              <a:ext cx="723863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200" kern="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Nutzer und Nicht-Nutzer (App installiert und kennen </a:t>
              </a:r>
              <a:r>
                <a:rPr lang="de-DE" sz="1200" kern="0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eezy</a:t>
              </a:r>
              <a:r>
                <a:rPr lang="de-DE" sz="1200" kern="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, aber noch nicht gefahren oder noch nicht registriert). </a:t>
              </a:r>
              <a:endParaRPr lang="de-DE" sz="1200" dirty="0"/>
            </a:p>
          </p:txBody>
        </p:sp>
      </p:grpSp>
      <p:grpSp>
        <p:nvGrpSpPr>
          <p:cNvPr id="12" name="Gruppieren 11">
            <a:extLst>
              <a:ext uri="{FF2B5EF4-FFF2-40B4-BE49-F238E27FC236}">
                <a16:creationId xmlns:a16="http://schemas.microsoft.com/office/drawing/2014/main" id="{520EB330-AFCE-EA18-FA52-B9D35A16EDED}"/>
              </a:ext>
            </a:extLst>
          </p:cNvPr>
          <p:cNvGrpSpPr/>
          <p:nvPr/>
        </p:nvGrpSpPr>
        <p:grpSpPr>
          <a:xfrm>
            <a:off x="8305800" y="719665"/>
            <a:ext cx="3742386" cy="5536740"/>
            <a:chOff x="8305800" y="719665"/>
            <a:chExt cx="3742386" cy="5536740"/>
          </a:xfrm>
        </p:grpSpPr>
        <p:graphicFrame>
          <p:nvGraphicFramePr>
            <p:cNvPr id="8" name="Diagramm 7">
              <a:extLst>
                <a:ext uri="{FF2B5EF4-FFF2-40B4-BE49-F238E27FC236}">
                  <a16:creationId xmlns:a16="http://schemas.microsoft.com/office/drawing/2014/main" id="{4D513D2A-6682-8B1E-FA09-99A797D737B2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938772699"/>
                </p:ext>
              </p:extLst>
            </p:nvPr>
          </p:nvGraphicFramePr>
          <p:xfrm>
            <a:off x="8305800" y="719665"/>
            <a:ext cx="3742386" cy="471646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cxnSp>
          <p:nvCxnSpPr>
            <p:cNvPr id="10" name="Verbinder: gekrümmt 9">
              <a:extLst>
                <a:ext uri="{FF2B5EF4-FFF2-40B4-BE49-F238E27FC236}">
                  <a16:creationId xmlns:a16="http://schemas.microsoft.com/office/drawing/2014/main" id="{4A754952-1BB9-9610-E18B-05BD819441D1}"/>
                </a:ext>
              </a:extLst>
            </p:cNvPr>
            <p:cNvCxnSpPr>
              <a:cxnSpLocks/>
              <a:endCxn id="11" idx="0"/>
            </p:cNvCxnSpPr>
            <p:nvPr/>
          </p:nvCxnSpPr>
          <p:spPr>
            <a:xfrm rot="5400000">
              <a:off x="10228758" y="5437222"/>
              <a:ext cx="266277" cy="264092"/>
            </a:xfrm>
            <a:prstGeom prst="curvedConnector3">
              <a:avLst>
                <a:gd name="adj1" fmla="val 50000"/>
              </a:avLst>
            </a:prstGeom>
            <a:ln>
              <a:solidFill>
                <a:srgbClr val="0070C0"/>
              </a:solidFill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11" name="Textfeld 10">
              <a:extLst>
                <a:ext uri="{FF2B5EF4-FFF2-40B4-BE49-F238E27FC236}">
                  <a16:creationId xmlns:a16="http://schemas.microsoft.com/office/drawing/2014/main" id="{CBF667C7-6EBE-5FFB-FA69-67F56176AA8E}"/>
                </a:ext>
              </a:extLst>
            </p:cNvPr>
            <p:cNvSpPr txBox="1"/>
            <p:nvPr/>
          </p:nvSpPr>
          <p:spPr>
            <a:xfrm>
              <a:off x="8858250" y="5702407"/>
              <a:ext cx="274320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000" i="1" dirty="0">
                  <a:solidFill>
                    <a:srgbClr val="0070C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Zusammengefasste Gruppe - Apps mit [n&lt;50]</a:t>
              </a:r>
              <a:br>
                <a:rPr lang="de-DE" sz="1000" i="1" dirty="0">
                  <a:solidFill>
                    <a:srgbClr val="0070C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</a:br>
              <a:r>
                <a:rPr lang="de-DE" sz="1000" i="1" dirty="0">
                  <a:solidFill>
                    <a:srgbClr val="0070C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Dargestellte Apps und sonstige Apps können sich je nach Filter ändern</a:t>
              </a:r>
            </a:p>
          </p:txBody>
        </p:sp>
      </p:grpSp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88C81F89-7E3E-0941-19F8-928347027666}"/>
              </a:ext>
            </a:extLst>
          </p:cNvPr>
          <p:cNvGrpSpPr/>
          <p:nvPr/>
        </p:nvGrpSpPr>
        <p:grpSpPr>
          <a:xfrm>
            <a:off x="590550" y="2841403"/>
            <a:ext cx="7715250" cy="1228776"/>
            <a:chOff x="590550" y="2841403"/>
            <a:chExt cx="7715250" cy="1228776"/>
          </a:xfrm>
        </p:grpSpPr>
        <p:sp>
          <p:nvSpPr>
            <p:cNvPr id="16" name="Rechteck 15">
              <a:extLst>
                <a:ext uri="{FF2B5EF4-FFF2-40B4-BE49-F238E27FC236}">
                  <a16:creationId xmlns:a16="http://schemas.microsoft.com/office/drawing/2014/main" id="{7D0553AB-3F2D-5E21-0E98-3F079EB93C7D}"/>
                </a:ext>
              </a:extLst>
            </p:cNvPr>
            <p:cNvSpPr/>
            <p:nvPr/>
          </p:nvSpPr>
          <p:spPr>
            <a:xfrm>
              <a:off x="590550" y="2841403"/>
              <a:ext cx="7715250" cy="12287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" name="Rechteck 20">
              <a:extLst>
                <a:ext uri="{FF2B5EF4-FFF2-40B4-BE49-F238E27FC236}">
                  <a16:creationId xmlns:a16="http://schemas.microsoft.com/office/drawing/2014/main" id="{80695E7A-5DA7-CBA0-F97E-BD77AC156B91}"/>
                </a:ext>
              </a:extLst>
            </p:cNvPr>
            <p:cNvSpPr/>
            <p:nvPr/>
          </p:nvSpPr>
          <p:spPr>
            <a:xfrm>
              <a:off x="3157050" y="3117576"/>
              <a:ext cx="4824000" cy="3600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400" dirty="0"/>
                <a:t>Nutzer [n=3.834]</a:t>
              </a:r>
            </a:p>
          </p:txBody>
        </p:sp>
        <p:sp>
          <p:nvSpPr>
            <p:cNvPr id="24" name="Rechteck 23">
              <a:extLst>
                <a:ext uri="{FF2B5EF4-FFF2-40B4-BE49-F238E27FC236}">
                  <a16:creationId xmlns:a16="http://schemas.microsoft.com/office/drawing/2014/main" id="{186B20CB-8771-6DAA-8F2A-046E6D6DDCCD}"/>
                </a:ext>
              </a:extLst>
            </p:cNvPr>
            <p:cNvSpPr/>
            <p:nvPr/>
          </p:nvSpPr>
          <p:spPr>
            <a:xfrm>
              <a:off x="781050" y="3117576"/>
              <a:ext cx="2376000" cy="3600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400" dirty="0"/>
                <a:t>Nicht-Nutzer [n=1.865]</a:t>
              </a:r>
            </a:p>
          </p:txBody>
        </p:sp>
        <p:sp>
          <p:nvSpPr>
            <p:cNvPr id="22" name="Textfeld 21">
              <a:extLst>
                <a:ext uri="{FF2B5EF4-FFF2-40B4-BE49-F238E27FC236}">
                  <a16:creationId xmlns:a16="http://schemas.microsoft.com/office/drawing/2014/main" id="{CC2F6660-4D2F-3AA4-C6BE-EF4A59F07BD1}"/>
                </a:ext>
              </a:extLst>
            </p:cNvPr>
            <p:cNvSpPr txBox="1"/>
            <p:nvPr/>
          </p:nvSpPr>
          <p:spPr>
            <a:xfrm>
              <a:off x="590550" y="3548187"/>
              <a:ext cx="723863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200" kern="0" dirty="0">
                  <a:latin typeface="Times New Roman" panose="02020603050405020304" pitchFamily="18" charset="0"/>
                </a:rPr>
                <a:t>Wenn </a:t>
              </a:r>
              <a:r>
                <a:rPr lang="de-DE" sz="1200" kern="0" dirty="0" err="1">
                  <a:latin typeface="Times New Roman" panose="02020603050405020304" pitchFamily="18" charset="0"/>
                </a:rPr>
                <a:t>eezy</a:t>
              </a:r>
              <a:r>
                <a:rPr lang="de-DE" sz="1200" kern="0" dirty="0">
                  <a:latin typeface="Times New Roman" panose="02020603050405020304" pitchFamily="18" charset="0"/>
                </a:rPr>
                <a:t> bekannt, wurden auch Nicht-Nutzer befragt (mit den einschlägigen Fragen).</a:t>
              </a:r>
              <a:endParaRPr lang="de-DE" sz="1200" dirty="0"/>
            </a:p>
          </p:txBody>
        </p:sp>
      </p:grpSp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8DEDF34E-EED8-20D7-ECF8-EE3F04DA55A3}"/>
              </a:ext>
            </a:extLst>
          </p:cNvPr>
          <p:cNvGrpSpPr/>
          <p:nvPr/>
        </p:nvGrpSpPr>
        <p:grpSpPr>
          <a:xfrm>
            <a:off x="590550" y="4249569"/>
            <a:ext cx="7715250" cy="1078328"/>
            <a:chOff x="590550" y="4249569"/>
            <a:chExt cx="7715250" cy="1078328"/>
          </a:xfrm>
        </p:grpSpPr>
        <p:sp>
          <p:nvSpPr>
            <p:cNvPr id="27" name="Rechteck 26">
              <a:extLst>
                <a:ext uri="{FF2B5EF4-FFF2-40B4-BE49-F238E27FC236}">
                  <a16:creationId xmlns:a16="http://schemas.microsoft.com/office/drawing/2014/main" id="{2210E381-1E44-8BDE-2EB3-FB65C6B0F2D2}"/>
                </a:ext>
              </a:extLst>
            </p:cNvPr>
            <p:cNvSpPr/>
            <p:nvPr/>
          </p:nvSpPr>
          <p:spPr>
            <a:xfrm>
              <a:off x="590550" y="4249569"/>
              <a:ext cx="7715250" cy="10783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" name="Rechteck 27">
              <a:extLst>
                <a:ext uri="{FF2B5EF4-FFF2-40B4-BE49-F238E27FC236}">
                  <a16:creationId xmlns:a16="http://schemas.microsoft.com/office/drawing/2014/main" id="{20A9308A-47C3-0908-671D-FE76C27DD8B1}"/>
                </a:ext>
              </a:extLst>
            </p:cNvPr>
            <p:cNvSpPr/>
            <p:nvPr/>
          </p:nvSpPr>
          <p:spPr>
            <a:xfrm>
              <a:off x="781050" y="4531970"/>
              <a:ext cx="2808000" cy="360000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400" dirty="0" err="1"/>
                <a:t>fairtiq</a:t>
              </a:r>
              <a:r>
                <a:rPr lang="de-DE" sz="1400" dirty="0"/>
                <a:t> [n=2.251]</a:t>
              </a:r>
            </a:p>
          </p:txBody>
        </p:sp>
        <p:sp>
          <p:nvSpPr>
            <p:cNvPr id="29" name="Rechteck 28">
              <a:extLst>
                <a:ext uri="{FF2B5EF4-FFF2-40B4-BE49-F238E27FC236}">
                  <a16:creationId xmlns:a16="http://schemas.microsoft.com/office/drawing/2014/main" id="{E4442C2F-E7B9-3C5C-B18E-C9AD53DB0F6A}"/>
                </a:ext>
              </a:extLst>
            </p:cNvPr>
            <p:cNvSpPr/>
            <p:nvPr/>
          </p:nvSpPr>
          <p:spPr>
            <a:xfrm>
              <a:off x="3589050" y="4531970"/>
              <a:ext cx="4320000" cy="360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400" dirty="0"/>
                <a:t>Mentz [n=3.834]</a:t>
              </a:r>
            </a:p>
          </p:txBody>
        </p:sp>
        <p:sp>
          <p:nvSpPr>
            <p:cNvPr id="30" name="Textfeld 29">
              <a:extLst>
                <a:ext uri="{FF2B5EF4-FFF2-40B4-BE49-F238E27FC236}">
                  <a16:creationId xmlns:a16="http://schemas.microsoft.com/office/drawing/2014/main" id="{614BB34F-9919-AD6A-F8B0-181B3AB50585}"/>
                </a:ext>
              </a:extLst>
            </p:cNvPr>
            <p:cNvSpPr txBox="1"/>
            <p:nvPr/>
          </p:nvSpPr>
          <p:spPr>
            <a:xfrm>
              <a:off x="590550" y="4957299"/>
              <a:ext cx="723863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200" kern="0" dirty="0" err="1">
                  <a:latin typeface="Times New Roman" panose="02020603050405020304" pitchFamily="18" charset="0"/>
                </a:rPr>
                <a:t>eTarif</a:t>
              </a:r>
              <a:r>
                <a:rPr lang="de-DE" sz="1200" kern="0" dirty="0">
                  <a:latin typeface="Times New Roman" panose="02020603050405020304" pitchFamily="18" charset="0"/>
                </a:rPr>
                <a:t>-Komponente</a:t>
              </a:r>
              <a:endParaRPr lang="de-DE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2964997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nhi²">
  <a:themeElements>
    <a:clrScheme name="Papi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Subtile Körper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2">
            <a:lumMod val="90000"/>
          </a:schemeClr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Jacques" id="{E1B47773-1B41-4A0A-AF11-020E85BA2981}" vid="{F5C76098-AD18-4DF3-97E7-AB73F605D61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1287</Words>
  <Application>Microsoft Office PowerPoint</Application>
  <PresentationFormat>Breitbild</PresentationFormat>
  <Paragraphs>225</Paragraphs>
  <Slides>23</Slides>
  <Notes>14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23</vt:i4>
      </vt:variant>
    </vt:vector>
  </HeadingPairs>
  <TitlesOfParts>
    <vt:vector size="29" baseType="lpstr">
      <vt:lpstr>Arial</vt:lpstr>
      <vt:lpstr>Calibri</vt:lpstr>
      <vt:lpstr>Georgia</vt:lpstr>
      <vt:lpstr>Segoe UI</vt:lpstr>
      <vt:lpstr>Times New Roman</vt:lpstr>
      <vt:lpstr>nhi²</vt:lpstr>
      <vt:lpstr>Schaffen Sie eine datenbasierte Grundlage für Ihre Entscheidungen!   Beispiel: NRW-weite Studie zum elektronischen Luftlinientarif eezy.nrw </vt:lpstr>
      <vt:lpstr>Die Idee</vt:lpstr>
      <vt:lpstr>eezy NRW – Daten &amp; Fakten </vt:lpstr>
      <vt:lpstr>Datenbasierte Entscheidungsgrundlage </vt:lpstr>
      <vt:lpstr>So kam die Idee </vt:lpstr>
      <vt:lpstr>nhi² AG hat die Ausschreibung gewonnen</vt:lpstr>
      <vt:lpstr>Herausforderungen, Fallstricke und Methodik</vt:lpstr>
      <vt:lpstr>Projektdaten</vt:lpstr>
      <vt:lpstr>Teilnehmerstruktur</vt:lpstr>
      <vt:lpstr>Alter und Geschlecht</vt:lpstr>
      <vt:lpstr>Bekannt durch</vt:lpstr>
      <vt:lpstr>Verständlichkeit der Registrierung</vt:lpstr>
      <vt:lpstr>Zufriedenheit mit eezy NRW</vt:lpstr>
      <vt:lpstr>Probleme bei der Nutzung</vt:lpstr>
      <vt:lpstr>Fahrkartenkontrolle</vt:lpstr>
      <vt:lpstr>Bekanntheit Preisdeckel</vt:lpstr>
      <vt:lpstr>Verbesserungsvorschläge</vt:lpstr>
      <vt:lpstr>Mitteilungen</vt:lpstr>
      <vt:lpstr>Herausforderungen im Projektverlauf</vt:lpstr>
      <vt:lpstr>Was sind die nächsten Schritte</vt:lpstr>
      <vt:lpstr>Schlusswort</vt:lpstr>
      <vt:lpstr>Kontakt</vt:lpstr>
      <vt:lpstr>DANKE</vt:lpstr>
    </vt:vector>
  </TitlesOfParts>
  <Company>nhi²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eezy</dc:title>
  <dc:creator>Farid Gambar</dc:creator>
  <cp:keywords>Präsentation</cp:keywords>
  <cp:lastModifiedBy>Farid Gambar</cp:lastModifiedBy>
  <cp:revision>3434</cp:revision>
  <cp:lastPrinted>2021-07-12T08:29:09Z</cp:lastPrinted>
  <dcterms:created xsi:type="dcterms:W3CDTF">2015-06-23T11:21:37Z</dcterms:created>
  <dcterms:modified xsi:type="dcterms:W3CDTF">2024-04-25T14:28:52Z</dcterms:modified>
</cp:coreProperties>
</file>