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18"/>
  </p:notesMasterIdLst>
  <p:handoutMasterIdLst>
    <p:handoutMasterId r:id="rId19"/>
  </p:handoutMasterIdLst>
  <p:sldIdLst>
    <p:sldId id="1772" r:id="rId2"/>
    <p:sldId id="1815" r:id="rId3"/>
    <p:sldId id="1814" r:id="rId4"/>
    <p:sldId id="1817" r:id="rId5"/>
    <p:sldId id="1810" r:id="rId6"/>
    <p:sldId id="1784" r:id="rId7"/>
    <p:sldId id="1823" r:id="rId8"/>
    <p:sldId id="1803" r:id="rId9"/>
    <p:sldId id="1806" r:id="rId10"/>
    <p:sldId id="1788" r:id="rId11"/>
    <p:sldId id="1793" r:id="rId12"/>
    <p:sldId id="1794" r:id="rId13"/>
    <p:sldId id="1795" r:id="rId14"/>
    <p:sldId id="1825" r:id="rId15"/>
    <p:sldId id="1824" r:id="rId16"/>
    <p:sldId id="1789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8"/>
    <a:srgbClr val="FDC643"/>
    <a:srgbClr val="FFFF00"/>
    <a:srgbClr val="F59C00"/>
    <a:srgbClr val="0098D4"/>
    <a:srgbClr val="3A96D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25" autoAdjust="0"/>
  </p:normalViewPr>
  <p:slideViewPr>
    <p:cSldViewPr snapToGrid="0" snapToObjects="1">
      <p:cViewPr varScale="1">
        <p:scale>
          <a:sx n="102" d="100"/>
          <a:sy n="102" d="100"/>
        </p:scale>
        <p:origin x="77" y="43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F61C05-B7F0-4EBB-81FE-DD58685219D4}" type="datetimeFigureOut">
              <a:rPr lang="de-DE"/>
              <a:pPr/>
              <a:t>17.04.2024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7A0FA2-59B8-4DFE-B449-CFAC7842DD9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10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72CF09-E73E-4E14-ACCA-4684A9F94DFF}" type="datetimeFigureOut">
              <a:rPr lang="de-DE"/>
              <a:pPr/>
              <a:t>17.04.2024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5ACC51-31ED-4981-8396-0FE7D39E63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950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66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Grafik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83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Grafik: 16 </a:t>
            </a:r>
            <a:r>
              <a:rPr lang="de-DE" dirty="0" err="1"/>
              <a:t>Landeeswappen</a:t>
            </a:r>
            <a:r>
              <a:rPr lang="de-DE" dirty="0"/>
              <a:t> Kreis </a:t>
            </a:r>
            <a:r>
              <a:rPr lang="de-DE" dirty="0" err="1"/>
              <a:t>ín</a:t>
            </a:r>
            <a:r>
              <a:rPr lang="de-DE" dirty="0"/>
              <a:t> der Mitte Vertrag</a:t>
            </a:r>
            <a:br>
              <a:rPr lang="de-DE" dirty="0"/>
            </a:br>
            <a:endParaRPr lang="de-DE" dirty="0"/>
          </a:p>
          <a:p>
            <a:r>
              <a:rPr lang="de-DE" dirty="0"/>
              <a:t>https://img.freepik.com/free-photo/happy-women-with-golden-cup_23-2148634659.jpg?t=st=1713244785~exp=1713248385~hmac=a695996dcf8359b95af584c5928f91c7c029413b80a0fa2ecc27633aebc7879c&amp;w=1380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994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https://img.freepik.com/free-photo/bottom-view-women-holding-ball_23-2148634653.jpg?t=st=1713273571~exp=1713277171~hmac=0a065b50b0beca61622a7ac79efae5c5f853b3b66b0053cf17bf574fab39cf1e&amp;w=1380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88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66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https://img.freepik.com/free-photo/soccer-players-action-professional-stadium_654080-1255.jpg?t=st=1713267681~exp=1713271281~hmac=8142b6196bad178286f4c567ec47910acda1bd353d27cad7345e5980fed3b2ae&amp;w=1380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34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37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https://img.freepik.com/free-vector/birthday-decoration-with-garland-balloons_23-2148453513.jpg?t=st=1713190256~exp=1713193856~hmac=6c68ec8b26a4fc0226a6b8092ad092e6d961ab98b98921ad0ef8f95679024e14&amp;w=826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37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https://img.freepik.com/premium-photo/selective-focus-shot-shipwreck-sandy-beach-norderney-germany_665346-79719.jpg?w=1380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0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https://img.freepik.com/premium-photo/cropped-hand-holding-man-leg-soccer-field_1048944-29685232.jpg?w=1380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4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https://img.freepik.com/premium-photo/hand-holds-paragraph-symbol-sun-sky-with-office-building_157125-20005.jpg?w=1380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62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117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Vetter, </a:t>
            </a:r>
            <a:r>
              <a:rPr lang="de-DE" dirty="0" err="1"/>
              <a:t>MaplaApp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401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https://img.freepik.com/free-photo/unrecognizable-referee-showing-yellow-card_23-2147820663.jpg?t=st=1713273757~exp=1713277357~hmac=00de6f174c32fec7ce0c734b598243e69ff9901b4e5d28d5c5f8d3b98cba6022&amp;w=1380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0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https://img.freepik.com/free-photo/close-up-team-discussing-strategy_23-2148634565.jpg?t=st=1713244556~exp=1713248156~hmac=fbe9affe06c7e67c834596a7adddf1fa0d95506f8d9f40e877f7531af398fab1&amp;w=996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CC51-31ED-4981-8396-0FE7D39E63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85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 descr="Picture 18"/>
          <p:cNvPicPr>
            <a:picLocks noChangeAspect="1"/>
          </p:cNvPicPr>
          <p:nvPr/>
        </p:nvPicPr>
        <p:blipFill rotWithShape="1">
          <a:blip r:embed="rId2"/>
          <a:srcRect l="31205" t="5795" r="3238" b="287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681040" y="1206700"/>
            <a:ext cx="4642769" cy="6155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rgbClr val="FFFFFF"/>
                </a:solidFill>
                <a:latin typeface="FagoOT-Medi" panose="02000506040000020004" pitchFamily="50" charset="0"/>
              </a:defRPr>
            </a:lvl1pPr>
          </a:lstStyle>
          <a:p>
            <a:r>
              <a:rPr lang="de-DE" dirty="0"/>
              <a:t>Titel</a:t>
            </a:r>
            <a:endParaRPr dirty="0"/>
          </a:p>
        </p:txBody>
      </p:sp>
      <p:sp>
        <p:nvSpPr>
          <p:cNvPr id="1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1038" y="1850232"/>
            <a:ext cx="4356082" cy="52322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>
                <a:solidFill>
                  <a:srgbClr val="FFFFFF"/>
                </a:solidFill>
                <a:latin typeface="FagoOT-Medi" panose="02000506040000020004" pitchFamily="50" charset="0"/>
              </a:defRPr>
            </a:lvl1pPr>
            <a:lvl2pPr marL="935542" indent="-303734">
              <a:defRPr sz="2800">
                <a:solidFill>
                  <a:srgbClr val="FFFFFF"/>
                </a:solidFill>
              </a:defRPr>
            </a:lvl2pPr>
            <a:lvl3pPr marL="2447864" indent="-533387">
              <a:defRPr sz="2800">
                <a:solidFill>
                  <a:srgbClr val="FFFFFF"/>
                </a:solidFill>
              </a:defRPr>
            </a:lvl3pPr>
            <a:lvl4pPr marL="3084436" indent="-533387">
              <a:defRPr sz="2800">
                <a:solidFill>
                  <a:srgbClr val="FFFFFF"/>
                </a:solidFill>
              </a:defRPr>
            </a:lvl4pPr>
            <a:lvl5pPr marL="3644809" indent="-533387">
              <a:defRPr sz="2800">
                <a:solidFill>
                  <a:srgbClr val="FFFFFF"/>
                </a:solidFill>
              </a:defRPr>
            </a:lvl5pPr>
          </a:lstStyle>
          <a:p>
            <a:r>
              <a:rPr lang="de-DE" dirty="0"/>
              <a:t>Untertitel</a:t>
            </a:r>
            <a:endParaRPr dirty="0"/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55E3DC5A-CF61-EA97-6F6D-C6B6934FBF06}"/>
              </a:ext>
            </a:extLst>
          </p:cNvPr>
          <p:cNvSpPr/>
          <p:nvPr userDrawn="1"/>
        </p:nvSpPr>
        <p:spPr>
          <a:xfrm>
            <a:off x="-57418" y="3917070"/>
            <a:ext cx="7334250" cy="1101102"/>
          </a:xfrm>
          <a:custGeom>
            <a:avLst/>
            <a:gdLst>
              <a:gd name="connsiteX0" fmla="*/ 0 w 6699250"/>
              <a:gd name="connsiteY0" fmla="*/ 0 h 638827"/>
              <a:gd name="connsiteX1" fmla="*/ 6699250 w 6699250"/>
              <a:gd name="connsiteY1" fmla="*/ 0 h 638827"/>
              <a:gd name="connsiteX2" fmla="*/ 6699250 w 6699250"/>
              <a:gd name="connsiteY2" fmla="*/ 638827 h 638827"/>
              <a:gd name="connsiteX3" fmla="*/ 0 w 6699250"/>
              <a:gd name="connsiteY3" fmla="*/ 638827 h 638827"/>
              <a:gd name="connsiteX4" fmla="*/ 0 w 6699250"/>
              <a:gd name="connsiteY4" fmla="*/ 0 h 638827"/>
              <a:gd name="connsiteX0" fmla="*/ 0 w 7010400"/>
              <a:gd name="connsiteY0" fmla="*/ 0 h 638827"/>
              <a:gd name="connsiteX1" fmla="*/ 6699250 w 7010400"/>
              <a:gd name="connsiteY1" fmla="*/ 0 h 638827"/>
              <a:gd name="connsiteX2" fmla="*/ 7010400 w 7010400"/>
              <a:gd name="connsiteY2" fmla="*/ 638827 h 638827"/>
              <a:gd name="connsiteX3" fmla="*/ 0 w 7010400"/>
              <a:gd name="connsiteY3" fmla="*/ 638827 h 638827"/>
              <a:gd name="connsiteX4" fmla="*/ 0 w 7010400"/>
              <a:gd name="connsiteY4" fmla="*/ 0 h 638827"/>
              <a:gd name="connsiteX0" fmla="*/ 0 w 7067550"/>
              <a:gd name="connsiteY0" fmla="*/ 0 h 638827"/>
              <a:gd name="connsiteX1" fmla="*/ 6699250 w 7067550"/>
              <a:gd name="connsiteY1" fmla="*/ 0 h 638827"/>
              <a:gd name="connsiteX2" fmla="*/ 7067550 w 7067550"/>
              <a:gd name="connsiteY2" fmla="*/ 638827 h 638827"/>
              <a:gd name="connsiteX3" fmla="*/ 0 w 7067550"/>
              <a:gd name="connsiteY3" fmla="*/ 638827 h 638827"/>
              <a:gd name="connsiteX4" fmla="*/ 0 w 7067550"/>
              <a:gd name="connsiteY4" fmla="*/ 0 h 638827"/>
              <a:gd name="connsiteX0" fmla="*/ 0 w 7258050"/>
              <a:gd name="connsiteY0" fmla="*/ 0 h 969027"/>
              <a:gd name="connsiteX1" fmla="*/ 6699250 w 7258050"/>
              <a:gd name="connsiteY1" fmla="*/ 0 h 969027"/>
              <a:gd name="connsiteX2" fmla="*/ 7258050 w 7258050"/>
              <a:gd name="connsiteY2" fmla="*/ 969027 h 969027"/>
              <a:gd name="connsiteX3" fmla="*/ 0 w 7258050"/>
              <a:gd name="connsiteY3" fmla="*/ 638827 h 969027"/>
              <a:gd name="connsiteX4" fmla="*/ 0 w 7258050"/>
              <a:gd name="connsiteY4" fmla="*/ 0 h 969027"/>
              <a:gd name="connsiteX0" fmla="*/ 0 w 7258050"/>
              <a:gd name="connsiteY0" fmla="*/ 0 h 975377"/>
              <a:gd name="connsiteX1" fmla="*/ 6699250 w 7258050"/>
              <a:gd name="connsiteY1" fmla="*/ 0 h 975377"/>
              <a:gd name="connsiteX2" fmla="*/ 7258050 w 7258050"/>
              <a:gd name="connsiteY2" fmla="*/ 969027 h 975377"/>
              <a:gd name="connsiteX3" fmla="*/ 0 w 7258050"/>
              <a:gd name="connsiteY3" fmla="*/ 975377 h 975377"/>
              <a:gd name="connsiteX4" fmla="*/ 0 w 7258050"/>
              <a:gd name="connsiteY4" fmla="*/ 0 h 975377"/>
              <a:gd name="connsiteX0" fmla="*/ 0 w 7346950"/>
              <a:gd name="connsiteY0" fmla="*/ 0 h 1070627"/>
              <a:gd name="connsiteX1" fmla="*/ 6699250 w 7346950"/>
              <a:gd name="connsiteY1" fmla="*/ 0 h 1070627"/>
              <a:gd name="connsiteX2" fmla="*/ 7346950 w 7346950"/>
              <a:gd name="connsiteY2" fmla="*/ 1070627 h 1070627"/>
              <a:gd name="connsiteX3" fmla="*/ 0 w 7346950"/>
              <a:gd name="connsiteY3" fmla="*/ 975377 h 1070627"/>
              <a:gd name="connsiteX4" fmla="*/ 0 w 7346950"/>
              <a:gd name="connsiteY4" fmla="*/ 0 h 1070627"/>
              <a:gd name="connsiteX0" fmla="*/ 19050 w 7366000"/>
              <a:gd name="connsiteY0" fmla="*/ 0 h 1070627"/>
              <a:gd name="connsiteX1" fmla="*/ 6718300 w 7366000"/>
              <a:gd name="connsiteY1" fmla="*/ 0 h 1070627"/>
              <a:gd name="connsiteX2" fmla="*/ 7366000 w 7366000"/>
              <a:gd name="connsiteY2" fmla="*/ 1070627 h 1070627"/>
              <a:gd name="connsiteX3" fmla="*/ 0 w 7366000"/>
              <a:gd name="connsiteY3" fmla="*/ 1070627 h 1070627"/>
              <a:gd name="connsiteX4" fmla="*/ 19050 w 7366000"/>
              <a:gd name="connsiteY4" fmla="*/ 0 h 1070627"/>
              <a:gd name="connsiteX0" fmla="*/ 19050 w 7334250"/>
              <a:gd name="connsiteY0" fmla="*/ 0 h 1070627"/>
              <a:gd name="connsiteX1" fmla="*/ 6718300 w 7334250"/>
              <a:gd name="connsiteY1" fmla="*/ 0 h 1070627"/>
              <a:gd name="connsiteX2" fmla="*/ 7334250 w 7334250"/>
              <a:gd name="connsiteY2" fmla="*/ 1070627 h 1070627"/>
              <a:gd name="connsiteX3" fmla="*/ 0 w 7334250"/>
              <a:gd name="connsiteY3" fmla="*/ 1070627 h 1070627"/>
              <a:gd name="connsiteX4" fmla="*/ 19050 w 7334250"/>
              <a:gd name="connsiteY4" fmla="*/ 0 h 1070627"/>
              <a:gd name="connsiteX0" fmla="*/ 19050 w 7334250"/>
              <a:gd name="connsiteY0" fmla="*/ 1393936 h 2464563"/>
              <a:gd name="connsiteX1" fmla="*/ 6654356 w 7334250"/>
              <a:gd name="connsiteY1" fmla="*/ 0 h 2464563"/>
              <a:gd name="connsiteX2" fmla="*/ 7334250 w 7334250"/>
              <a:gd name="connsiteY2" fmla="*/ 2464563 h 2464563"/>
              <a:gd name="connsiteX3" fmla="*/ 0 w 7334250"/>
              <a:gd name="connsiteY3" fmla="*/ 2464563 h 2464563"/>
              <a:gd name="connsiteX4" fmla="*/ 19050 w 7334250"/>
              <a:gd name="connsiteY4" fmla="*/ 1393936 h 2464563"/>
              <a:gd name="connsiteX0" fmla="*/ 19050 w 7334250"/>
              <a:gd name="connsiteY0" fmla="*/ 0 h 2523878"/>
              <a:gd name="connsiteX1" fmla="*/ 6654356 w 7334250"/>
              <a:gd name="connsiteY1" fmla="*/ 59315 h 2523878"/>
              <a:gd name="connsiteX2" fmla="*/ 7334250 w 7334250"/>
              <a:gd name="connsiteY2" fmla="*/ 2523878 h 2523878"/>
              <a:gd name="connsiteX3" fmla="*/ 0 w 7334250"/>
              <a:gd name="connsiteY3" fmla="*/ 2523878 h 2523878"/>
              <a:gd name="connsiteX4" fmla="*/ 19050 w 7334250"/>
              <a:gd name="connsiteY4" fmla="*/ 0 h 2523878"/>
              <a:gd name="connsiteX0" fmla="*/ 19050 w 7334250"/>
              <a:gd name="connsiteY0" fmla="*/ 29661 h 2553539"/>
              <a:gd name="connsiteX1" fmla="*/ 6731089 w 7334250"/>
              <a:gd name="connsiteY1" fmla="*/ 0 h 2553539"/>
              <a:gd name="connsiteX2" fmla="*/ 7334250 w 7334250"/>
              <a:gd name="connsiteY2" fmla="*/ 2553539 h 2553539"/>
              <a:gd name="connsiteX3" fmla="*/ 0 w 7334250"/>
              <a:gd name="connsiteY3" fmla="*/ 2553539 h 2553539"/>
              <a:gd name="connsiteX4" fmla="*/ 19050 w 7334250"/>
              <a:gd name="connsiteY4" fmla="*/ 29661 h 255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250" h="2553539">
                <a:moveTo>
                  <a:pt x="19050" y="29661"/>
                </a:moveTo>
                <a:lnTo>
                  <a:pt x="6731089" y="0"/>
                </a:lnTo>
                <a:lnTo>
                  <a:pt x="7334250" y="2553539"/>
                </a:lnTo>
                <a:lnTo>
                  <a:pt x="0" y="2553539"/>
                </a:lnTo>
                <a:lnTo>
                  <a:pt x="19050" y="29661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defTabSz="914378" hangingPunct="0"/>
            <a:endParaRPr lang="de-DE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22DEFF5A-8212-B54A-E466-C51F98644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038" y="4269395"/>
            <a:ext cx="5954713" cy="5232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hangingPunct="1"/>
            <a:r>
              <a:rPr lang="de-DE" sz="1400" b="1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Michael Winnes </a:t>
            </a:r>
            <a:br>
              <a:rPr lang="de-DE" sz="1400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Geschäftsführer, Verkehrsverbund Rhein-Neckar GmbH</a:t>
            </a:r>
            <a:endParaRPr lang="de-DE" sz="1400" dirty="0">
              <a:solidFill>
                <a:srgbClr val="2C3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4880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421799C-CFBA-644D-D132-BEBB17346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CFE9B3-2EC4-8EE9-132D-EF3162EA2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9FF05B83-3577-678D-5CAF-15B212A0A4BA}"/>
              </a:ext>
            </a:extLst>
          </p:cNvPr>
          <p:cNvSpPr/>
          <p:nvPr userDrawn="1"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aseline="-2500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06544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421799C-CFBA-644D-D132-BEBB17346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CFE9B3-2EC4-8EE9-132D-EF3162EA2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9FF05B83-3577-678D-5CAF-15B212A0A4BA}"/>
              </a:ext>
            </a:extLst>
          </p:cNvPr>
          <p:cNvSpPr/>
          <p:nvPr userDrawn="1"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0317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421799C-CFBA-644D-D132-BEBB17346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CFE9B3-2EC4-8EE9-132D-EF3162EA2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9FF05B83-3577-678D-5CAF-15B212A0A4BA}"/>
              </a:ext>
            </a:extLst>
          </p:cNvPr>
          <p:cNvSpPr/>
          <p:nvPr userDrawn="1"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2B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77490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 descr="Picture 18"/>
          <p:cNvPicPr>
            <a:picLocks noChangeAspect="1"/>
          </p:cNvPicPr>
          <p:nvPr/>
        </p:nvPicPr>
        <p:blipFill rotWithShape="1">
          <a:blip r:embed="rId2"/>
          <a:srcRect l="31205" t="5795" r="3238" b="287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30F951FC-832F-734D-E5C5-3872380D582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1040" y="3416500"/>
            <a:ext cx="4642769" cy="6155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rgbClr val="FFFFFF"/>
                </a:solidFill>
                <a:latin typeface="FagoOT-Medi" panose="02000506040000020004" pitchFamily="50" charset="0"/>
              </a:defRPr>
            </a:lvl1pPr>
          </a:lstStyle>
          <a:p>
            <a:r>
              <a:rPr lang="de-DE" dirty="0"/>
              <a:t>Titel</a:t>
            </a:r>
            <a:endParaRPr dirty="0"/>
          </a:p>
        </p:txBody>
      </p:sp>
      <p:sp>
        <p:nvSpPr>
          <p:cNvPr id="3" name="Textebene 1…">
            <a:extLst>
              <a:ext uri="{FF2B5EF4-FFF2-40B4-BE49-F238E27FC236}">
                <a16:creationId xmlns:a16="http://schemas.microsoft.com/office/drawing/2014/main" id="{A10887ED-84F4-D051-BFEA-1CFEC3826E6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1038" y="4060032"/>
            <a:ext cx="4356082" cy="52322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>
                <a:solidFill>
                  <a:srgbClr val="FFFFFF"/>
                </a:solidFill>
                <a:latin typeface="FagoOT-Medi" panose="02000506040000020004" pitchFamily="50" charset="0"/>
              </a:defRPr>
            </a:lvl1pPr>
            <a:lvl2pPr marL="935542" indent="-303734">
              <a:defRPr sz="2800">
                <a:solidFill>
                  <a:srgbClr val="FFFFFF"/>
                </a:solidFill>
              </a:defRPr>
            </a:lvl2pPr>
            <a:lvl3pPr marL="2447864" indent="-533387">
              <a:defRPr sz="2800">
                <a:solidFill>
                  <a:srgbClr val="FFFFFF"/>
                </a:solidFill>
              </a:defRPr>
            </a:lvl3pPr>
            <a:lvl4pPr marL="3084436" indent="-533387">
              <a:defRPr sz="2800">
                <a:solidFill>
                  <a:srgbClr val="FFFFFF"/>
                </a:solidFill>
              </a:defRPr>
            </a:lvl4pPr>
            <a:lvl5pPr marL="3644809" indent="-533387">
              <a:defRPr sz="2800">
                <a:solidFill>
                  <a:srgbClr val="FFFFFF"/>
                </a:solidFill>
              </a:defRPr>
            </a:lvl5pPr>
          </a:lstStyle>
          <a:p>
            <a:r>
              <a:rPr lang="de-DE" dirty="0"/>
              <a:t>Untertitel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6157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 descr="Picture 18"/>
          <p:cNvPicPr>
            <a:picLocks noChangeAspect="1"/>
          </p:cNvPicPr>
          <p:nvPr/>
        </p:nvPicPr>
        <p:blipFill rotWithShape="1">
          <a:blip r:embed="rId2"/>
          <a:srcRect l="31205" t="5795" r="3238" b="2870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platzhalter 4">
            <a:extLst>
              <a:ext uri="{FF2B5EF4-FFF2-40B4-BE49-F238E27FC236}">
                <a16:creationId xmlns:a16="http://schemas.microsoft.com/office/drawing/2014/main" id="{22DEFF5A-8212-B54A-E466-C51F986442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938366"/>
            <a:ext cx="5954713" cy="723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de-DE" sz="1100" dirty="0" smtClean="0">
                <a:solidFill>
                  <a:srgbClr val="2C3A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hangingPunct="1"/>
            <a:r>
              <a:rPr lang="de-DE" sz="1400" b="1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Michael Winnes </a:t>
            </a:r>
            <a:br>
              <a:rPr lang="de-DE" sz="1400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Geschäftsführer, Verkehrsverbund Rhein-Neckar GmbH</a:t>
            </a:r>
          </a:p>
          <a:p>
            <a:pPr marL="0" marR="0" lvl="0" indent="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SzTx/>
              <a:buFontTx/>
              <a:buNone/>
              <a:tabLst/>
              <a:defRPr/>
            </a:pPr>
            <a:r>
              <a:rPr lang="de-DE" sz="1100" kern="0" spc="-20" dirty="0">
                <a:solidFill>
                  <a:srgbClr val="FFFFFF"/>
                </a:solidFill>
                <a:latin typeface="Arial" panose="02020603050405020304" pitchFamily="2"/>
              </a:rPr>
              <a:t>(+49) 0621 10770-120 | </a:t>
            </a:r>
            <a:r>
              <a:rPr lang="de-DE" sz="1100" u="sng" kern="0" spc="-20" dirty="0">
                <a:solidFill>
                  <a:srgbClr val="0000FF"/>
                </a:solidFill>
                <a:latin typeface="Arial" panose="02020603050405020304" pitchFamily="2"/>
              </a:rPr>
              <a:t>m.winnes@vrn.de</a:t>
            </a:r>
            <a:r>
              <a:rPr lang="de-DE" sz="1100" kern="0" spc="-20" dirty="0">
                <a:solidFill>
                  <a:srgbClr val="FFFFFF"/>
                </a:solidFill>
                <a:latin typeface="Arial" panose="02020603050405020304" pitchFamily="2"/>
              </a:rPr>
              <a:t> </a:t>
            </a:r>
            <a:endParaRPr lang="de-DE" sz="1100" dirty="0">
              <a:solidFill>
                <a:srgbClr val="2C3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de-DE" sz="1400" dirty="0">
              <a:solidFill>
                <a:srgbClr val="2C3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6E2BA6-B32D-29A0-7434-5850B74A6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5828" y="2775109"/>
            <a:ext cx="2155372" cy="1363947"/>
          </a:xfrm>
          <a:prstGeom prst="rect">
            <a:avLst/>
          </a:prstGeom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A7725AFA-D78D-7C91-8221-953053DB0B3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317176" y="4317304"/>
            <a:ext cx="4515996" cy="175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127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ts val="1300"/>
              </a:lnSpc>
              <a:buNone/>
            </a:pPr>
            <a:r>
              <a:rPr lang="de-DE" sz="1200" spc="-5" dirty="0">
                <a:solidFill>
                  <a:srgbClr val="FFFFFF"/>
                </a:solidFill>
                <a:latin typeface="Arial" panose="02020603050405020304" pitchFamily="2"/>
              </a:rPr>
              <a:t>Verkehrsverbund Rhein-Neckar GmbH | B1, 3-5, 69169 Mannheim </a:t>
            </a:r>
          </a:p>
        </p:txBody>
      </p:sp>
    </p:spTree>
    <p:extLst>
      <p:ext uri="{BB962C8B-B14F-4D97-AF65-F5344CB8AC3E}">
        <p14:creationId xmlns:p14="http://schemas.microsoft.com/office/powerpoint/2010/main" val="36979743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345DB1BE-C9F2-046B-6C7F-08AB2B4E572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" y="1"/>
            <a:ext cx="9144000" cy="5143499"/>
          </a:xfrm>
          <a:prstGeom prst="rect">
            <a:avLst/>
          </a:prstGeom>
          <a:solidFill>
            <a:srgbClr val="3995D4"/>
          </a:solidFill>
          <a:ln w="0" cmpd="sng">
            <a:noFill/>
            <a:prstDash val="solid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5000"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2917942-9328-E37C-70C8-3E4B1601C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7E2FB5D-055B-EE93-AD1E-A001DCAE61FF}"/>
              </a:ext>
            </a:extLst>
          </p:cNvPr>
          <p:cNvSpPr/>
          <p:nvPr userDrawn="1"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987EDE-7344-29AD-328F-320A479F0D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48793" y="293114"/>
            <a:ext cx="8234320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2B58"/>
                </a:solidFill>
                <a:latin typeface="FagoOT-Medi" panose="02000506040000020004" pitchFamily="50" charset="0"/>
              </a:defRPr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ACB3DA6-2C9B-2C15-C674-B38C9CE863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1118988"/>
            <a:ext cx="8105032" cy="317259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95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Flächenerschließung Schnellverbindungen dichtere Takte </a:t>
            </a:r>
          </a:p>
        </p:txBody>
      </p:sp>
      <p:sp>
        <p:nvSpPr>
          <p:cNvPr id="17" name="Inhaltsplatzhalter 14">
            <a:extLst>
              <a:ext uri="{FF2B5EF4-FFF2-40B4-BE49-F238E27FC236}">
                <a16:creationId xmlns:a16="http://schemas.microsoft.com/office/drawing/2014/main" id="{D4FE8C92-D999-D029-890E-77EE845B89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8080" y="4741636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Vortragender, Verkehrsverbund Rhein-Neckar</a:t>
            </a:r>
            <a:r>
              <a:rPr lang="de-DE" dirty="0">
                <a:effectLst/>
              </a:rPr>
              <a:t> | Titel der Präsi  |  Tagungsbezeichnung TT. Monat JJJ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73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2917942-9328-E37C-70C8-3E4B1601C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7E2FB5D-055B-EE93-AD1E-A001DCAE61FF}"/>
              </a:ext>
            </a:extLst>
          </p:cNvPr>
          <p:cNvSpPr/>
          <p:nvPr userDrawn="1"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987EDE-7344-29AD-328F-320A479F0D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48793" y="293114"/>
            <a:ext cx="8234320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2B58"/>
                </a:solidFill>
                <a:latin typeface="FagoOT-Medi" panose="02000506040000020004" pitchFamily="50" charset="0"/>
              </a:defRPr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42028D2E-CD71-021D-4B38-E0F41B3D836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41085" y="1118987"/>
            <a:ext cx="8142027" cy="311918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950"/>
              </a:lnSpc>
              <a:spcAft>
                <a:spcPts val="0"/>
              </a:spcAft>
              <a:defRPr>
                <a:solidFill>
                  <a:srgbClr val="002B58"/>
                </a:solidFill>
              </a:defRPr>
            </a:lvl1pPr>
          </a:lstStyle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Aufzählungen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 2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3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442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C82D8FD-8EEC-4793-5F42-7A1ACE9CD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7" name="Rechteck 11">
            <a:extLst>
              <a:ext uri="{FF2B5EF4-FFF2-40B4-BE49-F238E27FC236}">
                <a16:creationId xmlns:a16="http://schemas.microsoft.com/office/drawing/2014/main" id="{80D48731-BE32-9A27-7476-C7C2922F0F26}"/>
              </a:ext>
            </a:extLst>
          </p:cNvPr>
          <p:cNvSpPr/>
          <p:nvPr userDrawn="1"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E5A5C6C-C27E-C3A7-1E99-085F9C0BF7D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59117" y="4752975"/>
            <a:ext cx="5967730" cy="1434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825"/>
              </a:lnSpc>
              <a:spcAft>
                <a:spcPts val="4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indent="0" algn="l">
              <a:lnSpc>
                <a:spcPts val="1100"/>
              </a:lnSpc>
              <a:spcAft>
                <a:spcPts val="5"/>
              </a:spcAft>
            </a:pPr>
            <a:r>
              <a:rPr lang="de-DE" sz="1000" spc="-10" dirty="0">
                <a:solidFill>
                  <a:srgbClr val="FFFFFF"/>
                </a:solidFill>
                <a:latin typeface="Arial" panose="02020603050405020304" pitchFamily="2"/>
              </a:rPr>
              <a:t>Dr. Michael Winnes, Verkehrsverbund Rhein-Neckar | Das Deutschlandticket im VRN | </a:t>
            </a:r>
            <a:r>
              <a:rPr lang="de-DE" sz="1000" spc="-10" dirty="0" err="1">
                <a:solidFill>
                  <a:srgbClr val="FFFFFF"/>
                </a:solidFill>
                <a:latin typeface="Arial" panose="02020603050405020304" pitchFamily="2"/>
              </a:rPr>
              <a:t>imove</a:t>
            </a:r>
            <a:r>
              <a:rPr lang="de-DE" sz="1000" spc="-10" dirty="0">
                <a:solidFill>
                  <a:srgbClr val="FFFFFF"/>
                </a:solidFill>
                <a:latin typeface="Arial" panose="02020603050405020304" pitchFamily="2"/>
              </a:rPr>
              <a:t> 11. Mai 2023 </a:t>
            </a:r>
          </a:p>
        </p:txBody>
      </p:sp>
    </p:spTree>
    <p:extLst>
      <p:ext uri="{BB962C8B-B14F-4D97-AF65-F5344CB8AC3E}">
        <p14:creationId xmlns:p14="http://schemas.microsoft.com/office/powerpoint/2010/main" val="141426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421799C-CFBA-644D-D132-BEBB17346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CFE9B3-2EC4-8EE9-132D-EF3162EA2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9FF05B83-3577-678D-5CAF-15B212A0A4BA}"/>
              </a:ext>
            </a:extLst>
          </p:cNvPr>
          <p:cNvSpPr/>
          <p:nvPr userDrawn="1"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aseline="-25000" dirty="0"/>
              <a:t>~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D0DF823-9B55-CBF4-9F8C-D56A13BCE1E3}"/>
              </a:ext>
            </a:extLst>
          </p:cNvPr>
          <p:cNvSpPr/>
          <p:nvPr userDrawn="1"/>
        </p:nvSpPr>
        <p:spPr>
          <a:xfrm>
            <a:off x="248794" y="293115"/>
            <a:ext cx="7211550" cy="3654772"/>
          </a:xfrm>
          <a:prstGeom prst="rect">
            <a:avLst/>
          </a:prstGeom>
          <a:solidFill>
            <a:srgbClr val="002B58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A5A2AD98-2152-C26F-F3F8-4808285EC6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8081" y="419316"/>
            <a:ext cx="6915348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FagoOT-Medi" panose="02000506040000020004" pitchFamily="50" charset="0"/>
              </a:defRPr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2365E86-5BBB-7F6D-25D0-817CCCB0A88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8000" y="1118988"/>
            <a:ext cx="6785430" cy="267649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95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Aufzählungen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 2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3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86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421799C-CFBA-644D-D132-BEBB17346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CFE9B3-2EC4-8EE9-132D-EF3162EA2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9FF05B83-3577-678D-5CAF-15B212A0A4BA}"/>
              </a:ext>
            </a:extLst>
          </p:cNvPr>
          <p:cNvSpPr/>
          <p:nvPr userDrawn="1"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aseline="-25000" dirty="0"/>
              <a:t>~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A5A2AD98-2152-C26F-F3F8-4808285EC6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78081" y="419316"/>
            <a:ext cx="6915348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2B58"/>
                </a:solidFill>
                <a:latin typeface="FagoOT-Medi" panose="02000506040000020004" pitchFamily="50" charset="0"/>
              </a:defRPr>
            </a:lvl1pPr>
          </a:lstStyle>
          <a:p>
            <a:pPr lvl="0"/>
            <a:r>
              <a:rPr lang="de-DE" dirty="0"/>
              <a:t>Folienüberschrift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2365E86-5BBB-7F6D-25D0-817CCCB0A88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8000" y="1118988"/>
            <a:ext cx="6785430" cy="267649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>
              <a:lnSpc>
                <a:spcPts val="1950"/>
              </a:lnSpc>
              <a:spcAft>
                <a:spcPts val="0"/>
              </a:spcAft>
              <a:defRPr>
                <a:solidFill>
                  <a:srgbClr val="002B58"/>
                </a:solidFill>
              </a:defRPr>
            </a:lvl1pPr>
          </a:lstStyle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Aufzählungen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 2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3</a:t>
            </a:r>
          </a:p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1799" spc="-20" dirty="0">
                <a:solidFill>
                  <a:srgbClr val="FFFFFF"/>
                </a:solidFill>
                <a:latin typeface="Arial" panose="02020603050405020304" pitchFamily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501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Bild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193" y="4626769"/>
            <a:ext cx="681863" cy="4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60" r:id="rId2"/>
    <p:sldLayoutId id="2147483759" r:id="rId3"/>
    <p:sldLayoutId id="2147483748" r:id="rId4"/>
    <p:sldLayoutId id="2147483749" r:id="rId5"/>
    <p:sldLayoutId id="2147483755" r:id="rId6"/>
    <p:sldLayoutId id="2147483750" r:id="rId7"/>
    <p:sldLayoutId id="2147483757" r:id="rId8"/>
    <p:sldLayoutId id="2147483758" r:id="rId9"/>
    <p:sldLayoutId id="2147483756" r:id="rId10"/>
    <p:sldLayoutId id="2147483753" r:id="rId11"/>
    <p:sldLayoutId id="214748375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Clr>
          <a:srgbClr val="0098D4"/>
        </a:buClr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92175" indent="-260350" algn="l" rtl="0" eaLnBrk="0" fontAlgn="base" hangingPunct="0">
        <a:spcBef>
          <a:spcPct val="20000"/>
        </a:spcBef>
        <a:spcAft>
          <a:spcPct val="0"/>
        </a:spcAft>
        <a:buClr>
          <a:srgbClr val="0098D4"/>
        </a:buClr>
        <a:buChar char="-"/>
        <a:defRPr sz="2400">
          <a:solidFill>
            <a:schemeClr val="tx1"/>
          </a:solidFill>
          <a:latin typeface="+mn-lt"/>
          <a:ea typeface="+mn-ea"/>
        </a:defRPr>
      </a:lvl2pPr>
      <a:lvl3pPr marL="23717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29321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34925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48641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5321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inselbus-norderney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980A254-D5B1-2AE8-F068-806E8486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66056"/>
            <a:ext cx="7579042" cy="1299337"/>
          </a:xfrm>
        </p:spPr>
        <p:txBody>
          <a:bodyPr>
            <a:noAutofit/>
          </a:bodyPr>
          <a:lstStyle/>
          <a:p>
            <a:r>
              <a:rPr lang="de-DE" sz="2800" dirty="0" err="1"/>
              <a:t>Governance</a:t>
            </a:r>
            <a:r>
              <a:rPr lang="de-DE" sz="2800" dirty="0"/>
              <a:t> für das Deutschland-Ticket:</a:t>
            </a:r>
            <a:br>
              <a:rPr lang="de-DE" sz="2800" dirty="0"/>
            </a:br>
            <a:r>
              <a:rPr lang="de-DE" sz="2800" dirty="0"/>
              <a:t>ein gemeinsames Ticket benötigt verbindliche Spielregeln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B33416-AF5F-4DC2-C670-898BCC40AFF7}"/>
              </a:ext>
            </a:extLst>
          </p:cNvPr>
          <p:cNvSpPr txBox="1"/>
          <p:nvPr/>
        </p:nvSpPr>
        <p:spPr>
          <a:xfrm>
            <a:off x="681038" y="2338886"/>
            <a:ext cx="674846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914378" hangingPunct="0"/>
            <a:r>
              <a:rPr lang="de-DE" sz="180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Deutscher Nahverkehrstag, </a:t>
            </a:r>
            <a:r>
              <a:rPr lang="de-DE" sz="1800" dirty="0">
                <a:solidFill>
                  <a:schemeClr val="bg1"/>
                </a:solidFill>
                <a:cs typeface="Arial" panose="020B0604020202020204" pitchFamily="34" charset="0"/>
              </a:rPr>
              <a:t>17. April 2024 </a:t>
            </a:r>
            <a:endParaRPr lang="de-DE" sz="180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155A82B-3B75-2D3D-5A71-864526C23C56}"/>
              </a:ext>
            </a:extLst>
          </p:cNvPr>
          <p:cNvSpPr/>
          <p:nvPr/>
        </p:nvSpPr>
        <p:spPr>
          <a:xfrm>
            <a:off x="-57418" y="3917070"/>
            <a:ext cx="7334250" cy="1101102"/>
          </a:xfrm>
          <a:custGeom>
            <a:avLst/>
            <a:gdLst>
              <a:gd name="connsiteX0" fmla="*/ 0 w 6699250"/>
              <a:gd name="connsiteY0" fmla="*/ 0 h 638827"/>
              <a:gd name="connsiteX1" fmla="*/ 6699250 w 6699250"/>
              <a:gd name="connsiteY1" fmla="*/ 0 h 638827"/>
              <a:gd name="connsiteX2" fmla="*/ 6699250 w 6699250"/>
              <a:gd name="connsiteY2" fmla="*/ 638827 h 638827"/>
              <a:gd name="connsiteX3" fmla="*/ 0 w 6699250"/>
              <a:gd name="connsiteY3" fmla="*/ 638827 h 638827"/>
              <a:gd name="connsiteX4" fmla="*/ 0 w 6699250"/>
              <a:gd name="connsiteY4" fmla="*/ 0 h 638827"/>
              <a:gd name="connsiteX0" fmla="*/ 0 w 7010400"/>
              <a:gd name="connsiteY0" fmla="*/ 0 h 638827"/>
              <a:gd name="connsiteX1" fmla="*/ 6699250 w 7010400"/>
              <a:gd name="connsiteY1" fmla="*/ 0 h 638827"/>
              <a:gd name="connsiteX2" fmla="*/ 7010400 w 7010400"/>
              <a:gd name="connsiteY2" fmla="*/ 638827 h 638827"/>
              <a:gd name="connsiteX3" fmla="*/ 0 w 7010400"/>
              <a:gd name="connsiteY3" fmla="*/ 638827 h 638827"/>
              <a:gd name="connsiteX4" fmla="*/ 0 w 7010400"/>
              <a:gd name="connsiteY4" fmla="*/ 0 h 638827"/>
              <a:gd name="connsiteX0" fmla="*/ 0 w 7067550"/>
              <a:gd name="connsiteY0" fmla="*/ 0 h 638827"/>
              <a:gd name="connsiteX1" fmla="*/ 6699250 w 7067550"/>
              <a:gd name="connsiteY1" fmla="*/ 0 h 638827"/>
              <a:gd name="connsiteX2" fmla="*/ 7067550 w 7067550"/>
              <a:gd name="connsiteY2" fmla="*/ 638827 h 638827"/>
              <a:gd name="connsiteX3" fmla="*/ 0 w 7067550"/>
              <a:gd name="connsiteY3" fmla="*/ 638827 h 638827"/>
              <a:gd name="connsiteX4" fmla="*/ 0 w 7067550"/>
              <a:gd name="connsiteY4" fmla="*/ 0 h 638827"/>
              <a:gd name="connsiteX0" fmla="*/ 0 w 7258050"/>
              <a:gd name="connsiteY0" fmla="*/ 0 h 969027"/>
              <a:gd name="connsiteX1" fmla="*/ 6699250 w 7258050"/>
              <a:gd name="connsiteY1" fmla="*/ 0 h 969027"/>
              <a:gd name="connsiteX2" fmla="*/ 7258050 w 7258050"/>
              <a:gd name="connsiteY2" fmla="*/ 969027 h 969027"/>
              <a:gd name="connsiteX3" fmla="*/ 0 w 7258050"/>
              <a:gd name="connsiteY3" fmla="*/ 638827 h 969027"/>
              <a:gd name="connsiteX4" fmla="*/ 0 w 7258050"/>
              <a:gd name="connsiteY4" fmla="*/ 0 h 969027"/>
              <a:gd name="connsiteX0" fmla="*/ 0 w 7258050"/>
              <a:gd name="connsiteY0" fmla="*/ 0 h 975377"/>
              <a:gd name="connsiteX1" fmla="*/ 6699250 w 7258050"/>
              <a:gd name="connsiteY1" fmla="*/ 0 h 975377"/>
              <a:gd name="connsiteX2" fmla="*/ 7258050 w 7258050"/>
              <a:gd name="connsiteY2" fmla="*/ 969027 h 975377"/>
              <a:gd name="connsiteX3" fmla="*/ 0 w 7258050"/>
              <a:gd name="connsiteY3" fmla="*/ 975377 h 975377"/>
              <a:gd name="connsiteX4" fmla="*/ 0 w 7258050"/>
              <a:gd name="connsiteY4" fmla="*/ 0 h 975377"/>
              <a:gd name="connsiteX0" fmla="*/ 0 w 7346950"/>
              <a:gd name="connsiteY0" fmla="*/ 0 h 1070627"/>
              <a:gd name="connsiteX1" fmla="*/ 6699250 w 7346950"/>
              <a:gd name="connsiteY1" fmla="*/ 0 h 1070627"/>
              <a:gd name="connsiteX2" fmla="*/ 7346950 w 7346950"/>
              <a:gd name="connsiteY2" fmla="*/ 1070627 h 1070627"/>
              <a:gd name="connsiteX3" fmla="*/ 0 w 7346950"/>
              <a:gd name="connsiteY3" fmla="*/ 975377 h 1070627"/>
              <a:gd name="connsiteX4" fmla="*/ 0 w 7346950"/>
              <a:gd name="connsiteY4" fmla="*/ 0 h 1070627"/>
              <a:gd name="connsiteX0" fmla="*/ 19050 w 7366000"/>
              <a:gd name="connsiteY0" fmla="*/ 0 h 1070627"/>
              <a:gd name="connsiteX1" fmla="*/ 6718300 w 7366000"/>
              <a:gd name="connsiteY1" fmla="*/ 0 h 1070627"/>
              <a:gd name="connsiteX2" fmla="*/ 7366000 w 7366000"/>
              <a:gd name="connsiteY2" fmla="*/ 1070627 h 1070627"/>
              <a:gd name="connsiteX3" fmla="*/ 0 w 7366000"/>
              <a:gd name="connsiteY3" fmla="*/ 1070627 h 1070627"/>
              <a:gd name="connsiteX4" fmla="*/ 19050 w 7366000"/>
              <a:gd name="connsiteY4" fmla="*/ 0 h 1070627"/>
              <a:gd name="connsiteX0" fmla="*/ 19050 w 7334250"/>
              <a:gd name="connsiteY0" fmla="*/ 0 h 1070627"/>
              <a:gd name="connsiteX1" fmla="*/ 6718300 w 7334250"/>
              <a:gd name="connsiteY1" fmla="*/ 0 h 1070627"/>
              <a:gd name="connsiteX2" fmla="*/ 7334250 w 7334250"/>
              <a:gd name="connsiteY2" fmla="*/ 1070627 h 1070627"/>
              <a:gd name="connsiteX3" fmla="*/ 0 w 7334250"/>
              <a:gd name="connsiteY3" fmla="*/ 1070627 h 1070627"/>
              <a:gd name="connsiteX4" fmla="*/ 19050 w 7334250"/>
              <a:gd name="connsiteY4" fmla="*/ 0 h 1070627"/>
              <a:gd name="connsiteX0" fmla="*/ 19050 w 7334250"/>
              <a:gd name="connsiteY0" fmla="*/ 1393936 h 2464563"/>
              <a:gd name="connsiteX1" fmla="*/ 6654356 w 7334250"/>
              <a:gd name="connsiteY1" fmla="*/ 0 h 2464563"/>
              <a:gd name="connsiteX2" fmla="*/ 7334250 w 7334250"/>
              <a:gd name="connsiteY2" fmla="*/ 2464563 h 2464563"/>
              <a:gd name="connsiteX3" fmla="*/ 0 w 7334250"/>
              <a:gd name="connsiteY3" fmla="*/ 2464563 h 2464563"/>
              <a:gd name="connsiteX4" fmla="*/ 19050 w 7334250"/>
              <a:gd name="connsiteY4" fmla="*/ 1393936 h 2464563"/>
              <a:gd name="connsiteX0" fmla="*/ 19050 w 7334250"/>
              <a:gd name="connsiteY0" fmla="*/ 0 h 2523878"/>
              <a:gd name="connsiteX1" fmla="*/ 6654356 w 7334250"/>
              <a:gd name="connsiteY1" fmla="*/ 59315 h 2523878"/>
              <a:gd name="connsiteX2" fmla="*/ 7334250 w 7334250"/>
              <a:gd name="connsiteY2" fmla="*/ 2523878 h 2523878"/>
              <a:gd name="connsiteX3" fmla="*/ 0 w 7334250"/>
              <a:gd name="connsiteY3" fmla="*/ 2523878 h 2523878"/>
              <a:gd name="connsiteX4" fmla="*/ 19050 w 7334250"/>
              <a:gd name="connsiteY4" fmla="*/ 0 h 2523878"/>
              <a:gd name="connsiteX0" fmla="*/ 19050 w 7334250"/>
              <a:gd name="connsiteY0" fmla="*/ 29661 h 2553539"/>
              <a:gd name="connsiteX1" fmla="*/ 6731089 w 7334250"/>
              <a:gd name="connsiteY1" fmla="*/ 0 h 2553539"/>
              <a:gd name="connsiteX2" fmla="*/ 7334250 w 7334250"/>
              <a:gd name="connsiteY2" fmla="*/ 2553539 h 2553539"/>
              <a:gd name="connsiteX3" fmla="*/ 0 w 7334250"/>
              <a:gd name="connsiteY3" fmla="*/ 2553539 h 2553539"/>
              <a:gd name="connsiteX4" fmla="*/ 19050 w 7334250"/>
              <a:gd name="connsiteY4" fmla="*/ 29661 h 255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250" h="2553539">
                <a:moveTo>
                  <a:pt x="19050" y="29661"/>
                </a:moveTo>
                <a:lnTo>
                  <a:pt x="6731089" y="0"/>
                </a:lnTo>
                <a:lnTo>
                  <a:pt x="7334250" y="2553539"/>
                </a:lnTo>
                <a:lnTo>
                  <a:pt x="0" y="2553539"/>
                </a:lnTo>
                <a:lnTo>
                  <a:pt x="19050" y="29661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defTabSz="914378" hangingPunct="0"/>
            <a:endParaRPr lang="de-DE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72695E-4FBB-0FA8-44AB-A0A3A972AB2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1038" y="4269395"/>
            <a:ext cx="5954713" cy="523222"/>
          </a:xfrm>
        </p:spPr>
        <p:txBody>
          <a:bodyPr>
            <a:noAutofit/>
          </a:bodyPr>
          <a:lstStyle/>
          <a:p>
            <a:pPr hangingPunct="1"/>
            <a:r>
              <a:rPr lang="de-DE" sz="1400" b="1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Michael Winnes </a:t>
            </a:r>
            <a:br>
              <a:rPr lang="de-DE" sz="1400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rgbClr val="2C3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Geschäftsführer, Verkehrsverbund Rhein-Neckar GmbH</a:t>
            </a:r>
            <a:endParaRPr lang="de-DE" sz="1400" dirty="0">
              <a:solidFill>
                <a:srgbClr val="2C3A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506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ose-up team discussing strategy">
            <a:extLst>
              <a:ext uri="{FF2B5EF4-FFF2-40B4-BE49-F238E27FC236}">
                <a16:creationId xmlns:a16="http://schemas.microsoft.com/office/drawing/2014/main" id="{856B5888-8F6A-93EC-B109-3450770DA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10381"/>
          <a:stretch/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FE8EA32-8288-01E5-FE88-5070A9D36EA0}"/>
              </a:ext>
            </a:extLst>
          </p:cNvPr>
          <p:cNvSpPr/>
          <p:nvPr/>
        </p:nvSpPr>
        <p:spPr>
          <a:xfrm>
            <a:off x="401194" y="445515"/>
            <a:ext cx="7211550" cy="36547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1194" y="445515"/>
            <a:ext cx="8234320" cy="436562"/>
          </a:xfrm>
        </p:spPr>
        <p:txBody>
          <a:bodyPr/>
          <a:lstStyle/>
          <a:p>
            <a:r>
              <a:rPr lang="de-DE" sz="3200" dirty="0"/>
              <a:t>Wer muss handeln?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8FF96E4-34A3-9561-93B1-49D6AC6335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0482" y="1271389"/>
            <a:ext cx="8105032" cy="317259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de-DE" sz="2000" b="1" dirty="0">
                <a:solidFill>
                  <a:srgbClr val="002B58"/>
                </a:solidFill>
              </a:rPr>
              <a:t>ÖPNV-Recht ist Ländersache</a:t>
            </a:r>
          </a:p>
          <a:p>
            <a:pPr>
              <a:spcAft>
                <a:spcPts val="600"/>
              </a:spcAft>
              <a:buNone/>
            </a:pPr>
            <a:endParaRPr lang="de-DE" sz="2000" dirty="0">
              <a:solidFill>
                <a:srgbClr val="002B58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de-DE" sz="2000" b="1" u="sng" dirty="0">
                <a:solidFill>
                  <a:srgbClr val="002B58"/>
                </a:solidFill>
              </a:rPr>
              <a:t>Problem:</a:t>
            </a:r>
            <a:r>
              <a:rPr lang="de-DE" sz="2000" b="1" dirty="0">
                <a:solidFill>
                  <a:srgbClr val="002B58"/>
                </a:solidFill>
              </a:rPr>
              <a:t> </a:t>
            </a:r>
          </a:p>
          <a:p>
            <a:pPr algn="ctr"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Kommunale Selbstverwaltungsgarantie</a:t>
            </a:r>
          </a:p>
          <a:p>
            <a:pPr algn="ctr"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Art. 28 Grundgesetz</a:t>
            </a:r>
          </a:p>
        </p:txBody>
      </p:sp>
      <p:cxnSp>
        <p:nvCxnSpPr>
          <p:cNvPr id="8" name="Verbinder: gewinkelt 7">
            <a:extLst>
              <a:ext uri="{FF2B5EF4-FFF2-40B4-BE49-F238E27FC236}">
                <a16:creationId xmlns:a16="http://schemas.microsoft.com/office/drawing/2014/main" id="{49CBA3A2-27AA-2EF2-0633-4ED264E03620}"/>
              </a:ext>
            </a:extLst>
          </p:cNvPr>
          <p:cNvCxnSpPr>
            <a:cxnSpLocks/>
          </p:cNvCxnSpPr>
          <p:nvPr/>
        </p:nvCxnSpPr>
        <p:spPr>
          <a:xfrm>
            <a:off x="676729" y="1879838"/>
            <a:ext cx="1139371" cy="352879"/>
          </a:xfrm>
          <a:prstGeom prst="bentConnector3">
            <a:avLst>
              <a:gd name="adj1" fmla="val -159"/>
            </a:avLst>
          </a:prstGeom>
          <a:ln w="95250" cap="sq">
            <a:solidFill>
              <a:srgbClr val="0098D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1">
            <a:extLst>
              <a:ext uri="{FF2B5EF4-FFF2-40B4-BE49-F238E27FC236}">
                <a16:creationId xmlns:a16="http://schemas.microsoft.com/office/drawing/2014/main" id="{FC5D69D4-4F0C-92CE-474B-9B13B568BB5C}"/>
              </a:ext>
            </a:extLst>
          </p:cNvPr>
          <p:cNvSpPr/>
          <p:nvPr/>
        </p:nvSpPr>
        <p:spPr>
          <a:xfrm>
            <a:off x="530482" y="1011935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9F3F74F2-A815-68FB-BA74-9297185B374A}"/>
              </a:ext>
            </a:extLst>
          </p:cNvPr>
          <p:cNvSpPr txBox="1">
            <a:spLocks/>
          </p:cNvSpPr>
          <p:nvPr/>
        </p:nvSpPr>
        <p:spPr>
          <a:xfrm>
            <a:off x="378080" y="4698132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>
                <a:solidFill>
                  <a:schemeClr val="bg1"/>
                </a:solidFill>
              </a:rPr>
              <a:t>Dr. Michael Winnes, Verkehrsverbund Rhein-Neckar  |  Governance für das D-Ticket  |  Deutscher Nahverkehrstag 17. April 2024</a:t>
            </a:r>
            <a:endParaRPr lang="de-DE" kern="0" dirty="0">
              <a:solidFill>
                <a:schemeClr val="bg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4C99FA0-D8FD-CA55-EA4A-013782163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1092" y="4457701"/>
            <a:ext cx="571500" cy="571500"/>
          </a:xfrm>
          <a:prstGeom prst="rect">
            <a:avLst/>
          </a:prstGeom>
        </p:spPr>
      </p:pic>
      <p:sp>
        <p:nvSpPr>
          <p:cNvPr id="17" name="Rechteck 11">
            <a:extLst>
              <a:ext uri="{FF2B5EF4-FFF2-40B4-BE49-F238E27FC236}">
                <a16:creationId xmlns:a16="http://schemas.microsoft.com/office/drawing/2014/main" id="{52A85EA5-A5C7-06C9-C6D5-75C299D114A9}"/>
              </a:ext>
            </a:extLst>
          </p:cNvPr>
          <p:cNvSpPr/>
          <p:nvPr/>
        </p:nvSpPr>
        <p:spPr>
          <a:xfrm>
            <a:off x="13470" y="5019676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35100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Close-up team discussing strategy">
            <a:extLst>
              <a:ext uri="{FF2B5EF4-FFF2-40B4-BE49-F238E27FC236}">
                <a16:creationId xmlns:a16="http://schemas.microsoft.com/office/drawing/2014/main" id="{57BB6D36-6CB1-29D6-6EA6-01E43B938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10381"/>
          <a:stretch/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hteck 61">
            <a:extLst>
              <a:ext uri="{FF2B5EF4-FFF2-40B4-BE49-F238E27FC236}">
                <a16:creationId xmlns:a16="http://schemas.microsoft.com/office/drawing/2014/main" id="{D2B8C96E-9CB9-432A-938E-4A355A2F67CB}"/>
              </a:ext>
            </a:extLst>
          </p:cNvPr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sz="3200" dirty="0"/>
              <a:t>Wie kann es funktionieren?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2" name="Rechteck 11">
            <a:extLst>
              <a:ext uri="{FF2B5EF4-FFF2-40B4-BE49-F238E27FC236}">
                <a16:creationId xmlns:a16="http://schemas.microsoft.com/office/drawing/2014/main" id="{10FF7F5B-E585-FA1B-436D-D96C6E79A944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DFDA1C4-9418-911B-56E7-DE2FBF4F0D80}"/>
              </a:ext>
            </a:extLst>
          </p:cNvPr>
          <p:cNvSpPr/>
          <p:nvPr/>
        </p:nvSpPr>
        <p:spPr>
          <a:xfrm>
            <a:off x="3990250" y="923820"/>
            <a:ext cx="2881446" cy="712853"/>
          </a:xfrm>
          <a:prstGeom prst="roundRect">
            <a:avLst/>
          </a:prstGeom>
          <a:solidFill>
            <a:srgbClr val="3A96D5"/>
          </a:solidFill>
          <a:ln>
            <a:solidFill>
              <a:srgbClr val="0098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Land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245D65F-0664-15AC-24E7-8BD90ABDC02D}"/>
              </a:ext>
            </a:extLst>
          </p:cNvPr>
          <p:cNvSpPr/>
          <p:nvPr/>
        </p:nvSpPr>
        <p:spPr>
          <a:xfrm>
            <a:off x="3996644" y="2167679"/>
            <a:ext cx="2881446" cy="712853"/>
          </a:xfrm>
          <a:prstGeom prst="roundRect">
            <a:avLst/>
          </a:prstGeom>
          <a:solidFill>
            <a:srgbClr val="3A96D5"/>
          </a:solidFill>
          <a:ln>
            <a:solidFill>
              <a:srgbClr val="0098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Stadt- und Landkreise als AT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FDA0CC5-8F09-859A-4A03-17CB7F617F27}"/>
              </a:ext>
            </a:extLst>
          </p:cNvPr>
          <p:cNvSpPr/>
          <p:nvPr/>
        </p:nvSpPr>
        <p:spPr>
          <a:xfrm>
            <a:off x="3990251" y="3392354"/>
            <a:ext cx="2881445" cy="712853"/>
          </a:xfrm>
          <a:prstGeom prst="roundRect">
            <a:avLst/>
          </a:prstGeom>
          <a:solidFill>
            <a:srgbClr val="3A96D5"/>
          </a:solidFill>
          <a:ln>
            <a:solidFill>
              <a:srgbClr val="0098D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VUs</a:t>
            </a:r>
          </a:p>
        </p:txBody>
      </p:sp>
      <p:cxnSp>
        <p:nvCxnSpPr>
          <p:cNvPr id="14" name="Verbinder: gekrümmt 13">
            <a:extLst>
              <a:ext uri="{FF2B5EF4-FFF2-40B4-BE49-F238E27FC236}">
                <a16:creationId xmlns:a16="http://schemas.microsoft.com/office/drawing/2014/main" id="{6736E8D1-C56D-E257-B69F-96CC0075D0C3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rot="5400000">
            <a:off x="5178260" y="3133247"/>
            <a:ext cx="511822" cy="6393"/>
          </a:xfrm>
          <a:prstGeom prst="curvedConnector3">
            <a:avLst>
              <a:gd name="adj1" fmla="val 50000"/>
            </a:avLst>
          </a:prstGeom>
          <a:ln w="76200">
            <a:solidFill>
              <a:srgbClr val="F59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33BCD76D-B84D-44A4-C832-26489251534D}"/>
              </a:ext>
            </a:extLst>
          </p:cNvPr>
          <p:cNvSpPr txBox="1"/>
          <p:nvPr/>
        </p:nvSpPr>
        <p:spPr>
          <a:xfrm>
            <a:off x="6254300" y="1670556"/>
            <a:ext cx="2896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B58"/>
                </a:solidFill>
                <a:highlight>
                  <a:srgbClr val="FDC643"/>
                </a:highlight>
              </a:rPr>
              <a:t>Verpflichtung im ÖPNVG gegenüber AT,</a:t>
            </a:r>
            <a:br>
              <a:rPr lang="de-DE" sz="1200" dirty="0">
                <a:solidFill>
                  <a:srgbClr val="002B58"/>
                </a:solidFill>
                <a:highlight>
                  <a:srgbClr val="FDC643"/>
                </a:highlight>
              </a:rPr>
            </a:br>
            <a:r>
              <a:rPr lang="de-DE" sz="1200" dirty="0">
                <a:solidFill>
                  <a:srgbClr val="002B58"/>
                </a:solidFill>
                <a:highlight>
                  <a:srgbClr val="FDC643"/>
                </a:highlight>
              </a:rPr>
              <a:t>Tarifanwendungsbefehl auszusprechen</a:t>
            </a:r>
          </a:p>
        </p:txBody>
      </p:sp>
      <p:cxnSp>
        <p:nvCxnSpPr>
          <p:cNvPr id="34" name="Verbinder: gekrümmt 33">
            <a:extLst>
              <a:ext uri="{FF2B5EF4-FFF2-40B4-BE49-F238E27FC236}">
                <a16:creationId xmlns:a16="http://schemas.microsoft.com/office/drawing/2014/main" id="{DBD12A4F-CAE2-6CBC-6FEC-33D36051A14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5168667" y="1898979"/>
            <a:ext cx="531006" cy="6394"/>
          </a:xfrm>
          <a:prstGeom prst="curvedConnector3">
            <a:avLst>
              <a:gd name="adj1" fmla="val 50000"/>
            </a:avLst>
          </a:prstGeom>
          <a:ln w="76200">
            <a:solidFill>
              <a:srgbClr val="F59C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62E33A44-0105-BEFB-29A2-95076DAF95F1}"/>
              </a:ext>
            </a:extLst>
          </p:cNvPr>
          <p:cNvSpPr txBox="1"/>
          <p:nvPr/>
        </p:nvSpPr>
        <p:spPr>
          <a:xfrm>
            <a:off x="6254300" y="2909547"/>
            <a:ext cx="286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2B58"/>
                </a:solidFill>
                <a:highlight>
                  <a:srgbClr val="FDC643"/>
                </a:highlight>
              </a:rPr>
              <a:t>Höchsttariffestsetzung gegenüber VU </a:t>
            </a:r>
          </a:p>
          <a:p>
            <a:r>
              <a:rPr lang="de-DE" sz="1200" dirty="0">
                <a:solidFill>
                  <a:srgbClr val="002B58"/>
                </a:solidFill>
                <a:highlight>
                  <a:srgbClr val="FDC643"/>
                </a:highlight>
              </a:rPr>
              <a:t>in einer allgemeinen Vorschrift</a:t>
            </a:r>
          </a:p>
        </p:txBody>
      </p:sp>
      <p:cxnSp>
        <p:nvCxnSpPr>
          <p:cNvPr id="41" name="Verbinder: gekrümmt 40">
            <a:extLst>
              <a:ext uri="{FF2B5EF4-FFF2-40B4-BE49-F238E27FC236}">
                <a16:creationId xmlns:a16="http://schemas.microsoft.com/office/drawing/2014/main" id="{EE60599B-E0F6-1B7F-3330-50D9AC8DC4E7}"/>
              </a:ext>
            </a:extLst>
          </p:cNvPr>
          <p:cNvCxnSpPr>
            <a:cxnSpLocks/>
            <a:stCxn id="8" idx="1"/>
            <a:endCxn id="6" idx="1"/>
          </p:cNvCxnSpPr>
          <p:nvPr/>
        </p:nvCxnSpPr>
        <p:spPr>
          <a:xfrm rot="10800000">
            <a:off x="3990250" y="1280248"/>
            <a:ext cx="6394" cy="1243859"/>
          </a:xfrm>
          <a:prstGeom prst="curvedConnector3">
            <a:avLst>
              <a:gd name="adj1" fmla="val 9875618"/>
            </a:avLst>
          </a:prstGeom>
          <a:ln w="38100">
            <a:solidFill>
              <a:srgbClr val="002B5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7E33F50C-92C5-09D2-6736-B415E79DE57F}"/>
              </a:ext>
            </a:extLst>
          </p:cNvPr>
          <p:cNvSpPr txBox="1"/>
          <p:nvPr/>
        </p:nvSpPr>
        <p:spPr>
          <a:xfrm>
            <a:off x="1349609" y="1667413"/>
            <a:ext cx="198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>
                <a:solidFill>
                  <a:srgbClr val="002B58"/>
                </a:solidFill>
              </a:rPr>
              <a:t>Finanzierungsanspruch </a:t>
            </a:r>
            <a:br>
              <a:rPr lang="de-DE" sz="1200" b="1" dirty="0">
                <a:solidFill>
                  <a:srgbClr val="002B58"/>
                </a:solidFill>
              </a:rPr>
            </a:br>
            <a:r>
              <a:rPr lang="de-DE" sz="1200" b="1" dirty="0">
                <a:solidFill>
                  <a:srgbClr val="002B58"/>
                </a:solidFill>
              </a:rPr>
              <a:t>aus Konnexität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CA937F3-6B14-FECE-FE02-427B7D4A9FB9}"/>
              </a:ext>
            </a:extLst>
          </p:cNvPr>
          <p:cNvSpPr txBox="1"/>
          <p:nvPr/>
        </p:nvSpPr>
        <p:spPr>
          <a:xfrm>
            <a:off x="1645845" y="2930532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>
                <a:solidFill>
                  <a:srgbClr val="002B58"/>
                </a:solidFill>
              </a:rPr>
              <a:t>Ausgleichsanspruch</a:t>
            </a:r>
            <a:br>
              <a:rPr lang="de-DE" sz="1200" b="1" dirty="0">
                <a:solidFill>
                  <a:srgbClr val="002B58"/>
                </a:solidFill>
              </a:rPr>
            </a:br>
            <a:r>
              <a:rPr lang="de-DE" sz="1200" b="1" dirty="0">
                <a:solidFill>
                  <a:srgbClr val="002B58"/>
                </a:solidFill>
              </a:rPr>
              <a:t>gemäß VO1370/07</a:t>
            </a:r>
          </a:p>
        </p:txBody>
      </p:sp>
      <p:cxnSp>
        <p:nvCxnSpPr>
          <p:cNvPr id="55" name="Verbinder: gekrümmt 54">
            <a:extLst>
              <a:ext uri="{FF2B5EF4-FFF2-40B4-BE49-F238E27FC236}">
                <a16:creationId xmlns:a16="http://schemas.microsoft.com/office/drawing/2014/main" id="{406EAD1D-2A8B-8123-F6C4-C93AD2A575F5}"/>
              </a:ext>
            </a:extLst>
          </p:cNvPr>
          <p:cNvCxnSpPr>
            <a:cxnSpLocks/>
            <a:stCxn id="11" idx="1"/>
            <a:endCxn id="8" idx="1"/>
          </p:cNvCxnSpPr>
          <p:nvPr/>
        </p:nvCxnSpPr>
        <p:spPr>
          <a:xfrm rot="10800000" flipH="1">
            <a:off x="3990250" y="2524107"/>
            <a:ext cx="6393" cy="1224675"/>
          </a:xfrm>
          <a:prstGeom prst="curvedConnector3">
            <a:avLst>
              <a:gd name="adj1" fmla="val -9577100"/>
            </a:avLst>
          </a:prstGeom>
          <a:ln w="38100">
            <a:solidFill>
              <a:srgbClr val="002B5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Grafik 62">
            <a:extLst>
              <a:ext uri="{FF2B5EF4-FFF2-40B4-BE49-F238E27FC236}">
                <a16:creationId xmlns:a16="http://schemas.microsoft.com/office/drawing/2014/main" id="{81867BB7-C396-702D-79C6-38AFABBC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64" name="Rechteck 11">
            <a:extLst>
              <a:ext uri="{FF2B5EF4-FFF2-40B4-BE49-F238E27FC236}">
                <a16:creationId xmlns:a16="http://schemas.microsoft.com/office/drawing/2014/main" id="{53D5A850-E971-83CB-C302-79E3157DE350}"/>
              </a:ext>
            </a:extLst>
          </p:cNvPr>
          <p:cNvSpPr/>
          <p:nvPr/>
        </p:nvSpPr>
        <p:spPr>
          <a:xfrm>
            <a:off x="0" y="5010149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51960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Person, Kleidung, Lächeln, Menschliches Gesicht enthält.&#10;&#10;Automatisch generierte Beschreibung">
            <a:extLst>
              <a:ext uri="{FF2B5EF4-FFF2-40B4-BE49-F238E27FC236}">
                <a16:creationId xmlns:a16="http://schemas.microsoft.com/office/drawing/2014/main" id="{63C4023B-4F62-0395-2D6D-35CF41C1F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"/>
          <a:stretch/>
        </p:blipFill>
        <p:spPr>
          <a:xfrm>
            <a:off x="1" y="0"/>
            <a:ext cx="9144000" cy="5153026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sz="2800" dirty="0"/>
              <a:t>Wie funktioniert das bundesweit einheitlich?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>
                <a:solidFill>
                  <a:srgbClr val="002B58"/>
                </a:solidFill>
              </a:rPr>
              <a:t>Dr. Michael Winnes, Verkehrsverbund Rhein-Neckar </a:t>
            </a:r>
            <a:r>
              <a:rPr lang="de-DE" dirty="0">
                <a:solidFill>
                  <a:srgbClr val="002B58"/>
                </a:solidFill>
                <a:effectLst/>
              </a:rPr>
              <a:t> |  </a:t>
            </a:r>
            <a:r>
              <a:rPr lang="de-DE" dirty="0" err="1">
                <a:solidFill>
                  <a:srgbClr val="002B58"/>
                </a:solidFill>
                <a:effectLst/>
              </a:rPr>
              <a:t>Governance</a:t>
            </a:r>
            <a:r>
              <a:rPr lang="de-DE" dirty="0">
                <a:solidFill>
                  <a:srgbClr val="002B58"/>
                </a:solidFill>
                <a:effectLst/>
              </a:rPr>
              <a:t> für das D-Ticket  |  Deutscher Nahverkehrstag 17. April 2024</a:t>
            </a:r>
            <a:endParaRPr lang="de-DE" dirty="0">
              <a:solidFill>
                <a:srgbClr val="002B58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8FF96E4-34A3-9561-93B1-49D6AC6335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1118988"/>
            <a:ext cx="8105032" cy="3172596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16 Landesregelungen für 1 Ticket</a:t>
            </a:r>
          </a:p>
          <a:p>
            <a:pPr>
              <a:spcAft>
                <a:spcPts val="600"/>
              </a:spcAft>
              <a:buNone/>
            </a:pPr>
            <a:endParaRPr lang="de-DE" sz="2000" dirty="0">
              <a:solidFill>
                <a:srgbClr val="002B58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de-DE" sz="2000" dirty="0">
                <a:solidFill>
                  <a:srgbClr val="002B58"/>
                </a:solidFill>
              </a:rPr>
              <a:t>            </a:t>
            </a:r>
            <a:r>
              <a:rPr lang="de-DE" sz="2000" b="1" dirty="0">
                <a:solidFill>
                  <a:srgbClr val="002B58"/>
                </a:solidFill>
              </a:rPr>
              <a:t>Staatsvertrag notwendig</a:t>
            </a:r>
          </a:p>
        </p:txBody>
      </p:sp>
      <p:sp>
        <p:nvSpPr>
          <p:cNvPr id="2" name="Rechteck 11">
            <a:extLst>
              <a:ext uri="{FF2B5EF4-FFF2-40B4-BE49-F238E27FC236}">
                <a16:creationId xmlns:a16="http://schemas.microsoft.com/office/drawing/2014/main" id="{81CE3E44-7A07-4139-E909-77BB42EE342B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cxnSp>
        <p:nvCxnSpPr>
          <p:cNvPr id="6" name="Verbinder: gewinkelt 5">
            <a:extLst>
              <a:ext uri="{FF2B5EF4-FFF2-40B4-BE49-F238E27FC236}">
                <a16:creationId xmlns:a16="http://schemas.microsoft.com/office/drawing/2014/main" id="{BAAE54CC-0912-374D-607A-F844457CF15D}"/>
              </a:ext>
            </a:extLst>
          </p:cNvPr>
          <p:cNvCxnSpPr>
            <a:cxnSpLocks/>
          </p:cNvCxnSpPr>
          <p:nvPr/>
        </p:nvCxnSpPr>
        <p:spPr>
          <a:xfrm>
            <a:off x="467179" y="1679813"/>
            <a:ext cx="590096" cy="352879"/>
          </a:xfrm>
          <a:prstGeom prst="bentConnector3">
            <a:avLst>
              <a:gd name="adj1" fmla="val -38"/>
            </a:avLst>
          </a:prstGeom>
          <a:ln w="95250" cap="sq">
            <a:solidFill>
              <a:srgbClr val="0098D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291E8AF6-3D7A-6341-601A-44739FE7F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1092" y="4457701"/>
            <a:ext cx="571500" cy="571500"/>
          </a:xfrm>
          <a:prstGeom prst="rect">
            <a:avLst/>
          </a:prstGeom>
        </p:spPr>
      </p:pic>
      <p:sp>
        <p:nvSpPr>
          <p:cNvPr id="13" name="Rechteck 11">
            <a:extLst>
              <a:ext uri="{FF2B5EF4-FFF2-40B4-BE49-F238E27FC236}">
                <a16:creationId xmlns:a16="http://schemas.microsoft.com/office/drawing/2014/main" id="{0FB01B87-145A-BFB8-9DDB-64ECC11657A8}"/>
              </a:ext>
            </a:extLst>
          </p:cNvPr>
          <p:cNvSpPr/>
          <p:nvPr/>
        </p:nvSpPr>
        <p:spPr>
          <a:xfrm>
            <a:off x="13470" y="5019676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99773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ttom view women holding ball">
            <a:extLst>
              <a:ext uri="{FF2B5EF4-FFF2-40B4-BE49-F238E27FC236}">
                <a16:creationId xmlns:a16="http://schemas.microsoft.com/office/drawing/2014/main" id="{035829A1-1977-81AC-109C-336F3A229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 b="8192"/>
          <a:stretch/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22D5E35-07B7-3976-8ADA-ED3C271ACED0}"/>
              </a:ext>
            </a:extLst>
          </p:cNvPr>
          <p:cNvSpPr/>
          <p:nvPr/>
        </p:nvSpPr>
        <p:spPr>
          <a:xfrm>
            <a:off x="401193" y="438173"/>
            <a:ext cx="6530343" cy="27078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1194" y="484135"/>
            <a:ext cx="7056881" cy="436562"/>
          </a:xfrm>
        </p:spPr>
        <p:txBody>
          <a:bodyPr/>
          <a:lstStyle/>
          <a:p>
            <a:r>
              <a:rPr lang="de-DE" sz="3200" dirty="0"/>
              <a:t>Inhalt Staatsvertrag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8FF96E4-34A3-9561-93B1-49D6AC6335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30482" y="1313769"/>
            <a:ext cx="6927593" cy="142943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(1)</a:t>
            </a:r>
            <a:r>
              <a:rPr lang="de-DE" sz="2000" b="1" dirty="0">
                <a:solidFill>
                  <a:srgbClr val="3A96D5"/>
                </a:solidFill>
              </a:rPr>
              <a:t> </a:t>
            </a:r>
            <a:r>
              <a:rPr lang="de-DE" sz="2000" b="1" dirty="0">
                <a:solidFill>
                  <a:srgbClr val="002B58"/>
                </a:solidFill>
              </a:rPr>
              <a:t>Entscheidungsgremium gemeinsam etablieren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(2)</a:t>
            </a:r>
            <a:r>
              <a:rPr lang="de-DE" sz="2000" b="1" dirty="0">
                <a:solidFill>
                  <a:srgbClr val="3A96D5"/>
                </a:solidFill>
              </a:rPr>
              <a:t> </a:t>
            </a:r>
            <a:r>
              <a:rPr lang="de-DE" sz="2000" b="1" dirty="0">
                <a:solidFill>
                  <a:srgbClr val="002B58"/>
                </a:solidFill>
              </a:rPr>
              <a:t>Gegenseitige Verpflichtung, den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     Tarifanwendungsbefehl gesetzlich zu regeln     </a:t>
            </a:r>
          </a:p>
        </p:txBody>
      </p:sp>
      <p:sp>
        <p:nvSpPr>
          <p:cNvPr id="2" name="Rechteck 11">
            <a:extLst>
              <a:ext uri="{FF2B5EF4-FFF2-40B4-BE49-F238E27FC236}">
                <a16:creationId xmlns:a16="http://schemas.microsoft.com/office/drawing/2014/main" id="{12406440-BC54-7103-D73E-9B6882B41D09}"/>
              </a:ext>
            </a:extLst>
          </p:cNvPr>
          <p:cNvSpPr/>
          <p:nvPr/>
        </p:nvSpPr>
        <p:spPr>
          <a:xfrm>
            <a:off x="530482" y="1050555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4" name="Inhaltsplatzhalter 9">
            <a:extLst>
              <a:ext uri="{FF2B5EF4-FFF2-40B4-BE49-F238E27FC236}">
                <a16:creationId xmlns:a16="http://schemas.microsoft.com/office/drawing/2014/main" id="{6ACF0ECF-F223-0FE5-DEBC-CF983ADA1CF0}"/>
              </a:ext>
            </a:extLst>
          </p:cNvPr>
          <p:cNvSpPr txBox="1">
            <a:spLocks/>
          </p:cNvSpPr>
          <p:nvPr/>
        </p:nvSpPr>
        <p:spPr>
          <a:xfrm>
            <a:off x="378080" y="4698132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Dr. Michael Winnes, Verkehrsverbund Rhein-Neckar  |  </a:t>
            </a:r>
            <a:r>
              <a:rPr lang="de-DE" kern="0" dirty="0" err="1">
                <a:solidFill>
                  <a:schemeClr val="bg1"/>
                </a:solidFill>
              </a:rPr>
              <a:t>Governance</a:t>
            </a:r>
            <a:r>
              <a:rPr lang="de-DE" kern="0" dirty="0">
                <a:solidFill>
                  <a:schemeClr val="bg1"/>
                </a:solidFill>
              </a:rPr>
              <a:t> für das D-Ticket  |  Deutscher Nahverkehrstag 17. April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4E876D-B8CE-B221-C8B6-714E7615B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1092" y="4457701"/>
            <a:ext cx="571500" cy="571500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034411DE-63ED-B376-E338-0BF312C61A12}"/>
              </a:ext>
            </a:extLst>
          </p:cNvPr>
          <p:cNvSpPr/>
          <p:nvPr/>
        </p:nvSpPr>
        <p:spPr>
          <a:xfrm>
            <a:off x="13470" y="5019676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38641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ccer players in action on professional stadium">
            <a:extLst>
              <a:ext uri="{FF2B5EF4-FFF2-40B4-BE49-F238E27FC236}">
                <a16:creationId xmlns:a16="http://schemas.microsoft.com/office/drawing/2014/main" id="{B88EB333-E976-AD3C-5817-FC81EB371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1C2A62-B573-4D7B-13B3-51AA2B2252BD}"/>
              </a:ext>
            </a:extLst>
          </p:cNvPr>
          <p:cNvSpPr/>
          <p:nvPr/>
        </p:nvSpPr>
        <p:spPr>
          <a:xfrm>
            <a:off x="248793" y="242988"/>
            <a:ext cx="7995321" cy="42795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sz="3200" dirty="0"/>
              <a:t>Warum kommt der Staatsvertrag nicht?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8FF96E4-34A3-9561-93B1-49D6AC6335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1118989"/>
            <a:ext cx="8105032" cy="287198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de-DE" sz="2000" b="1" dirty="0">
                <a:solidFill>
                  <a:srgbClr val="002B58"/>
                </a:solidFill>
              </a:rPr>
              <a:t>Finanzminister der Länder wollen keine finanziellen Verpflichtungen gesetzlich festschreiben</a:t>
            </a:r>
            <a:r>
              <a:rPr lang="de-DE" sz="2000" dirty="0">
                <a:solidFill>
                  <a:srgbClr val="002B58"/>
                </a:solidFill>
              </a:rPr>
              <a:t>. 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de-DE" sz="2000" b="1" dirty="0">
                <a:solidFill>
                  <a:srgbClr val="002B58"/>
                </a:solidFill>
              </a:rPr>
              <a:t>Die Branchenverbände haben Vorbehalte:</a:t>
            </a:r>
            <a:br>
              <a:rPr lang="de-DE" sz="2000" dirty="0">
                <a:solidFill>
                  <a:srgbClr val="002B58"/>
                </a:solidFill>
              </a:rPr>
            </a:br>
            <a:endParaRPr lang="de-DE" sz="2000" dirty="0">
              <a:solidFill>
                <a:srgbClr val="002B58"/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de-DE" sz="2000" b="1" u="sng" dirty="0">
                <a:solidFill>
                  <a:srgbClr val="002B58"/>
                </a:solidFill>
              </a:rPr>
              <a:t>Machtfrage für die Branche:</a:t>
            </a:r>
            <a:r>
              <a:rPr lang="de-DE" sz="2000" dirty="0">
                <a:solidFill>
                  <a:srgbClr val="002B58"/>
                </a:solidFill>
              </a:rPr>
              <a:t> </a:t>
            </a:r>
          </a:p>
          <a:p>
            <a:pPr algn="ctr">
              <a:spcAft>
                <a:spcPts val="600"/>
              </a:spcAft>
              <a:buNone/>
            </a:pPr>
            <a:br>
              <a:rPr lang="de-DE" sz="2000" dirty="0">
                <a:solidFill>
                  <a:srgbClr val="002B58"/>
                </a:solidFill>
              </a:rPr>
            </a:br>
            <a:r>
              <a:rPr lang="de-DE" sz="2000" b="1" dirty="0">
                <a:solidFill>
                  <a:srgbClr val="002B58"/>
                </a:solidFill>
              </a:rPr>
              <a:t>Soll die Politik dauerhaft </a:t>
            </a:r>
            <a:br>
              <a:rPr lang="de-DE" sz="2000" dirty="0">
                <a:solidFill>
                  <a:srgbClr val="002B58"/>
                </a:solidFill>
              </a:rPr>
            </a:br>
            <a:r>
              <a:rPr lang="de-DE" sz="2000" b="1" dirty="0">
                <a:solidFill>
                  <a:srgbClr val="002B58"/>
                </a:solidFill>
              </a:rPr>
              <a:t>über Tarif und EAV</a:t>
            </a:r>
            <a:r>
              <a:rPr lang="de-DE" sz="2000" dirty="0">
                <a:solidFill>
                  <a:srgbClr val="002B58"/>
                </a:solidFill>
              </a:rPr>
              <a:t> </a:t>
            </a:r>
            <a:r>
              <a:rPr lang="de-DE" sz="2000" b="1" dirty="0">
                <a:solidFill>
                  <a:srgbClr val="002B58"/>
                </a:solidFill>
              </a:rPr>
              <a:t>entscheiden?</a:t>
            </a:r>
            <a:endParaRPr lang="de-DE" sz="2000" dirty="0">
              <a:solidFill>
                <a:srgbClr val="002B58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de-DE" sz="2000" dirty="0">
              <a:solidFill>
                <a:srgbClr val="002B58"/>
              </a:solidFill>
            </a:endParaRPr>
          </a:p>
        </p:txBody>
      </p:sp>
      <p:sp>
        <p:nvSpPr>
          <p:cNvPr id="2" name="Rechteck 11">
            <a:extLst>
              <a:ext uri="{FF2B5EF4-FFF2-40B4-BE49-F238E27FC236}">
                <a16:creationId xmlns:a16="http://schemas.microsoft.com/office/drawing/2014/main" id="{AA3EDD4E-A599-D8F3-80D1-4CF98485ACAB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cxnSp>
        <p:nvCxnSpPr>
          <p:cNvPr id="3" name="Verbinder: gewinkelt 2">
            <a:extLst>
              <a:ext uri="{FF2B5EF4-FFF2-40B4-BE49-F238E27FC236}">
                <a16:creationId xmlns:a16="http://schemas.microsoft.com/office/drawing/2014/main" id="{39F6AE98-3076-0CE7-5B07-D98E4646FE87}"/>
              </a:ext>
            </a:extLst>
          </p:cNvPr>
          <p:cNvCxnSpPr>
            <a:cxnSpLocks/>
          </p:cNvCxnSpPr>
          <p:nvPr/>
        </p:nvCxnSpPr>
        <p:spPr>
          <a:xfrm>
            <a:off x="451632" y="2591887"/>
            <a:ext cx="1510518" cy="421184"/>
          </a:xfrm>
          <a:prstGeom prst="bentConnector3">
            <a:avLst>
              <a:gd name="adj1" fmla="val 184"/>
            </a:avLst>
          </a:prstGeom>
          <a:ln w="95250" cap="sq">
            <a:solidFill>
              <a:srgbClr val="0098D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4FA0BE19-5388-580F-8286-A2E5B7564F88}"/>
              </a:ext>
            </a:extLst>
          </p:cNvPr>
          <p:cNvSpPr/>
          <p:nvPr/>
        </p:nvSpPr>
        <p:spPr>
          <a:xfrm>
            <a:off x="2254134" y="2318888"/>
            <a:ext cx="4352925" cy="1388366"/>
          </a:xfrm>
          <a:prstGeom prst="rect">
            <a:avLst/>
          </a:prstGeom>
          <a:noFill/>
          <a:ln w="38100">
            <a:solidFill>
              <a:srgbClr val="3A96D5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9">
            <a:extLst>
              <a:ext uri="{FF2B5EF4-FFF2-40B4-BE49-F238E27FC236}">
                <a16:creationId xmlns:a16="http://schemas.microsoft.com/office/drawing/2014/main" id="{5E2EEE8B-167A-E447-FF95-4E55C3189345}"/>
              </a:ext>
            </a:extLst>
          </p:cNvPr>
          <p:cNvSpPr txBox="1">
            <a:spLocks/>
          </p:cNvSpPr>
          <p:nvPr/>
        </p:nvSpPr>
        <p:spPr>
          <a:xfrm>
            <a:off x="378080" y="4698132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>
                <a:solidFill>
                  <a:schemeClr val="bg1"/>
                </a:solidFill>
              </a:rPr>
              <a:t>Dr. Michael Winnes, Verkehrsverbund Rhein-Neckar  |  Governance für das D-Ticket  |  Deutscher Nahverkehrstag 17. April 2024</a:t>
            </a:r>
            <a:endParaRPr lang="de-DE" kern="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CFCBDD-3495-252C-CB29-9D3A743E5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1092" y="4457701"/>
            <a:ext cx="571500" cy="571500"/>
          </a:xfrm>
          <a:prstGeom prst="rect">
            <a:avLst/>
          </a:prstGeom>
        </p:spPr>
      </p:pic>
      <p:sp>
        <p:nvSpPr>
          <p:cNvPr id="8" name="Rechteck 11">
            <a:extLst>
              <a:ext uri="{FF2B5EF4-FFF2-40B4-BE49-F238E27FC236}">
                <a16:creationId xmlns:a16="http://schemas.microsoft.com/office/drawing/2014/main" id="{570ECDF5-5149-E1C2-B511-19A5DBF661B7}"/>
              </a:ext>
            </a:extLst>
          </p:cNvPr>
          <p:cNvSpPr/>
          <p:nvPr/>
        </p:nvSpPr>
        <p:spPr>
          <a:xfrm>
            <a:off x="13470" y="5019676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02376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cer into goal success concept">
            <a:extLst>
              <a:ext uri="{FF2B5EF4-FFF2-40B4-BE49-F238E27FC236}">
                <a16:creationId xmlns:a16="http://schemas.microsoft.com/office/drawing/2014/main" id="{C6B004B6-37A4-7B3D-9DC9-1B4AC4FE5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/>
          <a:stretch/>
        </p:blipFill>
        <p:spPr bwMode="auto">
          <a:xfrm>
            <a:off x="-13470" y="952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711F2AA-70FD-60D1-E32F-682075A07458}"/>
              </a:ext>
            </a:extLst>
          </p:cNvPr>
          <p:cNvSpPr/>
          <p:nvPr/>
        </p:nvSpPr>
        <p:spPr>
          <a:xfrm>
            <a:off x="248793" y="267072"/>
            <a:ext cx="8046975" cy="39637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sz="2800" dirty="0"/>
              <a:t>Die Vollverantwortung der Politik ist richtig!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8FF96E4-34A3-9561-93B1-49D6AC6335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1118988"/>
            <a:ext cx="7757176" cy="3172596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Denn, …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de-DE" sz="2000" b="1" dirty="0">
                <a:solidFill>
                  <a:srgbClr val="002B58"/>
                </a:solidFill>
              </a:rPr>
              <a:t>das Deutschlandticket ist ein politisches Produkt und wird es bleiben, sein Preis bestimmt daher dauerhaft die Politik,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de-DE" sz="2000" b="1" dirty="0">
                <a:solidFill>
                  <a:srgbClr val="002B58"/>
                </a:solidFill>
              </a:rPr>
              <a:t>der Preis bedingt den Ausgleichsbedarf und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de-DE" sz="2000" b="1" dirty="0">
                <a:solidFill>
                  <a:srgbClr val="002B58"/>
                </a:solidFill>
              </a:rPr>
              <a:t>die EAV verteilt den Ausgleichsbedarf.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endParaRPr lang="de-DE" sz="2000" b="1" dirty="0">
              <a:solidFill>
                <a:srgbClr val="002B58"/>
              </a:solidFill>
            </a:endParaRPr>
          </a:p>
        </p:txBody>
      </p:sp>
      <p:sp>
        <p:nvSpPr>
          <p:cNvPr id="2" name="Rechteck 11">
            <a:extLst>
              <a:ext uri="{FF2B5EF4-FFF2-40B4-BE49-F238E27FC236}">
                <a16:creationId xmlns:a16="http://schemas.microsoft.com/office/drawing/2014/main" id="{AA3EDD4E-A599-D8F3-80D1-4CF98485ACAB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1A7D497-AE34-8759-B2BA-5951489AF6DE}"/>
              </a:ext>
            </a:extLst>
          </p:cNvPr>
          <p:cNvSpPr txBox="1">
            <a:spLocks/>
          </p:cNvSpPr>
          <p:nvPr/>
        </p:nvSpPr>
        <p:spPr>
          <a:xfrm>
            <a:off x="1458096" y="2786448"/>
            <a:ext cx="7166419" cy="30306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>
            <a:lvl1pPr marL="0" marR="0" indent="0" algn="l" rtl="0" eaLnBrk="0" fontAlgn="base" hangingPunct="0">
              <a:lnSpc>
                <a:spcPts val="1950"/>
              </a:lnSpc>
              <a:spcBef>
                <a:spcPct val="20000"/>
              </a:spcBef>
              <a:spcAft>
                <a:spcPts val="0"/>
              </a:spcAft>
              <a:buClr>
                <a:srgbClr val="0098D4"/>
              </a:buClr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endParaRPr lang="de-DE" sz="2000" kern="0" dirty="0">
              <a:solidFill>
                <a:srgbClr val="002B58"/>
              </a:solidFill>
            </a:endParaRPr>
          </a:p>
          <a:p>
            <a:pPr algn="ctr">
              <a:spcAft>
                <a:spcPts val="600"/>
              </a:spcAft>
              <a:buFontTx/>
              <a:buNone/>
            </a:pPr>
            <a:r>
              <a:rPr lang="de-DE" sz="2000" b="1" kern="0" dirty="0">
                <a:solidFill>
                  <a:srgbClr val="002B58"/>
                </a:solidFill>
              </a:rPr>
              <a:t>Die Verantwortung für </a:t>
            </a:r>
            <a:br>
              <a:rPr lang="de-DE" sz="2000" b="1" kern="0" dirty="0">
                <a:solidFill>
                  <a:srgbClr val="002B58"/>
                </a:solidFill>
              </a:rPr>
            </a:br>
            <a:r>
              <a:rPr lang="de-DE" sz="2000" b="1" kern="0" dirty="0">
                <a:solidFill>
                  <a:srgbClr val="002B58"/>
                </a:solidFill>
              </a:rPr>
              <a:t>Preisgestaltung, EAR und Ausgleichsverfahren </a:t>
            </a:r>
            <a:br>
              <a:rPr lang="de-DE" sz="2000" b="1" kern="0" dirty="0">
                <a:solidFill>
                  <a:srgbClr val="002B58"/>
                </a:solidFill>
              </a:rPr>
            </a:br>
            <a:r>
              <a:rPr lang="de-DE" sz="2000" b="1" kern="0" dirty="0">
                <a:solidFill>
                  <a:srgbClr val="002B58"/>
                </a:solidFill>
              </a:rPr>
              <a:t>gehört zwingend zusammen!</a:t>
            </a:r>
          </a:p>
        </p:txBody>
      </p: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76128BAB-63DD-8276-88D6-EF30C25F7AB6}"/>
              </a:ext>
            </a:extLst>
          </p:cNvPr>
          <p:cNvCxnSpPr>
            <a:cxnSpLocks/>
          </p:cNvCxnSpPr>
          <p:nvPr/>
        </p:nvCxnSpPr>
        <p:spPr>
          <a:xfrm>
            <a:off x="460646" y="2921528"/>
            <a:ext cx="2457795" cy="284308"/>
          </a:xfrm>
          <a:prstGeom prst="bentConnector3">
            <a:avLst>
              <a:gd name="adj1" fmla="val 99"/>
            </a:avLst>
          </a:prstGeom>
          <a:ln w="95250" cap="sq">
            <a:solidFill>
              <a:srgbClr val="0098D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A9CF44C9-9AD9-16D3-800A-44134CB937D5}"/>
              </a:ext>
            </a:extLst>
          </p:cNvPr>
          <p:cNvSpPr txBox="1">
            <a:spLocks/>
          </p:cNvSpPr>
          <p:nvPr/>
        </p:nvSpPr>
        <p:spPr>
          <a:xfrm>
            <a:off x="378080" y="4698132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Dr. Michael Winnes, Verkehrsverbund Rhein-Neckar  |  </a:t>
            </a:r>
            <a:r>
              <a:rPr lang="de-DE" kern="0" dirty="0" err="1">
                <a:solidFill>
                  <a:schemeClr val="bg1"/>
                </a:solidFill>
              </a:rPr>
              <a:t>Governance</a:t>
            </a:r>
            <a:r>
              <a:rPr lang="de-DE" kern="0" dirty="0">
                <a:solidFill>
                  <a:schemeClr val="bg1"/>
                </a:solidFill>
              </a:rPr>
              <a:t> für das D-Ticket  |  Deutscher Nahverkehrstag 17. April 2024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448ED11-B87C-3E39-EA7D-C232D68BD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1092" y="4457701"/>
            <a:ext cx="571500" cy="571500"/>
          </a:xfrm>
          <a:prstGeom prst="rect">
            <a:avLst/>
          </a:prstGeom>
        </p:spPr>
      </p:pic>
      <p:sp>
        <p:nvSpPr>
          <p:cNvPr id="15" name="Rechteck 11">
            <a:extLst>
              <a:ext uri="{FF2B5EF4-FFF2-40B4-BE49-F238E27FC236}">
                <a16:creationId xmlns:a16="http://schemas.microsoft.com/office/drawing/2014/main" id="{AF1E4CA8-1C3B-A444-F3FD-B17291454617}"/>
              </a:ext>
            </a:extLst>
          </p:cNvPr>
          <p:cNvSpPr/>
          <p:nvPr/>
        </p:nvSpPr>
        <p:spPr>
          <a:xfrm>
            <a:off x="13470" y="5019676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41030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3C02EA8-7465-33D9-D8DF-E030B71ED2B2}"/>
              </a:ext>
            </a:extLst>
          </p:cNvPr>
          <p:cNvSpPr txBox="1">
            <a:spLocks/>
          </p:cNvSpPr>
          <p:nvPr/>
        </p:nvSpPr>
        <p:spPr>
          <a:xfrm>
            <a:off x="681037" y="974969"/>
            <a:ext cx="4745401" cy="94377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127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2000" b="1" kern="0" spc="-10" dirty="0">
                <a:solidFill>
                  <a:schemeClr val="bg1"/>
                </a:solidFill>
                <a:latin typeface="FagoOT-Medi" panose="02000506040000020004" pitchFamily="50" charset="0"/>
              </a:rPr>
              <a:t>Dr. Michael Winnes </a:t>
            </a:r>
          </a:p>
          <a:p>
            <a:r>
              <a:rPr lang="de-DE" sz="1400" kern="0" dirty="0">
                <a:solidFill>
                  <a:schemeClr val="bg1"/>
                </a:solidFill>
                <a:latin typeface="Arial" panose="02020603050405020304" pitchFamily="2"/>
              </a:rPr>
              <a:t>Geschäftsführer, Verkehrsverbund Rhein-Neckar </a:t>
            </a:r>
          </a:p>
          <a:p>
            <a:r>
              <a:rPr lang="de-DE" sz="1400" kern="0" spc="-20" dirty="0">
                <a:solidFill>
                  <a:schemeClr val="bg1"/>
                </a:solidFill>
                <a:latin typeface="Arial" panose="02020603050405020304" pitchFamily="2"/>
              </a:rPr>
              <a:t>(+49) 0621 </a:t>
            </a:r>
            <a:r>
              <a:rPr lang="de-DE" sz="1400" kern="0" dirty="0">
                <a:solidFill>
                  <a:schemeClr val="bg1"/>
                </a:solidFill>
                <a:latin typeface="Arial" panose="02020603050405020304" pitchFamily="2"/>
              </a:rPr>
              <a:t>10770-120 | m.winnes@vrn.de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76499CD7-C7C0-C71D-2605-E72282950F8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14002" y="4493145"/>
            <a:ext cx="4515996" cy="17584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wrap="square" lIns="0" tIns="127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ts val="1300"/>
              </a:lnSpc>
              <a:buNone/>
            </a:pPr>
            <a:r>
              <a:rPr lang="de-DE" sz="1200" spc="-5" dirty="0">
                <a:solidFill>
                  <a:srgbClr val="FFFFFF"/>
                </a:solidFill>
                <a:latin typeface="Arial" panose="02020603050405020304" pitchFamily="2"/>
              </a:rPr>
              <a:t>Verkehrsverbund Rhein-Neckar GmbH | B1, 3-5, 69169 Mannheim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7E0783-FDEC-347C-91D9-FEC63D65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27">
            <a:off x="6198872" y="474514"/>
            <a:ext cx="25139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456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ccer ball on the field of stadium with yellow confetti">
            <a:extLst>
              <a:ext uri="{FF2B5EF4-FFF2-40B4-BE49-F238E27FC236}">
                <a16:creationId xmlns:a16="http://schemas.microsoft.com/office/drawing/2014/main" id="{BBBAB102-5199-D4E8-4D6B-D8CD4DDFB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6"/>
            <a:ext cx="9185355" cy="51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9">
            <a:extLst>
              <a:ext uri="{FF2B5EF4-FFF2-40B4-BE49-F238E27FC236}">
                <a16:creationId xmlns:a16="http://schemas.microsoft.com/office/drawing/2014/main" id="{0E86E454-D2D8-1F2F-D9E5-827C0EA673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4" name="Rechteck 11">
            <a:extLst>
              <a:ext uri="{FF2B5EF4-FFF2-40B4-BE49-F238E27FC236}">
                <a16:creationId xmlns:a16="http://schemas.microsoft.com/office/drawing/2014/main" id="{C89BBD62-0677-1636-B3A3-93CD34B8D5C8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5" name="Inhaltsplatzhalter 9">
            <a:extLst>
              <a:ext uri="{FF2B5EF4-FFF2-40B4-BE49-F238E27FC236}">
                <a16:creationId xmlns:a16="http://schemas.microsoft.com/office/drawing/2014/main" id="{606C25A5-7944-73F9-6709-23CFFF502D62}"/>
              </a:ext>
            </a:extLst>
          </p:cNvPr>
          <p:cNvSpPr txBox="1">
            <a:spLocks/>
          </p:cNvSpPr>
          <p:nvPr/>
        </p:nvSpPr>
        <p:spPr>
          <a:xfrm>
            <a:off x="378080" y="4698132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>
                <a:solidFill>
                  <a:srgbClr val="002B58"/>
                </a:solidFill>
              </a:rPr>
              <a:t>Dr. Michael Winnes, Verkehrsverbund Rhein-Neckar  |  Governance für das D-Ticket  |  Deutscher Nahverkehrstag 17. April 2024</a:t>
            </a:r>
            <a:endParaRPr lang="de-DE" kern="0" dirty="0">
              <a:solidFill>
                <a:srgbClr val="002B58"/>
              </a:solidFill>
            </a:endParaRPr>
          </a:p>
        </p:txBody>
      </p:sp>
      <p:sp>
        <p:nvSpPr>
          <p:cNvPr id="7" name="Rechteck 11">
            <a:extLst>
              <a:ext uri="{FF2B5EF4-FFF2-40B4-BE49-F238E27FC236}">
                <a16:creationId xmlns:a16="http://schemas.microsoft.com/office/drawing/2014/main" id="{3EE145DC-B858-8096-95F6-DAE8BB81ABEE}"/>
              </a:ext>
            </a:extLst>
          </p:cNvPr>
          <p:cNvSpPr/>
          <p:nvPr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pic>
        <p:nvPicPr>
          <p:cNvPr id="9" name="Grafik 8" descr="Ein Bild, das Screenshot, Reihe, Licht, Nacht enthält.&#10;&#10;Automatisch generierte Beschreibung">
            <a:extLst>
              <a:ext uri="{FF2B5EF4-FFF2-40B4-BE49-F238E27FC236}">
                <a16:creationId xmlns:a16="http://schemas.microsoft.com/office/drawing/2014/main" id="{75120EFE-1219-3CC6-DA1D-ABBB5296DD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711134" y="-421556"/>
            <a:ext cx="10566267" cy="546785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52C11A4C-13B1-8245-78B0-D86CDA212338}"/>
              </a:ext>
            </a:extLst>
          </p:cNvPr>
          <p:cNvSpPr/>
          <p:nvPr/>
        </p:nvSpPr>
        <p:spPr>
          <a:xfrm>
            <a:off x="1366475" y="1333588"/>
            <a:ext cx="3986989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3800" b="1" cap="none" spc="0" dirty="0">
                <a:ln w="12700">
                  <a:solidFill>
                    <a:srgbClr val="F59C00"/>
                  </a:solidFill>
                  <a:prstDash val="solid"/>
                </a:ln>
                <a:gradFill>
                  <a:gsLst>
                    <a:gs pos="0">
                      <a:srgbClr val="FDC643"/>
                    </a:gs>
                    <a:gs pos="100000">
                      <a:srgbClr val="F59C00"/>
                    </a:gs>
                  </a:gsLst>
                  <a:lin ang="16200000" scaled="0"/>
                </a:gradFill>
                <a:effectLst>
                  <a:outerShdw dist="38100" dir="2640000" algn="bl" rotWithShape="0">
                    <a:srgbClr val="FDC643"/>
                  </a:outerShdw>
                </a:effectLst>
                <a:latin typeface="FagoOT-Black" panose="02000506050000020004" pitchFamily="50" charset="0"/>
              </a:rPr>
              <a:t>1</a:t>
            </a:r>
            <a:r>
              <a:rPr lang="de-DE" sz="7200" b="1" cap="none" spc="0" dirty="0">
                <a:ln w="12700">
                  <a:solidFill>
                    <a:srgbClr val="F59C00"/>
                  </a:solidFill>
                  <a:prstDash val="solid"/>
                </a:ln>
                <a:gradFill>
                  <a:gsLst>
                    <a:gs pos="0">
                      <a:srgbClr val="FDC643"/>
                    </a:gs>
                    <a:gs pos="100000">
                      <a:srgbClr val="F59C00"/>
                    </a:gs>
                  </a:gsLst>
                  <a:lin ang="16200000" scaled="0"/>
                </a:gradFill>
                <a:effectLst>
                  <a:outerShdw dist="38100" dir="2640000" algn="bl" rotWithShape="0">
                    <a:srgbClr val="FDC643"/>
                  </a:outerShdw>
                </a:effectLst>
                <a:latin typeface="FagoOT-Black" panose="02000506050000020004" pitchFamily="50" charset="0"/>
              </a:rPr>
              <a:t> </a:t>
            </a:r>
            <a:r>
              <a:rPr lang="de-DE" sz="9600" b="1" cap="none" spc="0" dirty="0">
                <a:ln w="12700">
                  <a:solidFill>
                    <a:srgbClr val="F59C00"/>
                  </a:solidFill>
                  <a:prstDash val="solid"/>
                </a:ln>
                <a:gradFill>
                  <a:gsLst>
                    <a:gs pos="0">
                      <a:srgbClr val="FDC643"/>
                    </a:gs>
                    <a:gs pos="100000">
                      <a:srgbClr val="F59C00"/>
                    </a:gs>
                  </a:gsLst>
                  <a:lin ang="16200000" scaled="0"/>
                </a:gradFill>
                <a:effectLst>
                  <a:outerShdw dist="38100" dir="2640000" algn="bl" rotWithShape="0">
                    <a:srgbClr val="FDC643"/>
                  </a:outerShdw>
                </a:effectLst>
                <a:latin typeface="FagoOT-Black" panose="02000506050000020004" pitchFamily="50" charset="0"/>
              </a:rPr>
              <a:t>Jahr</a:t>
            </a:r>
            <a:r>
              <a:rPr lang="de-DE" sz="7200" b="1" cap="none" spc="0" dirty="0">
                <a:ln w="12700">
                  <a:solidFill>
                    <a:srgbClr val="F59C00"/>
                  </a:solidFill>
                  <a:prstDash val="solid"/>
                </a:ln>
                <a:gradFill>
                  <a:gsLst>
                    <a:gs pos="0">
                      <a:srgbClr val="FDC643"/>
                    </a:gs>
                    <a:gs pos="100000">
                      <a:srgbClr val="F59C00"/>
                    </a:gs>
                  </a:gsLst>
                  <a:lin ang="16200000" scaled="0"/>
                </a:gradFill>
                <a:effectLst>
                  <a:outerShdw dist="38100" dir="2640000" algn="bl" rotWithShape="0">
                    <a:srgbClr val="FDC643"/>
                  </a:outerShdw>
                </a:effectLst>
                <a:latin typeface="FagoOT-Black" panose="02000506050000020004" pitchFamily="50" charset="0"/>
              </a:rPr>
              <a:t>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E84EAC-A6D2-6D65-3A2A-C3436C942A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2602" y="3357881"/>
            <a:ext cx="5951690" cy="1041957"/>
          </a:xfrm>
        </p:spPr>
        <p:txBody>
          <a:bodyPr/>
          <a:lstStyle/>
          <a:p>
            <a:pPr algn="ctr"/>
            <a:r>
              <a:rPr lang="de-DE" sz="4800" dirty="0">
                <a:solidFill>
                  <a:srgbClr val="C00000"/>
                </a:solidFill>
              </a:rPr>
              <a:t>Deutschlandticket</a:t>
            </a:r>
          </a:p>
        </p:txBody>
      </p: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6D8FF329-EEFE-C59E-A1C9-CE0F32F28852}"/>
              </a:ext>
            </a:extLst>
          </p:cNvPr>
          <p:cNvSpPr txBox="1">
            <a:spLocks/>
          </p:cNvSpPr>
          <p:nvPr/>
        </p:nvSpPr>
        <p:spPr>
          <a:xfrm>
            <a:off x="378081" y="4698132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Dr. Michael Winnes, Verkehrsverbund Rhein-Neckar  |  </a:t>
            </a:r>
            <a:r>
              <a:rPr lang="de-DE" kern="0" dirty="0" err="1">
                <a:solidFill>
                  <a:schemeClr val="bg1"/>
                </a:solidFill>
              </a:rPr>
              <a:t>Governance</a:t>
            </a:r>
            <a:r>
              <a:rPr lang="de-DE" kern="0" dirty="0">
                <a:solidFill>
                  <a:schemeClr val="bg1"/>
                </a:solidFill>
              </a:rPr>
              <a:t> für das D-Ticket  |  Deutscher Nahverkehrstag 17. April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C42DCF2-0C09-AEEF-AAAB-AC8F9A1F4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20588" y="4474801"/>
            <a:ext cx="571500" cy="571500"/>
          </a:xfrm>
          <a:prstGeom prst="rect">
            <a:avLst/>
          </a:prstGeom>
        </p:spPr>
      </p:pic>
      <p:sp>
        <p:nvSpPr>
          <p:cNvPr id="20" name="Rechteck 11">
            <a:extLst>
              <a:ext uri="{FF2B5EF4-FFF2-40B4-BE49-F238E27FC236}">
                <a16:creationId xmlns:a16="http://schemas.microsoft.com/office/drawing/2014/main" id="{9ADE310E-01CA-BE1B-3C0D-5458ED3B845A}"/>
              </a:ext>
            </a:extLst>
          </p:cNvPr>
          <p:cNvSpPr/>
          <p:nvPr/>
        </p:nvSpPr>
        <p:spPr>
          <a:xfrm>
            <a:off x="-1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3A96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pic>
        <p:nvPicPr>
          <p:cNvPr id="22" name="Grafik 21" descr="Ein Bild, das Nachspeise, Zuckerglasur, Süße, Kuchendekoration enthält.&#10;&#10;Automatisch generierte Beschreibung">
            <a:extLst>
              <a:ext uri="{FF2B5EF4-FFF2-40B4-BE49-F238E27FC236}">
                <a16:creationId xmlns:a16="http://schemas.microsoft.com/office/drawing/2014/main" id="{1F212DF5-6296-09F1-F65D-EF55FCD2F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914" y="312018"/>
            <a:ext cx="3263638" cy="48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E84EAC-A6D2-6D65-3A2A-C3436C942A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sz="2800" dirty="0"/>
              <a:t>Gilt das Deutschlandticket wirklich überall?</a:t>
            </a:r>
          </a:p>
        </p:txBody>
      </p:sp>
      <p:sp>
        <p:nvSpPr>
          <p:cNvPr id="3" name="Inhaltsplatzhalter 9">
            <a:extLst>
              <a:ext uri="{FF2B5EF4-FFF2-40B4-BE49-F238E27FC236}">
                <a16:creationId xmlns:a16="http://schemas.microsoft.com/office/drawing/2014/main" id="{B4696A3B-CDED-739B-21B6-C64489E266D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4" name="Rechteck 11">
            <a:extLst>
              <a:ext uri="{FF2B5EF4-FFF2-40B4-BE49-F238E27FC236}">
                <a16:creationId xmlns:a16="http://schemas.microsoft.com/office/drawing/2014/main" id="{8763C068-07FB-FAF6-6A84-E4BBF26D132C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AEBF7E7B-E2BE-B3C9-F385-470182063F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9785" y="1938776"/>
            <a:ext cx="4546248" cy="993999"/>
          </a:xfrm>
        </p:spPr>
        <p:txBody>
          <a:bodyPr/>
          <a:lstStyle/>
          <a:p>
            <a:pPr algn="ctr">
              <a:spcAft>
                <a:spcPts val="600"/>
              </a:spcAft>
              <a:buNone/>
            </a:pPr>
            <a:r>
              <a:rPr lang="de-DE" sz="2000" dirty="0">
                <a:solidFill>
                  <a:srgbClr val="002B58"/>
                </a:solidFill>
              </a:rPr>
              <a:t>„</a:t>
            </a:r>
            <a:r>
              <a:rPr lang="de-DE" sz="2000" b="1" dirty="0">
                <a:solidFill>
                  <a:srgbClr val="002B58"/>
                </a:solidFill>
              </a:rPr>
              <a:t>Das sogenannte Deutschlandticket gilt nicht auf unseren Linien.</a:t>
            </a:r>
            <a:r>
              <a:rPr lang="de-DE" sz="2000" dirty="0">
                <a:solidFill>
                  <a:srgbClr val="002B58"/>
                </a:solidFill>
              </a:rPr>
              <a:t>“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FC07B1C-0439-367A-2DF3-701A7DC6704D}"/>
              </a:ext>
            </a:extLst>
          </p:cNvPr>
          <p:cNvGrpSpPr/>
          <p:nvPr/>
        </p:nvGrpSpPr>
        <p:grpSpPr>
          <a:xfrm>
            <a:off x="4916034" y="1353607"/>
            <a:ext cx="4069301" cy="3004758"/>
            <a:chOff x="2006515" y="677404"/>
            <a:chExt cx="5130971" cy="3788691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18FD9825-DF97-4C85-8334-8B35FEBBB2C3}"/>
                </a:ext>
              </a:extLst>
            </p:cNvPr>
            <p:cNvGrpSpPr/>
            <p:nvPr/>
          </p:nvGrpSpPr>
          <p:grpSpPr>
            <a:xfrm>
              <a:off x="2006515" y="677404"/>
              <a:ext cx="5130971" cy="3788691"/>
              <a:chOff x="498908" y="603637"/>
              <a:chExt cx="5130971" cy="3788691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78A0F8FD-D8D9-4363-966A-3FC951BB7C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71" t="11844" r="6982" b="9445"/>
              <a:stretch/>
            </p:blipFill>
            <p:spPr>
              <a:xfrm>
                <a:off x="498908" y="603637"/>
                <a:ext cx="5130971" cy="3788691"/>
              </a:xfrm>
              <a:prstGeom prst="rect">
                <a:avLst/>
              </a:prstGeom>
            </p:spPr>
          </p:pic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36595CE8-ADDC-4F32-806D-1FA18DDE2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167" y="780856"/>
                <a:ext cx="4787674" cy="2717467"/>
              </a:xfrm>
              <a:prstGeom prst="rect">
                <a:avLst/>
              </a:prstGeom>
            </p:spPr>
          </p:pic>
        </p:grp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C342A5C-1179-E19A-C517-FEA221E25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06" t="-1" r="38595" b="47007"/>
            <a:stretch/>
          </p:blipFill>
          <p:spPr>
            <a:xfrm>
              <a:off x="2156773" y="805379"/>
              <a:ext cx="4787675" cy="2821395"/>
            </a:xfrm>
            <a:prstGeom prst="rect">
              <a:avLst/>
            </a:prstGeom>
          </p:spPr>
        </p:pic>
      </p:grpSp>
      <p:pic>
        <p:nvPicPr>
          <p:cNvPr id="15" name="Grafik 14" descr="Ein Bild, das Lupe, Kreis, Schwarzweiß enthält.&#10;&#10;Automatisch generierte Beschreibung">
            <a:extLst>
              <a:ext uri="{FF2B5EF4-FFF2-40B4-BE49-F238E27FC236}">
                <a16:creationId xmlns:a16="http://schemas.microsoft.com/office/drawing/2014/main" id="{8133F184-47B7-8BC0-E286-6EF1D2264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18690">
            <a:off x="1811936" y="-668887"/>
            <a:ext cx="6481272" cy="648127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EFE9092-EAF5-F589-8DDC-E4EDB2B16479}"/>
              </a:ext>
            </a:extLst>
          </p:cNvPr>
          <p:cNvSpPr txBox="1"/>
          <p:nvPr/>
        </p:nvSpPr>
        <p:spPr>
          <a:xfrm>
            <a:off x="4307310" y="352167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solidFill>
                  <a:srgbClr val="002B58"/>
                </a:solidFill>
              </a:rPr>
              <a:t>Quelle: Screenshot </a:t>
            </a:r>
            <a:r>
              <a:rPr lang="de-DE" sz="800" dirty="0">
                <a:solidFill>
                  <a:srgbClr val="002B5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https://www.inselbus-norderney.de/</a:t>
            </a:r>
            <a:r>
              <a:rPr lang="de-DE" sz="800" dirty="0">
                <a:solidFill>
                  <a:srgbClr val="002B58"/>
                </a:solidFill>
              </a:rPr>
              <a:t>, 15.04.2024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50086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ropped hand holding man leg on soccer field">
            <a:extLst>
              <a:ext uri="{FF2B5EF4-FFF2-40B4-BE49-F238E27FC236}">
                <a16:creationId xmlns:a16="http://schemas.microsoft.com/office/drawing/2014/main" id="{A81A0BEC-1FDB-A249-9CA1-1F05187F4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788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589FC95-5318-40E5-F20F-04C880DF6A46}"/>
              </a:ext>
            </a:extLst>
          </p:cNvPr>
          <p:cNvSpPr/>
          <p:nvPr/>
        </p:nvSpPr>
        <p:spPr>
          <a:xfrm>
            <a:off x="248794" y="293115"/>
            <a:ext cx="6911947" cy="23635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E84EAC-A6D2-6D65-3A2A-C3436C942A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sz="3200" dirty="0"/>
              <a:t>„Spielregeln für das D-Ticket“</a:t>
            </a:r>
          </a:p>
        </p:txBody>
      </p:sp>
      <p:sp>
        <p:nvSpPr>
          <p:cNvPr id="3" name="Inhaltsplatzhalter 9">
            <a:extLst>
              <a:ext uri="{FF2B5EF4-FFF2-40B4-BE49-F238E27FC236}">
                <a16:creationId xmlns:a16="http://schemas.microsoft.com/office/drawing/2014/main" id="{4E0CA108-FD95-5DFC-C96B-5AA7D404DA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4" name="Rechteck 11">
            <a:extLst>
              <a:ext uri="{FF2B5EF4-FFF2-40B4-BE49-F238E27FC236}">
                <a16:creationId xmlns:a16="http://schemas.microsoft.com/office/drawing/2014/main" id="{7FA49723-C001-71B8-06D4-578C76255CEC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4A7477C-A9FC-375E-C5C3-DC31EFD98C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05059" y="1053784"/>
            <a:ext cx="6582687" cy="2646023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de-DE" sz="2400" b="1" dirty="0">
                <a:solidFill>
                  <a:srgbClr val="002B58"/>
                </a:solidFill>
              </a:rPr>
              <a:t>Ohne verbindliche gemeinsame Regeln funktioniert kein Gemeinschaftstarif!</a:t>
            </a:r>
          </a:p>
        </p:txBody>
      </p:sp>
      <p:sp>
        <p:nvSpPr>
          <p:cNvPr id="7" name="Inhaltsplatzhalter 9">
            <a:extLst>
              <a:ext uri="{FF2B5EF4-FFF2-40B4-BE49-F238E27FC236}">
                <a16:creationId xmlns:a16="http://schemas.microsoft.com/office/drawing/2014/main" id="{03E78FA8-2F85-D440-3C72-53EB0358B6C7}"/>
              </a:ext>
            </a:extLst>
          </p:cNvPr>
          <p:cNvSpPr txBox="1">
            <a:spLocks/>
          </p:cNvSpPr>
          <p:nvPr/>
        </p:nvSpPr>
        <p:spPr>
          <a:xfrm>
            <a:off x="378081" y="4698132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Dr. Michael Winnes, Verkehrsverbund Rhein-Neckar  |  </a:t>
            </a:r>
            <a:r>
              <a:rPr lang="de-DE" kern="0" dirty="0" err="1">
                <a:solidFill>
                  <a:schemeClr val="bg1"/>
                </a:solidFill>
              </a:rPr>
              <a:t>Governance</a:t>
            </a:r>
            <a:r>
              <a:rPr lang="de-DE" kern="0" dirty="0">
                <a:solidFill>
                  <a:schemeClr val="bg1"/>
                </a:solidFill>
              </a:rPr>
              <a:t> für das D-Ticket  |  Deutscher Nahverkehrstag 17. April 2024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01D0B6-9CE4-2CA2-0714-5A25D727C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0588" y="4474801"/>
            <a:ext cx="571500" cy="571500"/>
          </a:xfrm>
          <a:prstGeom prst="rect">
            <a:avLst/>
          </a:prstGeom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B75EA28C-2B33-5132-E3B2-810A54980644}"/>
              </a:ext>
            </a:extLst>
          </p:cNvPr>
          <p:cNvSpPr/>
          <p:nvPr/>
        </p:nvSpPr>
        <p:spPr>
          <a:xfrm>
            <a:off x="-1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3A96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33423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and holds paragraph symbol in the sun in to the sky with office building">
            <a:extLst>
              <a:ext uri="{FF2B5EF4-FFF2-40B4-BE49-F238E27FC236}">
                <a16:creationId xmlns:a16="http://schemas.microsoft.com/office/drawing/2014/main" id="{4438D81D-2004-2B97-A0DA-1CC49E535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2"/>
          <a:stretch/>
        </p:blipFill>
        <p:spPr bwMode="auto">
          <a:xfrm>
            <a:off x="0" y="-14513"/>
            <a:ext cx="9144000" cy="51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>
                <a:solidFill>
                  <a:srgbClr val="002B58"/>
                </a:solidFill>
              </a:rPr>
              <a:t>Dr. Michael Winnes, Verkehrsverbund Rhein-Neckar </a:t>
            </a:r>
            <a:r>
              <a:rPr lang="de-DE" dirty="0">
                <a:solidFill>
                  <a:srgbClr val="002B58"/>
                </a:solidFill>
                <a:effectLst/>
              </a:rPr>
              <a:t> |  </a:t>
            </a:r>
            <a:r>
              <a:rPr lang="de-DE" dirty="0" err="1">
                <a:solidFill>
                  <a:srgbClr val="002B58"/>
                </a:solidFill>
                <a:effectLst/>
              </a:rPr>
              <a:t>Governance</a:t>
            </a:r>
            <a:r>
              <a:rPr lang="de-DE" dirty="0">
                <a:solidFill>
                  <a:srgbClr val="002B58"/>
                </a:solidFill>
                <a:effectLst/>
              </a:rPr>
              <a:t> für das D-Ticket  |  Deutscher Nahverkehrstag 17. April 2024</a:t>
            </a:r>
            <a:endParaRPr lang="de-DE" dirty="0">
              <a:solidFill>
                <a:srgbClr val="002B58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23623E-14C3-CEDB-9AA3-45D22D0E71C1}"/>
              </a:ext>
            </a:extLst>
          </p:cNvPr>
          <p:cNvSpPr/>
          <p:nvPr/>
        </p:nvSpPr>
        <p:spPr>
          <a:xfrm>
            <a:off x="248794" y="293115"/>
            <a:ext cx="5806708" cy="31173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C536DC-06C2-825D-8E5D-2670C2B6D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7FC369E5-8C7F-90FE-BBEC-4361124EA9B9}"/>
              </a:ext>
            </a:extLst>
          </p:cNvPr>
          <p:cNvSpPr/>
          <p:nvPr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8792" y="293114"/>
            <a:ext cx="6615385" cy="436562"/>
          </a:xfrm>
        </p:spPr>
        <p:txBody>
          <a:bodyPr/>
          <a:lstStyle/>
          <a:p>
            <a:r>
              <a:rPr lang="de-DE" sz="3200" dirty="0"/>
              <a:t>Was ist verbindlich geregelt? </a:t>
            </a:r>
          </a:p>
          <a:p>
            <a:r>
              <a:rPr lang="de-DE" sz="3200" dirty="0"/>
              <a:t>§9 Abs. 1 </a:t>
            </a:r>
            <a:r>
              <a:rPr lang="de-DE" sz="3200" dirty="0" err="1"/>
              <a:t>RegG</a:t>
            </a:r>
            <a:endParaRPr lang="de-DE" sz="32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6B3CC3-0C5B-8E8B-D1BD-0789A78EC7E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1655498"/>
            <a:ext cx="5268957" cy="263608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002B58"/>
                </a:solidFill>
              </a:rPr>
              <a:t> </a:t>
            </a:r>
            <a:r>
              <a:rPr lang="de-DE" sz="2000" b="1" dirty="0">
                <a:solidFill>
                  <a:srgbClr val="002B58"/>
                </a:solidFill>
              </a:rPr>
              <a:t>bundesweite Geltung im gesamten ÖPNV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2B58"/>
                </a:solidFill>
              </a:rPr>
              <a:t> Einführungspreis 49 €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2B58"/>
                </a:solidFill>
              </a:rPr>
              <a:t> digital erhältlich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2B58"/>
                </a:solidFill>
              </a:rPr>
              <a:t> monatlich kündbares Abo</a:t>
            </a:r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id="{D4612654-DD49-3C87-3CF9-9F2513329280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84908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C512821-1A08-B14B-566A-E3F202B4533C}"/>
              </a:ext>
            </a:extLst>
          </p:cNvPr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460" name="Picture 4" descr="Soccer game scheme Football chalk blackboard tactic defence team strategy Sports game plan strategic coach training drawing decent vector background">
            <a:extLst>
              <a:ext uri="{FF2B5EF4-FFF2-40B4-BE49-F238E27FC236}">
                <a16:creationId xmlns:a16="http://schemas.microsoft.com/office/drawing/2014/main" id="{BB30488E-93C5-E6C6-5DE3-B8C6976C5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2" r="1"/>
          <a:stretch/>
        </p:blipFill>
        <p:spPr bwMode="auto">
          <a:xfrm>
            <a:off x="2210445" y="209431"/>
            <a:ext cx="6758669" cy="44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E18408-A247-1C51-937F-5ABC9F8A294C}"/>
              </a:ext>
            </a:extLst>
          </p:cNvPr>
          <p:cNvSpPr/>
          <p:nvPr/>
        </p:nvSpPr>
        <p:spPr>
          <a:xfrm>
            <a:off x="248794" y="293115"/>
            <a:ext cx="5898692" cy="36547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8792" y="293114"/>
            <a:ext cx="6618799" cy="436562"/>
          </a:xfrm>
        </p:spPr>
        <p:txBody>
          <a:bodyPr/>
          <a:lstStyle/>
          <a:p>
            <a:r>
              <a:rPr lang="de-DE" sz="3200" dirty="0"/>
              <a:t>Spielregeln des Koordinierungsrates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6B3CC3-0C5B-8E8B-D1BD-0789A78EC7E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1615436"/>
            <a:ext cx="5994144" cy="26761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002B58"/>
                </a:solidFill>
              </a:rPr>
              <a:t> </a:t>
            </a:r>
            <a:r>
              <a:rPr lang="de-DE" sz="2000" b="1" dirty="0">
                <a:solidFill>
                  <a:srgbClr val="002B58"/>
                </a:solidFill>
              </a:rPr>
              <a:t>EAR in 3 Stufen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2B58"/>
                </a:solidFill>
              </a:rPr>
              <a:t> Vertriebsregeln (Smartphone / Chipkarte)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2B58"/>
                </a:solidFill>
              </a:rPr>
              <a:t> Ausgleichsverfahren 2023 / 2024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2B58"/>
                </a:solidFill>
              </a:rPr>
              <a:t> Meldeverfahren über ARGE</a:t>
            </a:r>
          </a:p>
        </p:txBody>
      </p:sp>
      <p:sp>
        <p:nvSpPr>
          <p:cNvPr id="2" name="Rechteck 11">
            <a:extLst>
              <a:ext uri="{FF2B5EF4-FFF2-40B4-BE49-F238E27FC236}">
                <a16:creationId xmlns:a16="http://schemas.microsoft.com/office/drawing/2014/main" id="{B3329CC1-FB3C-A258-4DD2-7A6893C20EF0}"/>
              </a:ext>
            </a:extLst>
          </p:cNvPr>
          <p:cNvSpPr/>
          <p:nvPr/>
        </p:nvSpPr>
        <p:spPr>
          <a:xfrm>
            <a:off x="378081" y="830959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3" name="Inhaltsplatzhalter 9">
            <a:extLst>
              <a:ext uri="{FF2B5EF4-FFF2-40B4-BE49-F238E27FC236}">
                <a16:creationId xmlns:a16="http://schemas.microsoft.com/office/drawing/2014/main" id="{00554909-043E-9AB5-53B9-A1A07B022520}"/>
              </a:ext>
            </a:extLst>
          </p:cNvPr>
          <p:cNvSpPr txBox="1">
            <a:spLocks/>
          </p:cNvSpPr>
          <p:nvPr/>
        </p:nvSpPr>
        <p:spPr>
          <a:xfrm>
            <a:off x="378080" y="4758309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bg1">
                    <a:lumMod val="75000"/>
                  </a:schemeClr>
                </a:solidFill>
              </a:rPr>
              <a:t>Dr. Michael Winnes, Verkehrsverbund Rhein-Neckar  |  </a:t>
            </a:r>
            <a:r>
              <a:rPr lang="de-DE" kern="0" dirty="0" err="1">
                <a:solidFill>
                  <a:schemeClr val="bg1">
                    <a:lumMod val="75000"/>
                  </a:schemeClr>
                </a:solidFill>
              </a:rPr>
              <a:t>Governance</a:t>
            </a:r>
            <a:r>
              <a:rPr lang="de-DE" kern="0" dirty="0">
                <a:solidFill>
                  <a:schemeClr val="bg1">
                    <a:lumMod val="75000"/>
                  </a:schemeClr>
                </a:solidFill>
              </a:rPr>
              <a:t> für das D-Ticket  |  Deutscher Nahverkehrstag 17. April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423221-D18B-DFD4-763F-9C63CBE03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25F9EE14-C541-2345-329E-58A2973ACCC4}"/>
              </a:ext>
            </a:extLst>
          </p:cNvPr>
          <p:cNvSpPr/>
          <p:nvPr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375448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otball ball disintegrating with copy space">
            <a:extLst>
              <a:ext uri="{FF2B5EF4-FFF2-40B4-BE49-F238E27FC236}">
                <a16:creationId xmlns:a16="http://schemas.microsoft.com/office/drawing/2014/main" id="{79536E01-8443-8FAB-322A-978535FF8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t="19089" r="14185" b="5914"/>
          <a:stretch/>
        </p:blipFill>
        <p:spPr bwMode="auto">
          <a:xfrm flipH="1">
            <a:off x="-1624" y="914"/>
            <a:ext cx="9145624" cy="51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99A9460-7054-A035-5A5C-8723D62D6B7C}"/>
              </a:ext>
            </a:extLst>
          </p:cNvPr>
          <p:cNvSpPr/>
          <p:nvPr/>
        </p:nvSpPr>
        <p:spPr>
          <a:xfrm>
            <a:off x="248794" y="293115"/>
            <a:ext cx="6485638" cy="31173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sz="3200" dirty="0"/>
              <a:t>Das Problem: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6B3CC3-0C5B-8E8B-D1BD-0789A78EC7E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1111370"/>
            <a:ext cx="8105032" cy="317259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de-DE" sz="2000" dirty="0">
                <a:solidFill>
                  <a:srgbClr val="002B58"/>
                </a:solidFill>
              </a:rPr>
              <a:t>Der Koordinierungsrat hat </a:t>
            </a:r>
            <a:br>
              <a:rPr lang="de-DE" sz="2000" dirty="0">
                <a:solidFill>
                  <a:srgbClr val="002B58"/>
                </a:solidFill>
              </a:rPr>
            </a:br>
            <a:endParaRPr lang="de-DE" sz="2000" dirty="0">
              <a:solidFill>
                <a:srgbClr val="002B58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     KEINE gesetzliche Grundlage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endParaRPr lang="de-DE" sz="2000" b="1" dirty="0">
              <a:solidFill>
                <a:srgbClr val="002B58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endParaRPr lang="de-DE" sz="2000" b="1" dirty="0">
              <a:solidFill>
                <a:srgbClr val="002B58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         </a:t>
            </a:r>
            <a:r>
              <a:rPr lang="de-DE" sz="2000" b="1" dirty="0">
                <a:solidFill>
                  <a:srgbClr val="C00000"/>
                </a:solidFill>
              </a:rPr>
              <a:t>seine Beschlüsse sind rechtlich nicht bindend</a:t>
            </a:r>
          </a:p>
        </p:txBody>
      </p:sp>
      <p:cxnSp>
        <p:nvCxnSpPr>
          <p:cNvPr id="5" name="Verbinder: gewinkelt 4">
            <a:extLst>
              <a:ext uri="{FF2B5EF4-FFF2-40B4-BE49-F238E27FC236}">
                <a16:creationId xmlns:a16="http://schemas.microsoft.com/office/drawing/2014/main" id="{7BC74702-D0E0-D381-C7B5-AF7D279F6F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0130" y="2597848"/>
            <a:ext cx="455655" cy="403457"/>
          </a:xfrm>
          <a:prstGeom prst="bentConnector3">
            <a:avLst>
              <a:gd name="adj1" fmla="val 98814"/>
            </a:avLst>
          </a:prstGeom>
          <a:ln w="95250" cap="sq">
            <a:solidFill>
              <a:srgbClr val="0098D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1">
            <a:extLst>
              <a:ext uri="{FF2B5EF4-FFF2-40B4-BE49-F238E27FC236}">
                <a16:creationId xmlns:a16="http://schemas.microsoft.com/office/drawing/2014/main" id="{9E500D8C-405C-F20C-0486-4E2463B7A5DC}"/>
              </a:ext>
            </a:extLst>
          </p:cNvPr>
          <p:cNvSpPr/>
          <p:nvPr/>
        </p:nvSpPr>
        <p:spPr>
          <a:xfrm>
            <a:off x="378081" y="859534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17" name="Inhaltsplatzhalter 9">
            <a:extLst>
              <a:ext uri="{FF2B5EF4-FFF2-40B4-BE49-F238E27FC236}">
                <a16:creationId xmlns:a16="http://schemas.microsoft.com/office/drawing/2014/main" id="{A1E5DE35-D3FA-1D95-064E-BA65BB61F27B}"/>
              </a:ext>
            </a:extLst>
          </p:cNvPr>
          <p:cNvSpPr txBox="1">
            <a:spLocks/>
          </p:cNvSpPr>
          <p:nvPr/>
        </p:nvSpPr>
        <p:spPr>
          <a:xfrm>
            <a:off x="378080" y="4758309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Dr. Michael Winnes, Verkehrsverbund Rhein-Neckar  |  </a:t>
            </a:r>
            <a:r>
              <a:rPr lang="de-DE" kern="0" dirty="0" err="1">
                <a:solidFill>
                  <a:schemeClr val="bg1"/>
                </a:solidFill>
              </a:rPr>
              <a:t>Governance</a:t>
            </a:r>
            <a:r>
              <a:rPr lang="de-DE" kern="0" dirty="0">
                <a:solidFill>
                  <a:schemeClr val="bg1"/>
                </a:solidFill>
              </a:rPr>
              <a:t> für das D-Ticket  |  Deutscher Nahverkehrstag 17. April 2024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4C32AAF-09AD-28FE-2BB7-3C0639717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  <a:effectLst>
            <a:outerShdw blurRad="50800" dist="38100" dir="18900000" algn="bl" rotWithShape="0">
              <a:srgbClr val="002B58">
                <a:alpha val="20000"/>
              </a:srgbClr>
            </a:outerShdw>
          </a:effectLst>
        </p:spPr>
      </p:pic>
      <p:sp>
        <p:nvSpPr>
          <p:cNvPr id="19" name="Rechteck 11">
            <a:extLst>
              <a:ext uri="{FF2B5EF4-FFF2-40B4-BE49-F238E27FC236}">
                <a16:creationId xmlns:a16="http://schemas.microsoft.com/office/drawing/2014/main" id="{EAF0014A-B747-8BB6-0789-66089449DC50}"/>
              </a:ext>
            </a:extLst>
          </p:cNvPr>
          <p:cNvSpPr/>
          <p:nvPr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>
            <a:outerShdw blurRad="50800" dist="38100" dir="18900000" algn="bl" rotWithShape="0">
              <a:srgbClr val="002B58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71867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ortment of luxurious chess pieces">
            <a:extLst>
              <a:ext uri="{FF2B5EF4-FFF2-40B4-BE49-F238E27FC236}">
                <a16:creationId xmlns:a16="http://schemas.microsoft.com/office/drawing/2014/main" id="{28E9F218-2743-9B6B-19DF-93B3C3F0E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8" b="3608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FF47A86-200E-932B-1187-891A869C9DFB}"/>
              </a:ext>
            </a:extLst>
          </p:cNvPr>
          <p:cNvSpPr/>
          <p:nvPr/>
        </p:nvSpPr>
        <p:spPr>
          <a:xfrm>
            <a:off x="248794" y="549875"/>
            <a:ext cx="7211550" cy="27740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4407" y="512508"/>
            <a:ext cx="7009022" cy="618935"/>
          </a:xfrm>
        </p:spPr>
        <p:txBody>
          <a:bodyPr/>
          <a:lstStyle/>
          <a:p>
            <a:r>
              <a:rPr lang="de-DE" sz="3200" dirty="0"/>
              <a:t>„goldene Zügel“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Dr. Michael Winnes, Verkehrsverbund Rhein-Neckar </a:t>
            </a:r>
            <a:r>
              <a:rPr lang="de-DE" dirty="0">
                <a:solidFill>
                  <a:schemeClr val="bg1"/>
                </a:solidFill>
                <a:effectLst/>
              </a:rPr>
              <a:t> |  </a:t>
            </a:r>
            <a:r>
              <a:rPr lang="de-DE" dirty="0" err="1">
                <a:solidFill>
                  <a:schemeClr val="bg1"/>
                </a:solidFill>
                <a:effectLst/>
              </a:rPr>
              <a:t>Governance</a:t>
            </a:r>
            <a:r>
              <a:rPr lang="de-DE" dirty="0">
                <a:solidFill>
                  <a:schemeClr val="bg1"/>
                </a:solidFill>
                <a:effectLst/>
              </a:rPr>
              <a:t> für das D-Ticket  |  Deutscher Nahverkehrstag 17. April 2024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5" name="Verbinder: gewinkelt 4">
            <a:extLst>
              <a:ext uri="{FF2B5EF4-FFF2-40B4-BE49-F238E27FC236}">
                <a16:creationId xmlns:a16="http://schemas.microsoft.com/office/drawing/2014/main" id="{7BC74702-D0E0-D381-C7B5-AF7D279F6FB8}"/>
              </a:ext>
            </a:extLst>
          </p:cNvPr>
          <p:cNvCxnSpPr>
            <a:cxnSpLocks/>
          </p:cNvCxnSpPr>
          <p:nvPr/>
        </p:nvCxnSpPr>
        <p:spPr>
          <a:xfrm>
            <a:off x="486229" y="2184585"/>
            <a:ext cx="1270000" cy="352879"/>
          </a:xfrm>
          <a:prstGeom prst="bentConnector3">
            <a:avLst>
              <a:gd name="adj1" fmla="val 286"/>
            </a:avLst>
          </a:prstGeom>
          <a:ln w="95250" cap="sq">
            <a:solidFill>
              <a:srgbClr val="0098D4"/>
            </a:soli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6FF9104-8E6B-9EED-C4E7-62CED904B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3" name="Rechteck 11">
            <a:extLst>
              <a:ext uri="{FF2B5EF4-FFF2-40B4-BE49-F238E27FC236}">
                <a16:creationId xmlns:a16="http://schemas.microsoft.com/office/drawing/2014/main" id="{9AE70669-6A6B-F041-9722-9BAD249428A1}"/>
              </a:ext>
            </a:extLst>
          </p:cNvPr>
          <p:cNvSpPr/>
          <p:nvPr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6B3CC3-0C5B-8E8B-D1BD-0789A78EC7E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1208322"/>
            <a:ext cx="6915348" cy="260167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Blip>
                <a:blip r:embed="rId6"/>
              </a:buBlip>
            </a:pPr>
            <a:r>
              <a:rPr lang="de-DE" sz="2000" b="1" dirty="0">
                <a:solidFill>
                  <a:srgbClr val="002B58"/>
                </a:solidFill>
              </a:rPr>
              <a:t>Wer einen Ausgleich beantragt, wird im Zuwendungsbescheid verpflichtet, alle Vorgaben des Koordinierungsrates einzuhalten.</a:t>
            </a:r>
            <a:br>
              <a:rPr lang="de-DE" sz="2000" b="1" dirty="0">
                <a:solidFill>
                  <a:srgbClr val="002B58"/>
                </a:solidFill>
              </a:rPr>
            </a:br>
            <a:endParaRPr lang="de-DE" sz="2000" b="1" dirty="0">
              <a:solidFill>
                <a:srgbClr val="002B58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2000" b="1" dirty="0">
                <a:solidFill>
                  <a:srgbClr val="002B58"/>
                </a:solidFill>
              </a:rPr>
              <a:t>Problem: Was tun, </a:t>
            </a:r>
            <a:br>
              <a:rPr lang="de-DE" sz="2000" b="1" dirty="0">
                <a:solidFill>
                  <a:srgbClr val="002B58"/>
                </a:solidFill>
              </a:rPr>
            </a:br>
            <a:r>
              <a:rPr lang="de-DE" sz="2000" b="1" dirty="0">
                <a:solidFill>
                  <a:srgbClr val="002B58"/>
                </a:solidFill>
              </a:rPr>
              <a:t>wenn jemand gar kein Geld will?</a:t>
            </a:r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id="{F5BD16DB-5AB8-BE06-FBDA-738BE944C480}"/>
              </a:ext>
            </a:extLst>
          </p:cNvPr>
          <p:cNvSpPr/>
          <p:nvPr/>
        </p:nvSpPr>
        <p:spPr>
          <a:xfrm>
            <a:off x="378081" y="1066101"/>
            <a:ext cx="2881445" cy="45719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7170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recognizable referee showing yellow card">
            <a:extLst>
              <a:ext uri="{FF2B5EF4-FFF2-40B4-BE49-F238E27FC236}">
                <a16:creationId xmlns:a16="http://schemas.microsoft.com/office/drawing/2014/main" id="{8A82C709-4788-496E-14FB-45EE50C3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10067"/>
          <a:stretch/>
        </p:blipFill>
        <p:spPr bwMode="auto">
          <a:xfrm flipH="1"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B555A00-2250-8B6C-C9EC-B598B7BCE9FA}"/>
              </a:ext>
            </a:extLst>
          </p:cNvPr>
          <p:cNvSpPr/>
          <p:nvPr/>
        </p:nvSpPr>
        <p:spPr>
          <a:xfrm>
            <a:off x="248794" y="1985986"/>
            <a:ext cx="6209556" cy="22276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838891-01B0-8DB2-CC75-78A191330B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8793" y="1950640"/>
            <a:ext cx="8234320" cy="581404"/>
          </a:xfrm>
        </p:spPr>
        <p:txBody>
          <a:bodyPr/>
          <a:lstStyle/>
          <a:p>
            <a:r>
              <a:rPr lang="de-DE" sz="3200" dirty="0"/>
              <a:t>Was ist mindestens zu regeln?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7BFFB4B-FB36-B055-9944-6067CF4F03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8080" y="4698132"/>
            <a:ext cx="8046975" cy="133350"/>
          </a:xfrm>
        </p:spPr>
        <p:txBody>
          <a:bodyPr/>
          <a:lstStyle/>
          <a:p>
            <a:r>
              <a:rPr lang="de-DE" dirty="0"/>
              <a:t>Dr. Michael Winnes, Verkehrsverbund Rhein-Neckar </a:t>
            </a:r>
            <a:r>
              <a:rPr lang="de-DE" dirty="0">
                <a:effectLst/>
              </a:rPr>
              <a:t> |  </a:t>
            </a:r>
            <a:r>
              <a:rPr lang="de-DE" dirty="0" err="1">
                <a:effectLst/>
              </a:rPr>
              <a:t>Governance</a:t>
            </a:r>
            <a:r>
              <a:rPr lang="de-DE" dirty="0">
                <a:effectLst/>
              </a:rPr>
              <a:t> für das D-Ticket  |  Deutscher Nahverkehrstag 17. April 2024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8FF96E4-34A3-9561-93B1-49D6AC6335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8081" y="2736251"/>
            <a:ext cx="8105032" cy="12231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2000" dirty="0">
                <a:solidFill>
                  <a:srgbClr val="002B58"/>
                </a:solidFill>
              </a:rPr>
              <a:t> </a:t>
            </a:r>
            <a:r>
              <a:rPr lang="de-DE" sz="2000" b="1" dirty="0">
                <a:solidFill>
                  <a:srgbClr val="002B58"/>
                </a:solidFill>
              </a:rPr>
              <a:t>Wer entscheidet über die Spielregeln?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2B58"/>
                </a:solidFill>
              </a:rPr>
              <a:t> Wie werden die Spielregeln verbindlich?</a:t>
            </a:r>
          </a:p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2B58"/>
                </a:solidFill>
              </a:rPr>
              <a:t> Wer überwacht die Einhaltung der Spielregeln?</a:t>
            </a:r>
          </a:p>
        </p:txBody>
      </p:sp>
      <p:sp>
        <p:nvSpPr>
          <p:cNvPr id="2" name="Rechteck 11">
            <a:extLst>
              <a:ext uri="{FF2B5EF4-FFF2-40B4-BE49-F238E27FC236}">
                <a16:creationId xmlns:a16="http://schemas.microsoft.com/office/drawing/2014/main" id="{B0C5A3FA-2D4D-A7E9-F178-F66B5E72A038}"/>
              </a:ext>
            </a:extLst>
          </p:cNvPr>
          <p:cNvSpPr/>
          <p:nvPr/>
        </p:nvSpPr>
        <p:spPr>
          <a:xfrm>
            <a:off x="378081" y="2482155"/>
            <a:ext cx="2881445" cy="50295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DC6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4" name="Inhaltsplatzhalter 9">
            <a:extLst>
              <a:ext uri="{FF2B5EF4-FFF2-40B4-BE49-F238E27FC236}">
                <a16:creationId xmlns:a16="http://schemas.microsoft.com/office/drawing/2014/main" id="{4D22B0EB-65EA-EB27-A492-CC4CAF149869}"/>
              </a:ext>
            </a:extLst>
          </p:cNvPr>
          <p:cNvSpPr txBox="1">
            <a:spLocks/>
          </p:cNvSpPr>
          <p:nvPr/>
        </p:nvSpPr>
        <p:spPr>
          <a:xfrm>
            <a:off x="378080" y="4698132"/>
            <a:ext cx="8046975" cy="133350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None/>
              <a:defRPr sz="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>
                <a:solidFill>
                  <a:schemeClr val="bg1"/>
                </a:solidFill>
              </a:rPr>
              <a:t>Dr. Michael Winnes, Verkehrsverbund Rhein-Neckar  |  Governance für das D-Ticket  |  Deutscher Nahverkehrstag 17. April 2024</a:t>
            </a:r>
            <a:endParaRPr lang="de-DE" kern="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879E75-838E-CBE0-AEB3-711E3E777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3113" y="4467225"/>
            <a:ext cx="571500" cy="571500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7E360046-68A3-71FB-107A-C4091B83FA18}"/>
              </a:ext>
            </a:extLst>
          </p:cNvPr>
          <p:cNvSpPr/>
          <p:nvPr/>
        </p:nvSpPr>
        <p:spPr>
          <a:xfrm>
            <a:off x="0" y="5010151"/>
            <a:ext cx="8761863" cy="133350"/>
          </a:xfrm>
          <a:custGeom>
            <a:avLst/>
            <a:gdLst>
              <a:gd name="connsiteX0" fmla="*/ 0 w 8686800"/>
              <a:gd name="connsiteY0" fmla="*/ 0 h 133350"/>
              <a:gd name="connsiteX1" fmla="*/ 8686800 w 8686800"/>
              <a:gd name="connsiteY1" fmla="*/ 0 h 133350"/>
              <a:gd name="connsiteX2" fmla="*/ 8686800 w 8686800"/>
              <a:gd name="connsiteY2" fmla="*/ 133350 h 133350"/>
              <a:gd name="connsiteX3" fmla="*/ 0 w 8686800"/>
              <a:gd name="connsiteY3" fmla="*/ 133350 h 133350"/>
              <a:gd name="connsiteX4" fmla="*/ 0 w 8686800"/>
              <a:gd name="connsiteY4" fmla="*/ 0 h 133350"/>
              <a:gd name="connsiteX0" fmla="*/ 0 w 8761863"/>
              <a:gd name="connsiteY0" fmla="*/ 0 h 133350"/>
              <a:gd name="connsiteX1" fmla="*/ 8686800 w 8761863"/>
              <a:gd name="connsiteY1" fmla="*/ 0 h 133350"/>
              <a:gd name="connsiteX2" fmla="*/ 8761863 w 8761863"/>
              <a:gd name="connsiteY2" fmla="*/ 133350 h 133350"/>
              <a:gd name="connsiteX3" fmla="*/ 0 w 8761863"/>
              <a:gd name="connsiteY3" fmla="*/ 133350 h 133350"/>
              <a:gd name="connsiteX4" fmla="*/ 0 w 8761863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863" h="133350">
                <a:moveTo>
                  <a:pt x="0" y="0"/>
                </a:moveTo>
                <a:lnTo>
                  <a:pt x="8686800" y="0"/>
                </a:lnTo>
                <a:lnTo>
                  <a:pt x="8761863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0098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163182757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1120</Words>
  <Application>Microsoft Office PowerPoint</Application>
  <PresentationFormat>Bildschirmpräsentation (16:9)</PresentationFormat>
  <Paragraphs>124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FagoOT-Black</vt:lpstr>
      <vt:lpstr>FagoOT-Medi</vt:lpstr>
      <vt:lpstr>1_Standarddesign</vt:lpstr>
      <vt:lpstr>Governance für das Deutschland-Ticket: ein gemeinsames Ticket benötigt verbindliche Spielregeln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reisenauer</dc:creator>
  <cp:lastModifiedBy>Winnes, Michael</cp:lastModifiedBy>
  <cp:revision>140</cp:revision>
  <dcterms:created xsi:type="dcterms:W3CDTF">1601-01-01T00:00:00Z</dcterms:created>
  <dcterms:modified xsi:type="dcterms:W3CDTF">2024-04-17T07:30:39Z</dcterms:modified>
</cp:coreProperties>
</file>