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48" r:id="rId2"/>
    <p:sldMasterId id="2147483661" r:id="rId3"/>
    <p:sldMasterId id="2147483673" r:id="rId4"/>
  </p:sldMasterIdLst>
  <p:sldIdLst>
    <p:sldId id="257" r:id="rId5"/>
    <p:sldId id="256" r:id="rId6"/>
    <p:sldId id="262" r:id="rId7"/>
    <p:sldId id="265" r:id="rId8"/>
    <p:sldId id="258" r:id="rId9"/>
    <p:sldId id="286" r:id="rId10"/>
    <p:sldId id="287" r:id="rId11"/>
    <p:sldId id="266" r:id="rId12"/>
    <p:sldId id="268" r:id="rId13"/>
    <p:sldId id="267" r:id="rId14"/>
    <p:sldId id="269" r:id="rId15"/>
    <p:sldId id="259" r:id="rId16"/>
    <p:sldId id="272" r:id="rId17"/>
    <p:sldId id="270" r:id="rId18"/>
    <p:sldId id="271" r:id="rId19"/>
    <p:sldId id="288" r:id="rId20"/>
    <p:sldId id="263" r:id="rId21"/>
    <p:sldId id="273" r:id="rId22"/>
    <p:sldId id="264" r:id="rId23"/>
    <p:sldId id="274" r:id="rId24"/>
    <p:sldId id="277" r:id="rId25"/>
    <p:sldId id="278" r:id="rId26"/>
    <p:sldId id="275" r:id="rId27"/>
    <p:sldId id="276" r:id="rId28"/>
    <p:sldId id="279" r:id="rId29"/>
    <p:sldId id="280" r:id="rId30"/>
    <p:sldId id="281" r:id="rId31"/>
    <p:sldId id="282" r:id="rId32"/>
    <p:sldId id="289" r:id="rId33"/>
    <p:sldId id="283" r:id="rId34"/>
    <p:sldId id="284" r:id="rId35"/>
    <p:sldId id="285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9d84f23f37ef079/Gemini/Knowledge/Bedarfsverkehr/Wirtschaftlichkeit_Ridepool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9d84f23f37ef079/Gemini/Knowledge/Bedarfsverkehr/Wirtschaftlichkeit_Ridepoolin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Besetzungsgrad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5.8928258967629044E-2"/>
          <c:y val="0.30076443569553807"/>
          <c:w val="0.8966272965879265"/>
          <c:h val="0.47660724701079032"/>
        </c:manualLayout>
      </c:layout>
      <c:lineChart>
        <c:grouping val="standard"/>
        <c:varyColors val="0"/>
        <c:ser>
          <c:idx val="0"/>
          <c:order val="0"/>
          <c:tx>
            <c:strRef>
              <c:f>'Zusammenfassung (2)'!$A$2</c:f>
              <c:strCache>
                <c:ptCount val="1"/>
                <c:pt idx="0">
                  <c:v>Unternehmen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(2)'!$B$1:$N$1</c:f>
              <c:strCache>
                <c:ptCount val="13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  <c:pt idx="12">
                  <c:v>Durchschnitt</c:v>
                </c:pt>
              </c:strCache>
            </c:strRef>
          </c:cat>
          <c:val>
            <c:numRef>
              <c:f>'Zusammenfassung (2)'!$B$2:$N$2</c:f>
              <c:numCache>
                <c:formatCode>General</c:formatCode>
                <c:ptCount val="13"/>
                <c:pt idx="0">
                  <c:v>1.43</c:v>
                </c:pt>
                <c:pt idx="1">
                  <c:v>1.45</c:v>
                </c:pt>
                <c:pt idx="2">
                  <c:v>1.55</c:v>
                </c:pt>
                <c:pt idx="3">
                  <c:v>1.58</c:v>
                </c:pt>
                <c:pt idx="4">
                  <c:v>1.62</c:v>
                </c:pt>
                <c:pt idx="5">
                  <c:v>1.6</c:v>
                </c:pt>
                <c:pt idx="6">
                  <c:v>1.62</c:v>
                </c:pt>
                <c:pt idx="7">
                  <c:v>1.4</c:v>
                </c:pt>
                <c:pt idx="8">
                  <c:v>1.53</c:v>
                </c:pt>
                <c:pt idx="9">
                  <c:v>1.4</c:v>
                </c:pt>
                <c:pt idx="10">
                  <c:v>1.4</c:v>
                </c:pt>
                <c:pt idx="11">
                  <c:v>1.36</c:v>
                </c:pt>
                <c:pt idx="12">
                  <c:v>1.4950000000000001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35-9C4D-9504-6F1877479DEB}"/>
            </c:ext>
          </c:extLst>
        </c:ser>
        <c:ser>
          <c:idx val="1"/>
          <c:order val="1"/>
          <c:tx>
            <c:strRef>
              <c:f>'Zusammenfassung (2)'!$A$3</c:f>
              <c:strCache>
                <c:ptCount val="1"/>
                <c:pt idx="0">
                  <c:v>Unternehmen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(2)'!$B$1:$N$1</c:f>
              <c:strCache>
                <c:ptCount val="13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  <c:pt idx="12">
                  <c:v>Durchschnitt</c:v>
                </c:pt>
              </c:strCache>
            </c:strRef>
          </c:cat>
          <c:val>
            <c:numRef>
              <c:f>'Zusammenfassung (2)'!$B$3:$N$3</c:f>
              <c:numCache>
                <c:formatCode>General</c:formatCode>
                <c:ptCount val="13"/>
                <c:pt idx="0">
                  <c:v>1.4</c:v>
                </c:pt>
                <c:pt idx="1">
                  <c:v>1.4</c:v>
                </c:pt>
                <c:pt idx="2">
                  <c:v>1.4</c:v>
                </c:pt>
                <c:pt idx="3">
                  <c:v>1.4</c:v>
                </c:pt>
                <c:pt idx="4">
                  <c:v>1.4</c:v>
                </c:pt>
                <c:pt idx="5">
                  <c:v>1.4</c:v>
                </c:pt>
                <c:pt idx="6">
                  <c:v>1.4</c:v>
                </c:pt>
                <c:pt idx="7">
                  <c:v>1.4</c:v>
                </c:pt>
                <c:pt idx="8">
                  <c:v>1.4</c:v>
                </c:pt>
                <c:pt idx="9">
                  <c:v>1.4</c:v>
                </c:pt>
                <c:pt idx="10">
                  <c:v>1.4</c:v>
                </c:pt>
                <c:pt idx="11">
                  <c:v>1.4</c:v>
                </c:pt>
                <c:pt idx="12">
                  <c:v>1.4000000000000001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35-9C4D-9504-6F1877479DEB}"/>
            </c:ext>
          </c:extLst>
        </c:ser>
        <c:ser>
          <c:idx val="2"/>
          <c:order val="2"/>
          <c:tx>
            <c:strRef>
              <c:f>'Zusammenfassung (2)'!$A$4</c:f>
              <c:strCache>
                <c:ptCount val="1"/>
                <c:pt idx="0">
                  <c:v>Unternehmen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(2)'!$B$1:$N$1</c:f>
              <c:strCache>
                <c:ptCount val="13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  <c:pt idx="12">
                  <c:v>Durchschnitt</c:v>
                </c:pt>
              </c:strCache>
            </c:strRef>
          </c:cat>
          <c:val>
            <c:numRef>
              <c:f>'Zusammenfassung (2)'!$B$4:$N$4</c:f>
              <c:numCache>
                <c:formatCode>General</c:formatCode>
                <c:ptCount val="13"/>
                <c:pt idx="0">
                  <c:v>1.44</c:v>
                </c:pt>
                <c:pt idx="1">
                  <c:v>1.45</c:v>
                </c:pt>
                <c:pt idx="2">
                  <c:v>1.6</c:v>
                </c:pt>
                <c:pt idx="3">
                  <c:v>1.6</c:v>
                </c:pt>
                <c:pt idx="4">
                  <c:v>1.2</c:v>
                </c:pt>
                <c:pt idx="5">
                  <c:v>1.2</c:v>
                </c:pt>
                <c:pt idx="6">
                  <c:v>1.26</c:v>
                </c:pt>
                <c:pt idx="7">
                  <c:v>1.6</c:v>
                </c:pt>
                <c:pt idx="8">
                  <c:v>1.2</c:v>
                </c:pt>
                <c:pt idx="9">
                  <c:v>1.3</c:v>
                </c:pt>
                <c:pt idx="10">
                  <c:v>1.32</c:v>
                </c:pt>
                <c:pt idx="11">
                  <c:v>1.32</c:v>
                </c:pt>
                <c:pt idx="12" formatCode="0.00">
                  <c:v>1.3741666666666665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35-9C4D-9504-6F1877479DEB}"/>
            </c:ext>
          </c:extLst>
        </c:ser>
        <c:ser>
          <c:idx val="3"/>
          <c:order val="3"/>
          <c:tx>
            <c:strRef>
              <c:f>'Zusammenfassung (2)'!$A$5</c:f>
              <c:strCache>
                <c:ptCount val="1"/>
                <c:pt idx="0">
                  <c:v>Unternehmen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(2)'!$B$1:$N$1</c:f>
              <c:strCache>
                <c:ptCount val="13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  <c:pt idx="12">
                  <c:v>Durchschnitt</c:v>
                </c:pt>
              </c:strCache>
            </c:strRef>
          </c:cat>
          <c:val>
            <c:numRef>
              <c:f>'Zusammenfassung (2)'!$B$5:$N$5</c:f>
              <c:numCache>
                <c:formatCode>0.00</c:formatCode>
                <c:ptCount val="13"/>
                <c:pt idx="0">
                  <c:v>1.3038000000000001</c:v>
                </c:pt>
                <c:pt idx="1">
                  <c:v>1.3038000000000001</c:v>
                </c:pt>
                <c:pt idx="2">
                  <c:v>1.3284</c:v>
                </c:pt>
                <c:pt idx="3">
                  <c:v>1.3407</c:v>
                </c:pt>
                <c:pt idx="4">
                  <c:v>1.3653</c:v>
                </c:pt>
                <c:pt idx="5">
                  <c:v>1.3775999999999999</c:v>
                </c:pt>
                <c:pt idx="6">
                  <c:v>1.3161</c:v>
                </c:pt>
                <c:pt idx="7">
                  <c:v>1.3284</c:v>
                </c:pt>
                <c:pt idx="8">
                  <c:v>1.5251999999999999</c:v>
                </c:pt>
                <c:pt idx="9">
                  <c:v>1.5005999999999999</c:v>
                </c:pt>
                <c:pt idx="10">
                  <c:v>1.5005999999999999</c:v>
                </c:pt>
                <c:pt idx="11">
                  <c:v>1.5005999999999999</c:v>
                </c:pt>
                <c:pt idx="12">
                  <c:v>1.390925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35-9C4D-9504-6F1877479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136768"/>
        <c:axId val="1036838688"/>
      </c:lineChart>
      <c:catAx>
        <c:axId val="103913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6838688"/>
        <c:crosses val="autoZero"/>
        <c:auto val="1"/>
        <c:lblAlgn val="ctr"/>
        <c:lblOffset val="100"/>
        <c:noMultiLvlLbl val="0"/>
      </c:catAx>
      <c:valAx>
        <c:axId val="103683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9136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Kosten je Fahrgast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'Zusammenfassung (2)'!$A$8</c:f>
              <c:strCache>
                <c:ptCount val="1"/>
                <c:pt idx="0">
                  <c:v>Unternehmen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(2)'!$B$7:$N$7</c:f>
              <c:strCache>
                <c:ptCount val="12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</c:strCache>
            </c:strRef>
          </c:cat>
          <c:val>
            <c:numRef>
              <c:f>'Zusammenfassung (2)'!$B$8:$M$8</c:f>
              <c:numCache>
                <c:formatCode>General</c:formatCode>
                <c:ptCount val="12"/>
                <c:pt idx="4" formatCode="#,##0.00\ &quot;€&quot;">
                  <c:v>34.926315789473684</c:v>
                </c:pt>
                <c:pt idx="5" formatCode="#,##0.00\ &quot;€&quot;">
                  <c:v>40.962962962962962</c:v>
                </c:pt>
                <c:pt idx="6" formatCode="#,##0.00\ &quot;€&quot;">
                  <c:v>38.00687285223367</c:v>
                </c:pt>
                <c:pt idx="7" formatCode="#,##0.00\ &quot;€&quot;">
                  <c:v>40.072463768115938</c:v>
                </c:pt>
                <c:pt idx="8" formatCode="#,##0.00\ &quot;€&quot;">
                  <c:v>44.959349593495929</c:v>
                </c:pt>
                <c:pt idx="9" formatCode="#,##0.00\ &quot;€&quot;">
                  <c:v>36.86666666666666</c:v>
                </c:pt>
                <c:pt idx="10" formatCode="#,##0.00\ &quot;€&quot;">
                  <c:v>36.5016501650165</c:v>
                </c:pt>
                <c:pt idx="11" formatCode="#,##0.00\ &quot;€&quot;">
                  <c:v>36.143790849673202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90-3C49-B246-521A925E92B4}"/>
            </c:ext>
          </c:extLst>
        </c:ser>
        <c:ser>
          <c:idx val="1"/>
          <c:order val="1"/>
          <c:tx>
            <c:strRef>
              <c:f>'Zusammenfassung (2)'!$A$9</c:f>
              <c:strCache>
                <c:ptCount val="1"/>
                <c:pt idx="0">
                  <c:v>Unternehmen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(2)'!$B$7:$N$7</c:f>
              <c:strCache>
                <c:ptCount val="12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</c:strCache>
            </c:strRef>
          </c:cat>
          <c:val>
            <c:numRef>
              <c:f>'Zusammenfassung (2)'!$B$9:$M$9</c:f>
              <c:numCache>
                <c:formatCode>#,##0.00\ "€"</c:formatCode>
                <c:ptCount val="12"/>
                <c:pt idx="0">
                  <c:v>51.428571428571431</c:v>
                </c:pt>
                <c:pt idx="1">
                  <c:v>50</c:v>
                </c:pt>
                <c:pt idx="2">
                  <c:v>48.648648648648646</c:v>
                </c:pt>
                <c:pt idx="3">
                  <c:v>47.368421052631582</c:v>
                </c:pt>
                <c:pt idx="4">
                  <c:v>46.153846153846153</c:v>
                </c:pt>
                <c:pt idx="5">
                  <c:v>58.333333333333329</c:v>
                </c:pt>
                <c:pt idx="6">
                  <c:v>56.910569105691053</c:v>
                </c:pt>
                <c:pt idx="7">
                  <c:v>55.55555555555555</c:v>
                </c:pt>
                <c:pt idx="8">
                  <c:v>54.263565891472865</c:v>
                </c:pt>
                <c:pt idx="9">
                  <c:v>53.030303030303024</c:v>
                </c:pt>
                <c:pt idx="10">
                  <c:v>51.851851851851848</c:v>
                </c:pt>
                <c:pt idx="11">
                  <c:v>50.724637681159415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90-3C49-B246-521A925E92B4}"/>
            </c:ext>
          </c:extLst>
        </c:ser>
        <c:ser>
          <c:idx val="2"/>
          <c:order val="2"/>
          <c:tx>
            <c:strRef>
              <c:f>'Zusammenfassung (2)'!$A$10</c:f>
              <c:strCache>
                <c:ptCount val="1"/>
                <c:pt idx="0">
                  <c:v>Unternehmen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(2)'!$B$7:$N$7</c:f>
              <c:strCache>
                <c:ptCount val="12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</c:strCache>
            </c:strRef>
          </c:cat>
          <c:val>
            <c:numRef>
              <c:f>'Zusammenfassung (2)'!$B$10:$M$10</c:f>
              <c:numCache>
                <c:formatCode>#,##0.00\ "€"</c:formatCode>
                <c:ptCount val="12"/>
                <c:pt idx="0">
                  <c:v>32.142857142857146</c:v>
                </c:pt>
                <c:pt idx="1">
                  <c:v>27</c:v>
                </c:pt>
                <c:pt idx="2">
                  <c:v>31.395348837209301</c:v>
                </c:pt>
                <c:pt idx="3">
                  <c:v>35.294117647058826</c:v>
                </c:pt>
                <c:pt idx="4">
                  <c:v>14.210526315789474</c:v>
                </c:pt>
                <c:pt idx="5">
                  <c:v>15.957446808510639</c:v>
                </c:pt>
                <c:pt idx="6">
                  <c:v>36.144578313253014</c:v>
                </c:pt>
                <c:pt idx="7">
                  <c:v>29.925187032418954</c:v>
                </c:pt>
                <c:pt idx="8">
                  <c:v>26.966292134831459</c:v>
                </c:pt>
                <c:pt idx="9">
                  <c:v>24.144869215291749</c:v>
                </c:pt>
                <c:pt idx="10">
                  <c:v>26.143790849673202</c:v>
                </c:pt>
                <c:pt idx="11">
                  <c:v>20.512820512820515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90-3C49-B246-521A925E92B4}"/>
            </c:ext>
          </c:extLst>
        </c:ser>
        <c:ser>
          <c:idx val="3"/>
          <c:order val="3"/>
          <c:tx>
            <c:strRef>
              <c:f>'Zusammenfassung (2)'!$A$11</c:f>
              <c:strCache>
                <c:ptCount val="1"/>
                <c:pt idx="0">
                  <c:v>Unternehmen 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'Zusammenfassung (2)'!$B$7:$N$7</c:f>
              <c:strCache>
                <c:ptCount val="12"/>
                <c:pt idx="0">
                  <c:v>Monat 1</c:v>
                </c:pt>
                <c:pt idx="1">
                  <c:v>Monat 2</c:v>
                </c:pt>
                <c:pt idx="2">
                  <c:v>Monat 3</c:v>
                </c:pt>
                <c:pt idx="3">
                  <c:v>Monat 4</c:v>
                </c:pt>
                <c:pt idx="4">
                  <c:v>Monat 5</c:v>
                </c:pt>
                <c:pt idx="5">
                  <c:v>Monat 6</c:v>
                </c:pt>
                <c:pt idx="6">
                  <c:v>Monat 7</c:v>
                </c:pt>
                <c:pt idx="7">
                  <c:v>Monat 8</c:v>
                </c:pt>
                <c:pt idx="8">
                  <c:v>Monat 9</c:v>
                </c:pt>
                <c:pt idx="9">
                  <c:v>Monat 10</c:v>
                </c:pt>
                <c:pt idx="10">
                  <c:v>Monat 11</c:v>
                </c:pt>
                <c:pt idx="11">
                  <c:v>Monat 12</c:v>
                </c:pt>
              </c:strCache>
            </c:strRef>
          </c:cat>
          <c:val>
            <c:numRef>
              <c:f>'Zusammenfassung (2)'!$B$11:$M$11</c:f>
              <c:numCache>
                <c:formatCode>#,##0.00\ "€"</c:formatCode>
                <c:ptCount val="12"/>
                <c:pt idx="0">
                  <c:v>49.51737451737452</c:v>
                </c:pt>
                <c:pt idx="1">
                  <c:v>35.625</c:v>
                </c:pt>
                <c:pt idx="2">
                  <c:v>36.642857142857146</c:v>
                </c:pt>
                <c:pt idx="3">
                  <c:v>34.662162162162161</c:v>
                </c:pt>
                <c:pt idx="4">
                  <c:v>37.943786982248518</c:v>
                </c:pt>
                <c:pt idx="5">
                  <c:v>37.5</c:v>
                </c:pt>
                <c:pt idx="6">
                  <c:v>35.625</c:v>
                </c:pt>
                <c:pt idx="7">
                  <c:v>35.625</c:v>
                </c:pt>
                <c:pt idx="8">
                  <c:v>36.53846153846154</c:v>
                </c:pt>
                <c:pt idx="9">
                  <c:v>37.5</c:v>
                </c:pt>
                <c:pt idx="10">
                  <c:v>37.5</c:v>
                </c:pt>
                <c:pt idx="11">
                  <c:v>36.53846153846154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690-3C49-B246-521A925E9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976176"/>
        <c:axId val="1047984176"/>
      </c:lineChart>
      <c:catAx>
        <c:axId val="103997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47984176"/>
        <c:crosses val="autoZero"/>
        <c:auto val="1"/>
        <c:lblAlgn val="ctr"/>
        <c:lblOffset val="100"/>
        <c:noMultiLvlLbl val="0"/>
      </c:catAx>
      <c:valAx>
        <c:axId val="1047984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03997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518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ECFE0-1730-30FC-5AF5-D6BF29EF4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0300A43-2752-57C2-9B7A-0F8E4EE22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3A8767-4B65-339F-52BF-25745DCE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3622D6-D070-CDEA-99D7-41A54BE1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2617C-8AFB-58A3-76C3-D4AFD46E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4827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842A9F-3BB6-9E03-DB19-DB8786EC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E46487-AADD-B63B-16F3-F1FFF1E86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97F17FB-1542-FD59-FB4D-BC56A2702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D110E2-097E-D438-FA8B-32030DF5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596468-47AE-E500-FCFE-2D564E8AB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D4B304B-7AAA-A309-E544-5D5688D4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343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09435E-2C37-CAB9-6A47-7713DA07D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301725D-00DD-5FDF-104A-02F39051D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E698377-349B-4F11-52ED-53F77E906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227F0E-9AE4-EA91-0500-341A9E838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08D4A0A-8250-8970-46A2-ABC152240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A9C5DA2B-C668-8B53-4269-AF86FC425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59D8244-0789-C44B-3CF4-607A0712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4E14BC-2810-0EE3-6555-8EC1F3297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5284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9B04A-CCEC-3593-FA6E-D6BCFA6B1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3EBDFA-8C0C-44B2-5D74-7BC723C80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A04C74-9E21-15CA-70A5-76A89E37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8C1EEA-2A9A-8643-A71B-E3099C20B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745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B444AB-65BB-121B-1BAA-ADA1968B2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F2E58C-FA41-779E-58E4-E13472D894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E21A94-B8AB-9663-A86C-C2E1E041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D9663E-49B5-21BD-BF60-E59BBF10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9E979F-6260-7E17-E057-B2F17150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6000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5CFEEF-4022-20F4-2A4F-352A8D86F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E2A302-A297-CAC0-56FB-FC0E316A9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352834-1F4A-5181-48AA-74785B0F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DB9557-DA63-5B3B-3F19-65B743914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44433A-170E-183B-45FB-FDD3398ED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77296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A5F94-EDD3-FCAB-CFA5-52D9D16CC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3B48C8-7EAF-66CB-A10D-B06B71240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AB7BAF-9A14-CEC9-3656-ADB764C5A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D547246-8052-C61B-C5A0-EF769A8A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BF5C3F-862D-14EC-1BE2-3FD17EFB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119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593952-ED6F-CF17-5FCA-80975F48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DE65B1-174A-66ED-2E90-DD31D17585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BF33D0D-72C7-A18F-C275-400AC7A6E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E8BFF3-3F2F-7739-F1D7-3916CEFBE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A9C8484-72A4-C8DC-A53E-76E7D6832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EEDF7E-3C3A-D2E6-0336-CFE6D0FB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3471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99C70-3976-E13D-AC93-5F593A4E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CC264A-635C-2751-1193-00837F55A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964703-99A9-FEE7-D2C1-8B7F320FF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D7EA98-481C-C1BC-ABC4-BA5B98D43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3A3722E-19E0-EB59-882A-B2952A2BD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D19EB63-D970-DBE1-5207-2BD89FBE5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D093-A368-4D94-90C2-E59E37181715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9BC45DA-C4C9-95C7-1DE7-67CE222F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89182A9-5843-1B93-91E3-AF734EDF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11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33B7797-4EAA-5756-660B-3B03A0D7C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5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7E4F5-A90D-1271-1075-520F50E17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9D761DF-2E65-52ED-4FA9-41532A9E6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5CF73F-C9F3-2DD6-7E8D-C7E1756F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CA6F8C-1576-4E00-9EB2-AF7B043A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4078BB-9D02-BAED-1F15-E6EA74E7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024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3599A1C-EB6E-2915-ABD5-963F85ABD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95D3B03-ADF1-21AA-7DCB-B20943BB6C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7504818-7F75-713B-129A-A3948A8D92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4A3324-BCAB-D656-A3F8-DB0AB515E6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83B9A4-2828-5569-4869-B58598AC1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651D945-9665-069C-2DB8-1977154B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6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3F6F215-3E4C-D021-8AB6-7251F59DBE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40C944-EC65-6B0A-B1E5-9A5A3388D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7706C40-C467-F3F6-AA1F-2C45BE4350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65C37E-46E4-DCF7-401D-F1486193A3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E08A12-5933-3254-2B89-38CFC4477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0108B5-E36F-D6F4-8D87-DD84254D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6577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81BF9CEF-6386-456C-6123-866EDB92CA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3D7899-69BA-0165-773F-D8024288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5C1BEB-BF1B-8907-1D14-DF917F671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241DC3F-3440-F29F-9444-D39CB8AD2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9596275-C73E-1DD2-B496-9FC6102217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248A2A-21B1-0F4B-CCDD-3E56404E5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CB04B8-AB8A-C82C-64F5-08747510D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9132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Grafikdesign, Text, Screenshot, Grafiken enthält.&#10;&#10;Automatisch generierte Beschreibung">
            <a:extLst>
              <a:ext uri="{FF2B5EF4-FFF2-40B4-BE49-F238E27FC236}">
                <a16:creationId xmlns:a16="http://schemas.microsoft.com/office/drawing/2014/main" id="{8450806A-D788-C83D-1A79-7D424D693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4DB346-FA66-D48A-FEFA-6F463ADA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DF4C7A4-0F19-F82E-C7C7-718FE76E6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AAB7DD-399C-E896-2B2B-59926CA04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3BBF63-86BC-9BCF-7CA0-75686B773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E0BCB5A-F8D0-B817-7AD4-A94D13C8F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BF7FD95-9B2E-F356-3038-0D75C7E7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6C9F35-7CD4-4A09-8424-AD58211E18DA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F7E4CCC-28C8-DC75-6CD4-09AD43F39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150C81-CC72-5E74-ABD4-D2853D6B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97FEB-6E8B-48F3-A7E5-F2F7C3266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39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8CA638-1B48-52D1-7AFE-DCFB5D8F2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574937A-78FA-2DBD-F1CB-8CA71C189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77BBA8-83F2-D18B-E01D-D68890251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FB870B-E944-CF2C-3E16-5A7A1897F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1441D2-F278-38A4-0F14-1C04F94AC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85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8A8E05-A71B-22EE-4CA5-2AB5E963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5B27ACF-DBE0-E7C1-9457-2622FD0DF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A88758-EFD8-B48B-B16B-7B5713F9E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AC9C7-26DC-4EA3-B2DE-BF271E0D91EF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7F3792-D445-20F1-68A1-279EA17F8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42253A-03DC-9353-560F-F9F4120C4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25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Grafikdesign, Schrift, Grafiken enthält.&#10;&#10;Automatisch generierte Beschreibung">
            <a:extLst>
              <a:ext uri="{FF2B5EF4-FFF2-40B4-BE49-F238E27FC236}">
                <a16:creationId xmlns:a16="http://schemas.microsoft.com/office/drawing/2014/main" id="{682E4313-6533-A588-AF2D-97D1362453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7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EE37AFE7-8AC3-04A9-A887-E4481BB67F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E71353B-F256-3D49-C91C-9FBFADBF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B23BC5-28E0-5728-C303-2BE09A268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B6B6BC-D0A1-E6FC-507D-465DD938F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DA9CF9-FF7F-F419-2B04-CE59620F0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97FEB-6E8B-48F3-A7E5-F2F7C3266A9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706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49" r:id="rId3"/>
    <p:sldLayoutId id="2147483651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251F99D-E9E4-905B-7209-20226DB60C1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448BCF1-70A3-AA24-BD59-1B406252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875000-6885-68F6-1A63-8B6B2FB86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3393C8-F053-C4F6-833A-B03F12D52F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DAC9C7-26DC-4EA3-B2DE-BF271E0D91EF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77D4A5-AC7E-60CF-8B5E-387023F3C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18BA7D-C12E-7A68-5F33-C3DE2D4A4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609648-470E-4C8F-A04F-759AEF55258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226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0B592BD-86D4-B33F-332F-F31616ECE3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C142FDA-6DD7-F2A6-3808-22B22890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8C36DE-47AD-2D66-B20C-579F1AC04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3B4BA9-1989-9854-C7FA-DA5A22229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A9D093-A368-4D94-90C2-E59E37181715}" type="datetimeFigureOut">
              <a:rPr lang="de-DE" smtClean="0"/>
              <a:t>09.04.24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79C45D-47C4-5A9B-100F-D4922877B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44819D-04AC-ECBE-B41B-26EB03DF42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230175-A12A-4407-A6C9-51EC1FC7A6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646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alvatore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cumin vf" panose="020B03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miniptc.com/" TargetMode="External"/><Relationship Id="rId2" Type="http://schemas.openxmlformats.org/officeDocument/2006/relationships/hyperlink" Target="mailto:info@geminiptc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1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0516D9-0615-9FE8-7A5B-4B94D13C8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3D26B3E-576E-EB63-590C-280FBCBB1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3"/>
          <a:stretch/>
        </p:blipFill>
        <p:spPr>
          <a:xfrm>
            <a:off x="496316" y="189232"/>
            <a:ext cx="9756047" cy="5380795"/>
          </a:xfrm>
        </p:spPr>
      </p:pic>
    </p:spTree>
    <p:extLst>
      <p:ext uri="{BB962C8B-B14F-4D97-AF65-F5344CB8AC3E}">
        <p14:creationId xmlns:p14="http://schemas.microsoft.com/office/powerpoint/2010/main" val="1444733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40071-5EA2-138F-E05F-3F7CEA9C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 Abendtaxi Wil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E2F60A-5E39-3D9C-4301-84516CC13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Es gab bereits vorher eine eingespielte Stammkundschaft</a:t>
            </a:r>
          </a:p>
          <a:p>
            <a:r>
              <a:rPr lang="de-DE" dirty="0"/>
              <a:t>Die Konversion hin zu einer digitalen Lösung war einfach</a:t>
            </a:r>
          </a:p>
          <a:p>
            <a:r>
              <a:rPr lang="de-DE" dirty="0"/>
              <a:t>Jedoch:</a:t>
            </a:r>
          </a:p>
          <a:p>
            <a:pPr lvl="1"/>
            <a:r>
              <a:rPr lang="de-DE" dirty="0"/>
              <a:t>Das hat bei der Erschließung weiterer Betriebsgebiete dann nicht mehr so gut funktioniert.</a:t>
            </a:r>
          </a:p>
        </p:txBody>
      </p:sp>
    </p:spTree>
    <p:extLst>
      <p:ext uri="{BB962C8B-B14F-4D97-AF65-F5344CB8AC3E}">
        <p14:creationId xmlns:p14="http://schemas.microsoft.com/office/powerpoint/2010/main" val="323687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2C275F-1A0C-E984-C7A6-9ED5BB3FE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Was lief gar nicht gut? Wollen wir daraus lernen?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419FFB4-ABEB-8C11-CF6A-979C73FF4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984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2C275F-1A0C-E984-C7A6-9ED5BB3FE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Achtung!</a:t>
            </a:r>
            <a:br>
              <a:rPr lang="de-DE" dirty="0"/>
            </a:br>
            <a:r>
              <a:rPr lang="de-DE" dirty="0"/>
              <a:t>Hier wird explizit über andere Projekte geredet!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419FFB4-ABEB-8C11-CF6A-979C73FF4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710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1049C-405F-EAA3-AE32-BFE9A7947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Auslastung!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01D2550-7EF3-6F30-00F4-64CD7AD0E20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474096"/>
              </p:ext>
            </p:extLst>
          </p:nvPr>
        </p:nvGraphicFramePr>
        <p:xfrm>
          <a:off x="1894923" y="317634"/>
          <a:ext cx="8047974" cy="561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537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CED31D-78A5-041B-2076-514D19CB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Fehlbetrag…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F3FEF76C-9565-10C2-6908-6A17CF0C54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638508"/>
              </p:ext>
            </p:extLst>
          </p:nvPr>
        </p:nvGraphicFramePr>
        <p:xfrm>
          <a:off x="1537855" y="1052945"/>
          <a:ext cx="9290566" cy="4828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8054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529391-FF9C-D7E4-3CAD-78FE46DFF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Aber was sagt uns das denn nun?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9C0312-E49B-99B2-FB87-CBCA63242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59351" cy="4351338"/>
          </a:xfrm>
        </p:spPr>
        <p:txBody>
          <a:bodyPr/>
          <a:lstStyle/>
          <a:p>
            <a:r>
              <a:rPr lang="de-DE" dirty="0"/>
              <a:t>Ist das billiger oder teurer als ein normales ÖPNV-Angebot?</a:t>
            </a:r>
          </a:p>
          <a:p>
            <a:r>
              <a:rPr lang="de-DE" dirty="0"/>
              <a:t>Hier fehlen noch umfassende Vergleichsdaten</a:t>
            </a:r>
          </a:p>
          <a:p>
            <a:r>
              <a:rPr lang="de-DE" dirty="0"/>
              <a:t>Ist der Werbeeffekt höher zu bewerten eines modernen ÖPNV?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29E30C-8EB0-B971-34D0-C12AACF77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57" y="1975623"/>
            <a:ext cx="5217983" cy="344386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46A27BC-5526-F1DD-3CB8-9C755DFC4C2B}"/>
              </a:ext>
            </a:extLst>
          </p:cNvPr>
          <p:cNvSpPr txBox="1"/>
          <p:nvPr/>
        </p:nvSpPr>
        <p:spPr>
          <a:xfrm>
            <a:off x="5837664" y="5427428"/>
            <a:ext cx="60997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https://</a:t>
            </a:r>
            <a:r>
              <a:rPr lang="de-DE" sz="1200" dirty="0" err="1"/>
              <a:t>lokalklick.eu</a:t>
            </a:r>
            <a:r>
              <a:rPr lang="de-DE" sz="1200" dirty="0"/>
              <a:t>/2023/04/01/on-</a:t>
            </a:r>
            <a:r>
              <a:rPr lang="de-DE" sz="1200" dirty="0" err="1"/>
              <a:t>demand</a:t>
            </a:r>
            <a:r>
              <a:rPr lang="de-DE" sz="1200" dirty="0"/>
              <a:t>-verkehr-</a:t>
            </a:r>
            <a:r>
              <a:rPr lang="de-DE" sz="1200" dirty="0" err="1"/>
              <a:t>op</a:t>
            </a:r>
            <a:r>
              <a:rPr lang="de-DE" sz="1200" dirty="0"/>
              <a:t>-</a:t>
            </a:r>
            <a:r>
              <a:rPr lang="de-DE" sz="1200" dirty="0" err="1"/>
              <a:t>jueck</a:t>
            </a:r>
            <a:r>
              <a:rPr lang="de-DE" sz="1200" dirty="0"/>
              <a:t>-startet-in-</a:t>
            </a:r>
            <a:r>
              <a:rPr lang="de-DE" sz="1200" dirty="0" err="1"/>
              <a:t>rheindahlen</a:t>
            </a:r>
            <a:r>
              <a:rPr lang="de-DE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726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2C275F-1A0C-E984-C7A6-9ED5BB3FE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Wohin führen uns diese Erkenntnisse?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419FFB4-ABEB-8C11-CF6A-979C73FF4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052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CF3D13-D07F-C516-6F0F-D5B95999C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 erfolgreiche Projekte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5823F5-B4F6-86FD-D62D-D68DB0B1A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Bauen Sie sich einen treuen Kundenstamm auf</a:t>
            </a:r>
          </a:p>
          <a:p>
            <a:r>
              <a:rPr lang="de-DE" dirty="0"/>
              <a:t>Reduzieren Sie konkurrenzierende Verkehre</a:t>
            </a:r>
          </a:p>
          <a:p>
            <a:r>
              <a:rPr lang="de-DE" dirty="0"/>
              <a:t>Sorgen Sie für eine gute Auslastung der Fahrzeuge</a:t>
            </a:r>
          </a:p>
          <a:p>
            <a:pPr lvl="1"/>
            <a:r>
              <a:rPr lang="de-DE" dirty="0"/>
              <a:t>Beispiel Wil: Alle Fahrgäste starten und enden am Bahnhof</a:t>
            </a:r>
          </a:p>
          <a:p>
            <a:pPr lvl="1"/>
            <a:r>
              <a:rPr lang="de-DE" dirty="0"/>
              <a:t>Beispiel Norderney: Wenige, gut frequentierte Strecken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2892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E2C275F-1A0C-E984-C7A6-9ED5BB3FE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Kann autonomes Fahren wirklich helfen?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6419FFB4-ABEB-8C11-CF6A-979C73FF4C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497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6CA43-F021-B7ED-1637-2163067431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b="0" i="0" dirty="0">
                <a:solidFill>
                  <a:schemeClr val="accent6">
                    <a:lumMod val="75000"/>
                  </a:schemeClr>
                </a:solidFill>
                <a:effectLst/>
                <a:latin typeface="-apple-system"/>
              </a:rPr>
              <a:t>Der Weg vom </a:t>
            </a:r>
            <a:r>
              <a:rPr lang="de-DE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-apple-system"/>
              </a:rPr>
              <a:t>Ondemand</a:t>
            </a:r>
            <a:r>
              <a:rPr lang="de-DE" b="0" i="0" dirty="0">
                <a:solidFill>
                  <a:schemeClr val="accent6">
                    <a:lumMod val="75000"/>
                  </a:schemeClr>
                </a:solidFill>
                <a:effectLst/>
                <a:latin typeface="-apple-system"/>
              </a:rPr>
              <a:t>-Verkehr zum autonomen Fahren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CC59C92-F681-1DF7-8B63-2B0C89B16B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-apple-system"/>
              </a:rPr>
              <a:t>Lessons</a:t>
            </a:r>
            <a:r>
              <a:rPr lang="de-DE" b="0" i="0" dirty="0">
                <a:solidFill>
                  <a:schemeClr val="accent6">
                    <a:lumMod val="75000"/>
                  </a:schemeClr>
                </a:solidFill>
                <a:effectLst/>
                <a:latin typeface="-apple-system"/>
              </a:rPr>
              <a:t> </a:t>
            </a:r>
            <a:r>
              <a:rPr lang="de-DE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-apple-system"/>
              </a:rPr>
              <a:t>learned</a:t>
            </a:r>
            <a:r>
              <a:rPr lang="de-DE" b="0" i="0" dirty="0">
                <a:solidFill>
                  <a:schemeClr val="accent6">
                    <a:lumMod val="75000"/>
                  </a:schemeClr>
                </a:solidFill>
                <a:effectLst/>
                <a:latin typeface="-apple-system"/>
              </a:rPr>
              <a:t> für zukünftige Aufgaben</a:t>
            </a:r>
            <a:endParaRPr lang="de-DE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1872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3430F-DD07-5AD0-7010-2DDE8F05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CB5C5C-2A5F-37A7-CEF1-53E69369C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231A0BD-3870-9DC0-7EED-87F24F1C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8" y="157307"/>
            <a:ext cx="9235851" cy="519054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1F6C087-E1FD-6151-EC35-EFE95D7A4FCF}"/>
              </a:ext>
            </a:extLst>
          </p:cNvPr>
          <p:cNvSpPr txBox="1"/>
          <p:nvPr/>
        </p:nvSpPr>
        <p:spPr>
          <a:xfrm>
            <a:off x="311728" y="5371007"/>
            <a:ext cx="79940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effectLst/>
                <a:highlight>
                  <a:srgbClr val="FFFFFF"/>
                </a:highlight>
                <a:latin typeface="MiloADAC"/>
              </a:rPr>
              <a:t>Autonomes Fahren: Vernetzte Verkehrssysteme in der Stadt© Daimler AG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6892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3540-72B0-1965-6E82-92C49F773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These hinterm autonomen fahren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9B461-CB8F-A08F-D967-5ACF91ACA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Der Fahrer ist der wahre Kostentreiber!</a:t>
            </a:r>
          </a:p>
          <a:p>
            <a:r>
              <a:rPr lang="de-DE" dirty="0"/>
              <a:t>Wir haben eh kaum noch Fahrer</a:t>
            </a:r>
          </a:p>
          <a:p>
            <a:r>
              <a:rPr lang="de-DE" dirty="0"/>
              <a:t>Dann kann nur noch autonom fahren helfen</a:t>
            </a:r>
          </a:p>
          <a:p>
            <a:r>
              <a:rPr lang="de-DE" dirty="0"/>
              <a:t>ABER: Auch das muss jemand überwachen!</a:t>
            </a:r>
          </a:p>
          <a:p>
            <a:r>
              <a:rPr lang="de-DE" dirty="0"/>
              <a:t>Werden also wenige hochqualifizierte Menschen viele weniger qualifizierte ablösen?</a:t>
            </a:r>
          </a:p>
        </p:txBody>
      </p:sp>
    </p:spTree>
    <p:extLst>
      <p:ext uri="{BB962C8B-B14F-4D97-AF65-F5344CB8AC3E}">
        <p14:creationId xmlns:p14="http://schemas.microsoft.com/office/powerpoint/2010/main" val="391322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79CBD-ACE8-4409-6A4A-35C29032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Brauchen wir bald Telefahrer?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E05EB37-BAEF-A8C0-25A2-5667B0F679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t="28646" r="15213" b="21684"/>
          <a:stretch/>
        </p:blipFill>
        <p:spPr>
          <a:xfrm>
            <a:off x="838200" y="1343891"/>
            <a:ext cx="9240982" cy="3854527"/>
          </a:xfr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18472B6-74F0-1748-80CA-80C8C97854AC}"/>
              </a:ext>
            </a:extLst>
          </p:cNvPr>
          <p:cNvSpPr txBox="1"/>
          <p:nvPr/>
        </p:nvSpPr>
        <p:spPr>
          <a:xfrm>
            <a:off x="838200" y="53294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Abgerufen von: https://</a:t>
            </a:r>
            <a:r>
              <a:rPr lang="de-DE" dirty="0" err="1"/>
              <a:t>vay.io</a:t>
            </a:r>
            <a:r>
              <a:rPr lang="de-DE" dirty="0"/>
              <a:t>/de/</a:t>
            </a:r>
          </a:p>
        </p:txBody>
      </p:sp>
    </p:spTree>
    <p:extLst>
      <p:ext uri="{BB962C8B-B14F-4D97-AF65-F5344CB8AC3E}">
        <p14:creationId xmlns:p14="http://schemas.microsoft.com/office/powerpoint/2010/main" val="3897673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FE36E-B17C-F35B-0DD0-C76DA65D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Schafft es VW?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5F8218-610E-13D2-E812-E0A2AE1EE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381414"/>
            <a:ext cx="7211291" cy="40527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78ED990-7460-2F35-8BF0-B154531FCBF1}"/>
              </a:ext>
            </a:extLst>
          </p:cNvPr>
          <p:cNvSpPr txBox="1"/>
          <p:nvPr/>
        </p:nvSpPr>
        <p:spPr>
          <a:xfrm>
            <a:off x="838199" y="5434160"/>
            <a:ext cx="9164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effectLst/>
                <a:highlight>
                  <a:srgbClr val="FFFFFF"/>
                </a:highlight>
                <a:latin typeface="MiloADAC"/>
              </a:rPr>
              <a:t>Prototyp von VW: Ein autonom fahrender </a:t>
            </a:r>
            <a:r>
              <a:rPr lang="de-DE" b="0" i="0" dirty="0" err="1">
                <a:effectLst/>
                <a:highlight>
                  <a:srgbClr val="FFFFFF"/>
                </a:highlight>
                <a:latin typeface="MiloADAC"/>
              </a:rPr>
              <a:t>ID.Buzz</a:t>
            </a:r>
            <a:r>
              <a:rPr lang="de-DE" b="0" i="0" dirty="0">
                <a:effectLst/>
                <a:highlight>
                  <a:srgbClr val="FFFFFF"/>
                </a:highlight>
                <a:latin typeface="MiloADAC"/>
              </a:rPr>
              <a:t>© Volkswagen Nutzfahrzeuge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8217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3EB819-F751-467A-CA5C-FF614792A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Oder gewinnt </a:t>
            </a:r>
            <a:r>
              <a:rPr lang="de-DE" dirty="0" err="1"/>
              <a:t>Mobileye</a:t>
            </a:r>
            <a:r>
              <a:rPr lang="de-DE" dirty="0"/>
              <a:t> das Rennen?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A540C1-FD12-DAD9-57C4-4D5487EE2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4541"/>
            <a:ext cx="6350000" cy="35687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5729A13-0A12-3406-04FD-3CDDCE1F37A2}"/>
              </a:ext>
            </a:extLst>
          </p:cNvPr>
          <p:cNvSpPr txBox="1"/>
          <p:nvPr/>
        </p:nvSpPr>
        <p:spPr>
          <a:xfrm>
            <a:off x="838200" y="5070293"/>
            <a:ext cx="7183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0" i="0" dirty="0">
                <a:effectLst/>
                <a:highlight>
                  <a:srgbClr val="FFFFFF"/>
                </a:highlight>
                <a:latin typeface="MiloADAC"/>
              </a:rPr>
              <a:t>Das autonome Taxi von </a:t>
            </a:r>
            <a:r>
              <a:rPr lang="de-DE" b="0" i="0" dirty="0" err="1">
                <a:effectLst/>
                <a:highlight>
                  <a:srgbClr val="FFFFFF"/>
                </a:highlight>
                <a:latin typeface="MiloADAC"/>
              </a:rPr>
              <a:t>Mobileye</a:t>
            </a:r>
            <a:r>
              <a:rPr lang="de-DE" b="0" i="0" dirty="0">
                <a:effectLst/>
                <a:highlight>
                  <a:srgbClr val="FFFFFF"/>
                </a:highlight>
                <a:latin typeface="MiloADAC"/>
              </a:rPr>
              <a:t> basiert auf einem SUV von </a:t>
            </a:r>
            <a:r>
              <a:rPr lang="de-DE" b="0" i="0" dirty="0" err="1">
                <a:effectLst/>
                <a:highlight>
                  <a:srgbClr val="FFFFFF"/>
                </a:highlight>
                <a:latin typeface="MiloADAC"/>
              </a:rPr>
              <a:t>Nio</a:t>
            </a:r>
            <a:r>
              <a:rPr lang="de-DE" b="0" i="0" dirty="0">
                <a:effectLst/>
                <a:highlight>
                  <a:srgbClr val="FFFFFF"/>
                </a:highlight>
                <a:latin typeface="MiloADAC"/>
              </a:rPr>
              <a:t>© Intel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172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45CC0-C474-01C4-2C50-AF5A0212C3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Die entscheidende Frage…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071507-F62E-C14A-1462-E437AF8F97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Sehen sich die Anbieter von autonomen Fahrzeugen als Teil des ÖPNV?</a:t>
            </a:r>
          </a:p>
        </p:txBody>
      </p:sp>
    </p:spTree>
    <p:extLst>
      <p:ext uri="{BB962C8B-B14F-4D97-AF65-F5344CB8AC3E}">
        <p14:creationId xmlns:p14="http://schemas.microsoft.com/office/powerpoint/2010/main" val="3255029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20D43-AB56-C6A9-BE3D-F2DE86EE5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Falls ja: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5BBC2A-ACB4-6164-4680-615935661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Dann werden wir viel mehr Zeit in die Entwicklung von innovativen Beförderungskonzepten stecken müssen, die sich den neuen Fahrzeugkonzepten anpassen:</a:t>
            </a:r>
          </a:p>
          <a:p>
            <a:pPr lvl="1"/>
            <a:r>
              <a:rPr lang="de-DE" dirty="0"/>
              <a:t>Kleine Fahrzeuge = flexiblerer Einsatz = keine Fahrpläne mehr</a:t>
            </a:r>
          </a:p>
          <a:p>
            <a:pPr lvl="1"/>
            <a:r>
              <a:rPr lang="de-DE" dirty="0"/>
              <a:t>Wir müssen unsere Stammkundschaft für die neuen Fahrzeuge begeistern.</a:t>
            </a:r>
          </a:p>
          <a:p>
            <a:pPr lvl="1"/>
            <a:r>
              <a:rPr lang="de-DE" dirty="0"/>
              <a:t>Das bedeutet: Wir müssen den fehlenden Fahrer erläutern! Hier bestehen Sicherheitsbedenken.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76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20D43-AB56-C6A9-BE3D-F2DE86EE5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Falls nein: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5BBC2A-ACB4-6164-4680-6159356619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de-DE" dirty="0"/>
              <a:t>Wird irgendwann ein Anbieter eine Stadt für sich erobern. Dann wird das Thema autonomes fahren ohne uns stattfinden.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8421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F143D-0D81-513B-CA02-9CBDAC254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Aber…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2C0DEE2-040F-F766-BFBE-E4E448891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8636" cy="4351338"/>
          </a:xfrm>
        </p:spPr>
        <p:txBody>
          <a:bodyPr/>
          <a:lstStyle/>
          <a:p>
            <a:r>
              <a:rPr lang="de-DE" dirty="0"/>
              <a:t>Bisher kranken alle Anbieter autonomer Fahrzeuge immer noch an massiven technischen Schwierigkeiten:</a:t>
            </a:r>
          </a:p>
          <a:p>
            <a:pPr lvl="1"/>
            <a:r>
              <a:rPr lang="de-DE" dirty="0"/>
              <a:t>Die Sensoren funktionieren nicht zuverlässig, insbesondere bei Regen.</a:t>
            </a:r>
          </a:p>
          <a:p>
            <a:pPr lvl="1"/>
            <a:r>
              <a:rPr lang="de-DE" dirty="0"/>
              <a:t>Die Entscheidungsmechanismen der Systeme sind nicht auf alle Situationen hin vorbereitet</a:t>
            </a:r>
          </a:p>
        </p:txBody>
      </p:sp>
      <p:pic>
        <p:nvPicPr>
          <p:cNvPr id="1026" name="Picture 2" descr="Selbstfahrende Autos in Austin sorgen für Stau.">
            <a:extLst>
              <a:ext uri="{FF2B5EF4-FFF2-40B4-BE49-F238E27FC236}">
                <a16:creationId xmlns:a16="http://schemas.microsoft.com/office/drawing/2014/main" id="{9C8970AF-6F07-B46D-3C74-9DF572059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t="26621"/>
          <a:stretch/>
        </p:blipFill>
        <p:spPr bwMode="auto">
          <a:xfrm>
            <a:off x="6151418" y="2224955"/>
            <a:ext cx="5928158" cy="301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7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89C3A-1020-CCCF-59A4-FB0F2BBDE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Einbindung in die Infrastruktur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4C101C-ACDD-A0CA-F28D-7A11A8536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90" y="1424182"/>
            <a:ext cx="5990685" cy="4351338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Stichwort v2x!</a:t>
            </a:r>
          </a:p>
          <a:p>
            <a:r>
              <a:rPr lang="de-DE" dirty="0"/>
              <a:t>Wir werden die Fahrzeuge mit Informationen über LSA, Geschwindigkeiten und Verkehrssituation versorgen müssen</a:t>
            </a:r>
          </a:p>
          <a:p>
            <a:r>
              <a:rPr lang="de-DE" dirty="0"/>
              <a:t>Sie werden untereinander kommunizieren müssen (v2v)</a:t>
            </a:r>
          </a:p>
          <a:p>
            <a:r>
              <a:rPr lang="de-DE" dirty="0"/>
              <a:t>So können wir die Fahrzeuge aber auch bevorrechtigen und Geschwindigkeitsvorteile erzielen.</a:t>
            </a:r>
          </a:p>
          <a:p>
            <a:r>
              <a:rPr lang="de-DE" dirty="0"/>
              <a:t>Und nebenbei hätten wir auch noch r09 abgelöst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8F9863-2939-39FD-6F0C-A9EBE7CE3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34" y="1973940"/>
            <a:ext cx="5173544" cy="29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091902-BF57-21DE-7EA3-423A5D6E818D}"/>
              </a:ext>
            </a:extLst>
          </p:cNvPr>
          <p:cNvSpPr txBox="1"/>
          <p:nvPr/>
        </p:nvSpPr>
        <p:spPr>
          <a:xfrm>
            <a:off x="6739675" y="5040191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</a:t>
            </a:r>
            <a:r>
              <a:rPr lang="de-DE" dirty="0" err="1"/>
              <a:t>www.vector.com</a:t>
            </a:r>
            <a:r>
              <a:rPr lang="de-DE" dirty="0"/>
              <a:t>/de/de/</a:t>
            </a:r>
            <a:r>
              <a:rPr lang="de-DE" dirty="0" err="1"/>
              <a:t>know-how</a:t>
            </a:r>
            <a:r>
              <a:rPr lang="de-DE" dirty="0"/>
              <a:t>/v2x/</a:t>
            </a:r>
          </a:p>
        </p:txBody>
      </p:sp>
    </p:spTree>
    <p:extLst>
      <p:ext uri="{BB962C8B-B14F-4D97-AF65-F5344CB8AC3E}">
        <p14:creationId xmlns:p14="http://schemas.microsoft.com/office/powerpoint/2010/main" val="120327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5F908-2997-5BE0-D79C-7B9DE547A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F709B3-E765-C192-64DF-05CB46C05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Was lief gut? </a:t>
            </a:r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?</a:t>
            </a:r>
          </a:p>
          <a:p>
            <a:r>
              <a:rPr lang="de-DE" dirty="0"/>
              <a:t>Was lief gar nicht gut? Wollen wir daraus lernen?</a:t>
            </a:r>
          </a:p>
          <a:p>
            <a:r>
              <a:rPr lang="de-DE" dirty="0"/>
              <a:t>Wohin führen uns diese Erkenntnisse?</a:t>
            </a:r>
          </a:p>
          <a:p>
            <a:r>
              <a:rPr lang="de-DE" dirty="0"/>
              <a:t>Kann autonomes fahren wirklich helfen?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0962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65E04E-41D6-5EC8-891F-3A4EC130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Fazit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8F886C-76D7-A421-153F-DD9064477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 unseren aktuellen Problemen werden uns autonome Fahrzeuge nicht helfen</a:t>
            </a:r>
          </a:p>
          <a:p>
            <a:r>
              <a:rPr lang="de-DE" dirty="0"/>
              <a:t>Die Einführung wird noch lange dauern</a:t>
            </a:r>
          </a:p>
          <a:p>
            <a:r>
              <a:rPr lang="de-DE" dirty="0"/>
              <a:t>Wir werden wenn, dann an der Akzeptanz derartiger Fahrzeuge arbeiten müssen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b="1" dirty="0"/>
              <a:t>Daher sollten wir an der Verbesserung der aktuellen Services arbeiten!</a:t>
            </a:r>
          </a:p>
        </p:txBody>
      </p:sp>
    </p:spTree>
    <p:extLst>
      <p:ext uri="{BB962C8B-B14F-4D97-AF65-F5344CB8AC3E}">
        <p14:creationId xmlns:p14="http://schemas.microsoft.com/office/powerpoint/2010/main" val="183184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557DE6-0FA4-D272-B976-54ED2EE24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aktuellen Services verbessern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7C190A-45D2-72C0-6E57-3DFD2EDA0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Betriebskonzept straffen! </a:t>
            </a:r>
          </a:p>
          <a:p>
            <a:pPr lvl="1"/>
            <a:r>
              <a:rPr lang="de-DE" dirty="0"/>
              <a:t>Wo und wie bewegen sich Fahrgäste?</a:t>
            </a:r>
          </a:p>
          <a:p>
            <a:pPr lvl="1"/>
            <a:r>
              <a:rPr lang="de-DE" dirty="0"/>
              <a:t>Was sind ihre wirklichen Fahrtwünsche?</a:t>
            </a:r>
          </a:p>
          <a:p>
            <a:pPr lvl="1"/>
            <a:r>
              <a:rPr lang="de-DE" dirty="0"/>
              <a:t>Wie viel Aufwand möchte ich für den allerletzten Fahrgast treiben?</a:t>
            </a:r>
          </a:p>
          <a:p>
            <a:r>
              <a:rPr lang="de-DE" dirty="0"/>
              <a:t>Nutzen Sie moderne Technologien zur Planung!</a:t>
            </a:r>
          </a:p>
          <a:p>
            <a:pPr lvl="1"/>
            <a:r>
              <a:rPr lang="de-DE" dirty="0"/>
              <a:t>Alte Fahrgaststatistiken trügen!</a:t>
            </a:r>
          </a:p>
          <a:p>
            <a:pPr lvl="1"/>
            <a:r>
              <a:rPr lang="de-DE" dirty="0"/>
              <a:t>Neue Kundengruppen finden Sie nicht in alten Daten!</a:t>
            </a:r>
          </a:p>
          <a:p>
            <a:r>
              <a:rPr lang="de-DE" dirty="0"/>
              <a:t>Sehen Sie sich ihre Zielgruppe ganz genau an!</a:t>
            </a:r>
          </a:p>
          <a:p>
            <a:pPr lvl="1"/>
            <a:r>
              <a:rPr lang="de-DE" dirty="0"/>
              <a:t>Den Pendler werden sie mit Servicezeiten von 9-15 Uhr nicht erwischen…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66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>
            <a:extLst>
              <a:ext uri="{FF2B5EF4-FFF2-40B4-BE49-F238E27FC236}">
                <a16:creationId xmlns:a16="http://schemas.microsoft.com/office/drawing/2014/main" id="{0143CFB1-88CF-5988-CCF8-A272C59DA05A}"/>
              </a:ext>
            </a:extLst>
          </p:cNvPr>
          <p:cNvSpPr txBox="1">
            <a:spLocks/>
          </p:cNvSpPr>
          <p:nvPr/>
        </p:nvSpPr>
        <p:spPr>
          <a:xfrm>
            <a:off x="1524000" y="1076326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alvatore" panose="000005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Danke für die Aufmerksamkeit!</a:t>
            </a:r>
          </a:p>
        </p:txBody>
      </p:sp>
      <p:sp>
        <p:nvSpPr>
          <p:cNvPr id="6" name="Untertitel 6">
            <a:extLst>
              <a:ext uri="{FF2B5EF4-FFF2-40B4-BE49-F238E27FC236}">
                <a16:creationId xmlns:a16="http://schemas.microsoft.com/office/drawing/2014/main" id="{8F06F57A-B3A7-96AD-B726-467A57BD8758}"/>
              </a:ext>
            </a:extLst>
          </p:cNvPr>
          <p:cNvSpPr txBox="1">
            <a:spLocks/>
          </p:cNvSpPr>
          <p:nvPr/>
        </p:nvSpPr>
        <p:spPr>
          <a:xfrm>
            <a:off x="9564848" y="3277585"/>
            <a:ext cx="2206304" cy="2572259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Kay Tewes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Geschäftsführer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geminiptc</a:t>
            </a:r>
          </a:p>
          <a:p>
            <a:pPr marL="0" indent="0">
              <a:buNone/>
            </a:pPr>
            <a:r>
              <a:rPr lang="de-DE" dirty="0" err="1">
                <a:solidFill>
                  <a:schemeClr val="accent1">
                    <a:lumMod val="50000"/>
                  </a:schemeClr>
                </a:solidFill>
              </a:rPr>
              <a:t>Danckelmannstr</a:t>
            </a: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. 22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14059 Berlin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de-DE" dirty="0">
                <a:solidFill>
                  <a:schemeClr val="accent1">
                    <a:lumMod val="50000"/>
                  </a:schemeClr>
                </a:solidFill>
              </a:rPr>
              <a:t>Tel.: 0176-55094029</a:t>
            </a:r>
          </a:p>
          <a:p>
            <a:pPr marL="0" indent="0">
              <a:buNone/>
            </a:pPr>
            <a:r>
              <a:rPr lang="de-DE" u="sng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kay.tewes@geminiptc.com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e-DE" u="sng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www.geminiptc.com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1331002-AEF5-0466-3129-5BA57886E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52" y="3043360"/>
            <a:ext cx="2615651" cy="261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12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D63022-6815-F976-0F37-2AC7A8C93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 geminiptc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3EA15AD-4288-2495-C594-4205BA7868C6}"/>
              </a:ext>
            </a:extLst>
          </p:cNvPr>
          <p:cNvSpPr txBox="1">
            <a:spLocks/>
          </p:cNvSpPr>
          <p:nvPr/>
        </p:nvSpPr>
        <p:spPr>
          <a:xfrm>
            <a:off x="1277257" y="1825625"/>
            <a:ext cx="10076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cumin vf" panose="020B03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2016 gegründet</a:t>
            </a:r>
          </a:p>
          <a:p>
            <a:r>
              <a:rPr lang="de-DE" dirty="0"/>
              <a:t>Inhaber: Kay Tewes</a:t>
            </a:r>
          </a:p>
          <a:p>
            <a:r>
              <a:rPr lang="de-DE" dirty="0"/>
              <a:t>Mehr als 20 Jahre ÖPNV-Erfahrung</a:t>
            </a:r>
          </a:p>
          <a:p>
            <a:r>
              <a:rPr lang="de-DE" dirty="0"/>
              <a:t>Schwerpunkt: Fahrgastinformation und</a:t>
            </a:r>
          </a:p>
          <a:p>
            <a:pPr marL="0" indent="0">
              <a:buNone/>
            </a:pPr>
            <a:r>
              <a:rPr lang="de-DE" dirty="0"/>
              <a:t>Neue Mobilitätsformen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Ihr Spezialist für Softwaresysteme im ÖPNV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BBED44-4834-2067-0DB0-D12B18AE1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655" y="1825625"/>
            <a:ext cx="4022969" cy="402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1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47CD139-64E2-9C21-7E3E-5147D48558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Was lief gut? </a:t>
            </a:r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?</a:t>
            </a:r>
            <a:br>
              <a:rPr lang="de-DE" dirty="0"/>
            </a:br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9458ADB-5512-F2A3-98E5-6D4545FC6C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1251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A4B04-3A93-D831-65C2-D64D0D2A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haben wir denn jetzt gelernt?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768F832-C7A0-D97D-62DA-0AB170A31963}"/>
              </a:ext>
            </a:extLst>
          </p:cNvPr>
          <p:cNvSpPr txBox="1"/>
          <p:nvPr/>
        </p:nvSpPr>
        <p:spPr>
          <a:xfrm>
            <a:off x="2698596" y="1824940"/>
            <a:ext cx="256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Auslastung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56C9A18-3C00-44F2-B567-5E4414634DEE}"/>
              </a:ext>
            </a:extLst>
          </p:cNvPr>
          <p:cNvSpPr txBox="1"/>
          <p:nvPr/>
        </p:nvSpPr>
        <p:spPr>
          <a:xfrm>
            <a:off x="6240967" y="2326888"/>
            <a:ext cx="256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Kosten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577236-F164-5B70-B5D3-CCF1F4173765}"/>
              </a:ext>
            </a:extLst>
          </p:cNvPr>
          <p:cNvSpPr txBox="1"/>
          <p:nvPr/>
        </p:nvSpPr>
        <p:spPr>
          <a:xfrm>
            <a:off x="1568605" y="2696220"/>
            <a:ext cx="3583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Keine Fahrer oder Unternehmer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24DC86-0E15-75D3-AE11-58AA4C8C3417}"/>
              </a:ext>
            </a:extLst>
          </p:cNvPr>
          <p:cNvSpPr txBox="1"/>
          <p:nvPr/>
        </p:nvSpPr>
        <p:spPr>
          <a:xfrm>
            <a:off x="6564352" y="3977115"/>
            <a:ext cx="256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Softwareanbieter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EB869C4-50B7-B3B6-081C-25A17DC6C0D0}"/>
              </a:ext>
            </a:extLst>
          </p:cNvPr>
          <p:cNvSpPr txBox="1"/>
          <p:nvPr/>
        </p:nvSpPr>
        <p:spPr>
          <a:xfrm>
            <a:off x="1416206" y="4346447"/>
            <a:ext cx="256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Integration in das ÖPNV-Angebot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062946B-71D4-C58C-20A4-D3B4F4450C59}"/>
              </a:ext>
            </a:extLst>
          </p:cNvPr>
          <p:cNvSpPr txBox="1"/>
          <p:nvPr/>
        </p:nvSpPr>
        <p:spPr>
          <a:xfrm>
            <a:off x="4475360" y="3404106"/>
            <a:ext cx="2564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Tarife</a:t>
            </a:r>
          </a:p>
        </p:txBody>
      </p:sp>
    </p:spTree>
    <p:extLst>
      <p:ext uri="{BB962C8B-B14F-4D97-AF65-F5344CB8AC3E}">
        <p14:creationId xmlns:p14="http://schemas.microsoft.com/office/powerpoint/2010/main" val="150800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9629016-299F-481A-E88D-23649D37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positiven Beispiele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C485326-F6F4-CC9E-B14E-A5506C4A0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836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6352CC-F5D9-C224-B2EA-0B56E0F1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A5A-DEF3-1644-0907-C1718BF079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E670DA-597A-C62B-D993-D52DA5483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3" t="14034" r="12024" b="4000"/>
          <a:stretch/>
        </p:blipFill>
        <p:spPr>
          <a:xfrm>
            <a:off x="412595" y="0"/>
            <a:ext cx="11195824" cy="680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240071-5EA2-138F-E05F-3F7CEA9CC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r>
              <a:rPr lang="de-DE" dirty="0"/>
              <a:t> </a:t>
            </a:r>
            <a:r>
              <a:rPr lang="de-DE" dirty="0" err="1"/>
              <a:t>mooev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E2F60A-5E39-3D9C-4301-84516CC13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Tolles Marketing</a:t>
            </a:r>
          </a:p>
          <a:p>
            <a:r>
              <a:rPr lang="de-DE" dirty="0"/>
              <a:t>Anpassungsfähig sein</a:t>
            </a:r>
          </a:p>
          <a:p>
            <a:r>
              <a:rPr lang="de-DE" dirty="0"/>
              <a:t>Durchhaltevermögen</a:t>
            </a:r>
          </a:p>
          <a:p>
            <a:r>
              <a:rPr lang="de-DE" dirty="0"/>
              <a:t>Aber auch:</a:t>
            </a:r>
          </a:p>
          <a:p>
            <a:pPr lvl="1"/>
            <a:r>
              <a:rPr lang="de-DE" dirty="0"/>
              <a:t>Passende, zahlungsfähige Kundschaft</a:t>
            </a:r>
          </a:p>
          <a:p>
            <a:pPr lvl="1"/>
            <a:r>
              <a:rPr lang="de-DE" dirty="0"/>
              <a:t>Konzentriertes Betriebsgebiet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F27BB8A-93AD-8923-B26C-999B03F5E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39489" r="50048" b="25434"/>
          <a:stretch/>
        </p:blipFill>
        <p:spPr>
          <a:xfrm>
            <a:off x="6309557" y="1825625"/>
            <a:ext cx="5882443" cy="30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07114DD-BD7F-4668-8E42-19D8C329E224}">
  <we:reference id="wa200000729" version="3.19.222.0" store="de-DE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725</Words>
  <Application>Microsoft Macintosh PowerPoint</Application>
  <PresentationFormat>Breitbild</PresentationFormat>
  <Paragraphs>114</Paragraphs>
  <Slides>32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32</vt:i4>
      </vt:variant>
    </vt:vector>
  </HeadingPairs>
  <TitlesOfParts>
    <vt:vector size="43" baseType="lpstr">
      <vt:lpstr>-apple-system</vt:lpstr>
      <vt:lpstr>Acumin vf</vt:lpstr>
      <vt:lpstr>Aptos</vt:lpstr>
      <vt:lpstr>Arial</vt:lpstr>
      <vt:lpstr>Calibri</vt:lpstr>
      <vt:lpstr>MiloADAC</vt:lpstr>
      <vt:lpstr>Salvatore</vt:lpstr>
      <vt:lpstr>Benutzerdefiniertes Design</vt:lpstr>
      <vt:lpstr>Office</vt:lpstr>
      <vt:lpstr>1_Benutzerdefiniertes Design</vt:lpstr>
      <vt:lpstr>2_Benutzerdefiniertes Design</vt:lpstr>
      <vt:lpstr>PowerPoint-Präsentation</vt:lpstr>
      <vt:lpstr>Der Weg vom Ondemand-Verkehr zum autonomen Fahren</vt:lpstr>
      <vt:lpstr>Inhalt</vt:lpstr>
      <vt:lpstr>Über geminiptc</vt:lpstr>
      <vt:lpstr>Was lief gut? Lessons learned? </vt:lpstr>
      <vt:lpstr>Was haben wir denn jetzt gelernt?</vt:lpstr>
      <vt:lpstr>Die positiven Beispiele</vt:lpstr>
      <vt:lpstr>PowerPoint-Präsentation</vt:lpstr>
      <vt:lpstr>Lessons learned mooev</vt:lpstr>
      <vt:lpstr>PowerPoint-Präsentation</vt:lpstr>
      <vt:lpstr>Lessons learned Abendtaxi Wil</vt:lpstr>
      <vt:lpstr>Was lief gar nicht gut? Wollen wir daraus lernen?</vt:lpstr>
      <vt:lpstr>Achtung! Hier wird explizit über andere Projekte geredet!</vt:lpstr>
      <vt:lpstr>Die Auslastung!</vt:lpstr>
      <vt:lpstr>Der Fehlbetrag…</vt:lpstr>
      <vt:lpstr>Aber was sagt uns das denn nun?</vt:lpstr>
      <vt:lpstr>Wohin führen uns diese Erkenntnisse?</vt:lpstr>
      <vt:lpstr>Lessons learned erfolgreiche Projekte</vt:lpstr>
      <vt:lpstr>Kann autonomes Fahren wirklich helfen?</vt:lpstr>
      <vt:lpstr>PowerPoint-Präsentation</vt:lpstr>
      <vt:lpstr>Die These hinterm autonomen fahren</vt:lpstr>
      <vt:lpstr>Brauchen wir bald Telefahrer?</vt:lpstr>
      <vt:lpstr>Schafft es VW?</vt:lpstr>
      <vt:lpstr>Oder gewinnt Mobileye das Rennen?</vt:lpstr>
      <vt:lpstr>Die entscheidende Frage…</vt:lpstr>
      <vt:lpstr>Falls ja: </vt:lpstr>
      <vt:lpstr>Falls nein: </vt:lpstr>
      <vt:lpstr>Aber…</vt:lpstr>
      <vt:lpstr>Einbindung in die Infrastruktur</vt:lpstr>
      <vt:lpstr>Fazit</vt:lpstr>
      <vt:lpstr>Unsere aktuellen Services verbessern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Teresa Hollweck | Valentum Kommunikation</dc:creator>
  <cp:lastModifiedBy>Kay Tewes</cp:lastModifiedBy>
  <cp:revision>23</cp:revision>
  <dcterms:created xsi:type="dcterms:W3CDTF">2024-01-15T12:33:37Z</dcterms:created>
  <dcterms:modified xsi:type="dcterms:W3CDTF">2024-04-09T07:25:46Z</dcterms:modified>
</cp:coreProperties>
</file>