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147473026" r:id="rId5"/>
    <p:sldId id="2147473029" r:id="rId6"/>
    <p:sldId id="2147473037" r:id="rId7"/>
    <p:sldId id="2147472905" r:id="rId8"/>
    <p:sldId id="2147473039" r:id="rId9"/>
    <p:sldId id="2147473036" r:id="rId10"/>
    <p:sldId id="2147473032" r:id="rId11"/>
    <p:sldId id="2147472991" r:id="rId12"/>
    <p:sldId id="2147472996" r:id="rId13"/>
    <p:sldId id="2147472998" r:id="rId14"/>
    <p:sldId id="2147472999" r:id="rId15"/>
    <p:sldId id="2147473000" r:id="rId16"/>
    <p:sldId id="2147473001" r:id="rId17"/>
    <p:sldId id="2147473028" r:id="rId18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F58632-CF25-0047-59DE-1D5179FBBE66}" name="Sandra Krämer" initials="SK" userId="S::Sandra.Kraemer@deutschebahn.com::ea617bed-2f04-42da-9276-953a2ab4da5b" providerId="AD"/>
  <p188:author id="{8B0EE133-9796-8E8F-073C-D8C91F6377AB}" name="Peter Schütz" initials="PS" userId="S::Peter.Schuetz@deutschebahn.com::78d7f85a-52e9-40be-bde3-b41c1624a478" providerId="AD"/>
  <p188:author id="{1272A345-DD8A-629B-F2C5-6752D54F8BD3}" name="Marc Seiderer" initials="MS" userId="S::marc.seiderer@deutschebahn.com::8eb674d2-85c4-4971-9914-9d10c1378f1d" providerId="AD"/>
  <p188:author id="{C1D0D568-5A06-DC52-C189-0F44B51D9DEC}" name="Dorian Krüger" initials="DK" userId="S::Dorian.Krueger@deutschebahn.com::44d1cb31-0b93-443a-b94e-63259d69a4fb" providerId="AD"/>
  <p188:author id="{EB95D8CC-48F1-D4A6-73C6-D25CA29E0FBC}" name="Philipp Gardlowski" initials="PG" userId="S::Philipp.Gardlowski@deutschebahn.com::ded38d40-afd2-48d2-b6c8-e1ec3ae98eac" providerId="AD"/>
  <p188:author id="{B5D811E4-D727-7B92-938A-630683C9007F}" name="Carina Weigel" initials="CW" userId="S::carina.weigel@deutschebahn.com::6d7d21da-efc9-47cc-81c8-fb4beeb8da1b" providerId="AD"/>
  <p188:author id="{BA3E41F1-5AA3-8D6A-87C2-C425DFA56061}" name="Sigrid Ledendecker" initials="SL" userId="S::sigrid.ledendecker@deutschebahn.com::35356864-73d2-446a-88ed-e2d8edf8000c" providerId="AD"/>
  <p188:author id="{6443C0F5-BAFC-6E26-38D7-61C93F720C84}" name="Sigrid Ledendecker" initials="SL" userId="S::Sigrid.Ledendecker@deutschebahn.com::35356864-73d2-446a-88ed-e2d8edf800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D0"/>
    <a:srgbClr val="FFEAB8"/>
    <a:srgbClr val="EC0016"/>
    <a:srgbClr val="A9DDF4"/>
    <a:srgbClr val="777776"/>
    <a:srgbClr val="3C4F55"/>
    <a:srgbClr val="879BA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59625" autoAdjust="0"/>
  </p:normalViewPr>
  <p:slideViewPr>
    <p:cSldViewPr snapToGrid="0" showGuides="1">
      <p:cViewPr>
        <p:scale>
          <a:sx n="43" d="100"/>
          <a:sy n="43" d="100"/>
        </p:scale>
        <p:origin x="1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516C2E7-8540-4217-9C5C-82CED565E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DECC7A-7509-4FCD-8791-5B18E91F78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793E3-4E5B-45F7-BE2C-54013C83C5C6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229555-16A5-42E5-AA9F-FAA6D98CA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6E7386-D43A-4656-88C8-3A9BCA087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DE44D-4B77-4836-9946-DA3A945483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910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016CE-D1C5-49C4-80E2-0D9620CCFAF0}" type="datetimeFigureOut">
              <a:rPr lang="de-DE" smtClean="0"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8B26E-90DD-4F75-9543-DF10C34D64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6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8B26E-90DD-4F75-9543-DF10C34D64F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61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305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Ideen: </a:t>
            </a:r>
          </a:p>
          <a:p>
            <a:endParaRPr lang="de-DE"/>
          </a:p>
          <a:p>
            <a:pPr marL="171450" indent="-171450">
              <a:buFontTx/>
              <a:buChar char="-"/>
            </a:pPr>
            <a:r>
              <a:rPr lang="de-DE"/>
              <a:t>Was ist passiert seit dem </a:t>
            </a:r>
            <a:r>
              <a:rPr lang="de-DE" b="0" i="0">
                <a:solidFill>
                  <a:srgbClr val="172B4D"/>
                </a:solidFill>
                <a:effectLst/>
                <a:latin typeface="-apple-system"/>
              </a:rPr>
              <a:t>22.09?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/>
              <a:t>Ziele/Roadmap</a:t>
            </a:r>
            <a:r>
              <a:rPr lang="de-DE" b="0" i="0">
                <a:solidFill>
                  <a:srgbClr val="172B4D"/>
                </a:solidFill>
                <a:effectLst/>
                <a:latin typeface="-apple-system"/>
              </a:rPr>
              <a:t> </a:t>
            </a:r>
            <a:r>
              <a:rPr lang="de-DE"/>
              <a:t>	</a:t>
            </a:r>
          </a:p>
          <a:p>
            <a:pPr marL="171450" indent="-171450">
              <a:buFontTx/>
              <a:buChar char="-"/>
            </a:pPr>
            <a:r>
              <a:rPr lang="de-DE"/>
              <a:t>Fokus auf RIS-</a:t>
            </a:r>
            <a:r>
              <a:rPr lang="de-DE" err="1"/>
              <a:t>Vehicles</a:t>
            </a:r>
            <a:r>
              <a:rPr lang="de-DE"/>
              <a:t>-Helper </a:t>
            </a:r>
          </a:p>
          <a:p>
            <a:pPr marL="628650" lvl="1" indent="-171450">
              <a:buFontTx/>
              <a:buChar char="-"/>
            </a:pPr>
            <a:r>
              <a:rPr lang="de-DE" err="1"/>
              <a:t>Usecases</a:t>
            </a:r>
            <a:r>
              <a:rPr lang="de-DE"/>
              <a:t> und Consumer? </a:t>
            </a:r>
          </a:p>
          <a:p>
            <a:r>
              <a:rPr lang="de-DE"/>
              <a:t>- Entwicklung Consumer/API-Nutzung</a:t>
            </a:r>
          </a:p>
          <a:p>
            <a:r>
              <a:rPr lang="de-DE"/>
              <a:t>- Benefit  Neuer Zuliefersysteme</a:t>
            </a:r>
          </a:p>
          <a:p>
            <a:r>
              <a:rPr lang="de-DE"/>
              <a:t>- Gibt es nicht technische Aspekte?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6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heißt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informieren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Set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APIs. 1 API = 1 use case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 (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Endkundenperspektive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APIs (Journeys, Boards, Connections),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Auskunft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mehreren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Informieren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also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Ankunft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Abfahrt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Haltausfälle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Journeys, Abo auf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Ankunfts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Abfahrtstafeln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Connections,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Anschlussverbindungen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Personas)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Stations –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gebündeltes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Bahnhofswissen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Disruptions –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Störungskommunikation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mandantenbasiert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Überblick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Störungslage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(geography.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Gebiet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Linie/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Streckenabschnitt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gebündelte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Kommunikation)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 –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Eventsystem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dazu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später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(Slide 5)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16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funktionieren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diese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APIs?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Einfach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nächste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API? NEIN.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sprechen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Baukastenprinzip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warum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einzelnen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Greifen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ineinander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durch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einheitliches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Datenmodell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Was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heißt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das?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haben einheitliche </a:t>
            </a:r>
            <a:r>
              <a:rPr lang="de-DE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FahrtIDs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StationsIDs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Begrifflichkeiten in allen RIS-APIs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Ermöglicht ein durchgängiges </a:t>
            </a:r>
            <a:r>
              <a:rPr lang="de-DE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Matching</a:t>
            </a:r>
            <a:r>
              <a:rPr lang="de-D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zB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zieht man sich Fahrt &amp; Abfahrt-ID aus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Journeys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matcht das auf Sollzeiten für Ankünfte/Abfahrten in Connections. D.h. eine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FahrtID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FahrtID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alle APIs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hinweg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Durch einmalige Datenerhebung schaffen wir </a:t>
            </a:r>
            <a:r>
              <a:rPr lang="de-D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Konsistenz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die Bausteine werden intuitiv miteinander </a:t>
            </a:r>
            <a:r>
              <a:rPr lang="de-D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Kombinierbar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ihr schafft eine </a:t>
            </a:r>
            <a:r>
              <a:rPr lang="de-DE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leane</a:t>
            </a:r>
            <a:r>
              <a:rPr lang="de-D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technische Infrastruktur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für euch 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Beispiele zeigen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8B26E-90DD-4F75-9543-DF10C34D64F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86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gesagt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 RIS:: Events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zurück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verwendet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Kombination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anderen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Enthält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technischen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Knif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um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unsere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APIs für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Abnehmer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besonders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attraktiv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Klassische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Architektur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Streaming vs APIs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Kennen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alle den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Unterschied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zwischen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Streaming und APIs?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Bert und ich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demonstrieren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das mal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Stream: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fliegen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stetig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APIs: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abonniert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Alle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Sekunden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da? Falls ja,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fliegt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RIS::Events: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abonniert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Klingel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gibt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 “Bitte gib mir den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Apfel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lustig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ausschaut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hat in der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Realität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große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technische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kapazitäre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Auswirkungen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Streaming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verpasst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zwar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permanent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Datenstrom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fließt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Sie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damit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reaktiv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eventgetrieben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beauskunften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also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direkt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etwas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ändert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könnt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Funktionen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auf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teilen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und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ihr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könnt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auch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keine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Backends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Datenkonsolidierung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wiederverwenden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(#doitonce)</a:t>
            </a:r>
            <a:endParaRPr lang="de-D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lösen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APIs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zwar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technisch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viel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schlanker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dafür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wiederum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reaktiv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bzw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Eventgetrieben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Info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Änderung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Wäre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 toll,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man das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irgendwie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kombinieren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könnte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richtig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RIS::Events</a:t>
            </a:r>
          </a:p>
          <a:p>
            <a:pPr marL="0" lvl="0" indent="0">
              <a:lnSpc>
                <a:spcPct val="107000"/>
              </a:lnSpc>
              <a:buFont typeface="Calibri" panose="020F0502020204030204" pitchFamily="34" charset="0"/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damit für uns möglich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Fahrtinformationen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 </a:t>
            </a:r>
            <a:r>
              <a:rPr lang="de-D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cachen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 ereignisbasiert zu aktualisieren, Eine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Push-Benachrichtigung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 bekommen wenn es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Störungen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gibt, Eine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(App, Webseite &amp; Co.) zu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aktualisieren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wenn sich die angezeigten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Informationen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geändert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haben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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das alles ohne dafür eigene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Backends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eigene APIs und eigene Anbindungen an Datenströme bauen zu müssen.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Damit lassen sich die </a:t>
            </a: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Vorteile von synchronen APIs mit den Vorteilen einer eventgetriebenen asynchronen Architektur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bestmöglich kombinieren.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1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2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9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983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8B26E-90DD-4F75-9543-DF10C34D64F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7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52" y="1600200"/>
            <a:ext cx="11240873" cy="2764904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52" y="4392005"/>
            <a:ext cx="11240873" cy="683654"/>
          </a:xfrm>
        </p:spPr>
        <p:txBody>
          <a:bodyPr/>
          <a:lstStyle>
            <a:lvl1pPr marL="0" indent="0" algn="l">
              <a:buNone/>
              <a:defRPr sz="3200"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A49C202-A02A-4B01-B936-D0FA74FB8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771" y="511987"/>
            <a:ext cx="1220486" cy="854506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52" y="5928611"/>
            <a:ext cx="11240873" cy="380709"/>
          </a:xfrm>
        </p:spPr>
        <p:txBody>
          <a:bodyPr/>
          <a:lstStyle>
            <a:lvl1pPr marL="0" indent="0">
              <a:buNone/>
              <a:defRPr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C45A34D-75DC-4BA7-88F8-5CBA85EE7F5A}"/>
              </a:ext>
            </a:extLst>
          </p:cNvPr>
          <p:cNvSpPr/>
          <p:nvPr userDrawn="1"/>
        </p:nvSpPr>
        <p:spPr>
          <a:xfrm>
            <a:off x="579652" y="546761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5546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Bild, Logo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2BE1948-FCAB-44DC-8926-051C50114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AC0F8B-4A4D-455D-8D50-154C31AA3B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1916831"/>
            <a:ext cx="7920768" cy="4212507"/>
          </a:xfrm>
        </p:spPr>
        <p:txBody>
          <a:bodyPr/>
          <a:lstStyle>
            <a:lvl1pPr marL="895350" indent="-895350">
              <a:buClrTx/>
              <a:buFont typeface="+mj-lt"/>
              <a:buAutoNum type="arabicPeriod"/>
              <a:defRPr sz="3000">
                <a:solidFill>
                  <a:schemeClr val="bg1"/>
                </a:solidFill>
                <a:latin typeface="+mj-lt"/>
              </a:defRPr>
            </a:lvl1pPr>
            <a:lvl2pPr marL="1257300" indent="-355600"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4D3CC7E-1D5E-477C-9141-519D3F0592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1052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Bild, Logo 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E2BE1948-FCAB-44DC-8926-051C50114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AC0F8B-4A4D-455D-8D50-154C31AA3B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1916831"/>
            <a:ext cx="7920768" cy="4175993"/>
          </a:xfrm>
        </p:spPr>
        <p:txBody>
          <a:bodyPr/>
          <a:lstStyle>
            <a:lvl1pPr marL="895350" indent="-895350">
              <a:buClrTx/>
              <a:buFont typeface="+mj-lt"/>
              <a:buAutoNum type="arabicPeriod"/>
              <a:defRPr sz="3000">
                <a:solidFill>
                  <a:schemeClr val="bg1"/>
                </a:solidFill>
                <a:latin typeface="+mj-lt"/>
              </a:defRPr>
            </a:lvl1pPr>
            <a:lvl2pPr marL="1257300" indent="-355600"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4D3CC7E-1D5E-477C-9141-519D3F0592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92383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980728"/>
            <a:ext cx="11449050" cy="183620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789041"/>
            <a:ext cx="5545137" cy="2340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4574D2F-0500-4A13-8529-ED82FC3897C9}"/>
              </a:ext>
            </a:extLst>
          </p:cNvPr>
          <p:cNvSpPr/>
          <p:nvPr userDrawn="1"/>
        </p:nvSpPr>
        <p:spPr>
          <a:xfrm>
            <a:off x="374776" y="3068960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05963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ild, Logo Rot)"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8EFF006-54B8-4823-B83A-1C9F7B6FA0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12192001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980728"/>
            <a:ext cx="11449050" cy="1836204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789041"/>
            <a:ext cx="5545137" cy="23402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825A7-CC36-4592-BA09-A6FA6C29D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776" y="3068960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27FFED9-1D10-457A-BB20-AF5C3651EB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9B65B1-AEA7-4F44-90D7-B91E0C3A1D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51580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ild, Logo Weiß)"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8EFF006-54B8-4823-B83A-1C9F7B6FA0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12192001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980728"/>
            <a:ext cx="11449050" cy="1836204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3789041"/>
            <a:ext cx="5545137" cy="23402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825A7-CC36-4592-BA09-A6FA6C29D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776" y="3068960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27FFED9-1D10-457A-BB20-AF5C3651EB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9B65B1-AEA7-4F44-90D7-B91E0C3A1D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93172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3CB751F-9E6E-4899-A573-910F22F0D8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475" y="1449388"/>
            <a:ext cx="11449049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82311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8887A16-E540-417F-AEC5-F4B0FFDF4A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449388"/>
            <a:ext cx="5545138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73A4453B-BB6A-434B-9D58-17979C3C6A7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7" y="1449388"/>
            <a:ext cx="5545138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059360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E8E2C43-FDD0-456E-A273-CCBA60D849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1449388"/>
            <a:ext cx="5923409" cy="5408612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E5B13E-F925-44FA-A8D7-2CB14BB0A1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75388" y="1449388"/>
            <a:ext cx="5545137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E205B2A-24B4-4B2B-B293-149CBCB8D4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85733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E8E2C43-FDD0-456E-A273-CCBA60D849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449388"/>
            <a:ext cx="5916612" cy="5408612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E5B13E-F925-44FA-A8D7-2CB14BB0A1B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8272" y="1449388"/>
            <a:ext cx="5545137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E205B2A-24B4-4B2B-B293-149CBCB8D4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98546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itel (Logo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63F0EF0-6751-42DD-8EAD-C8E847AA5F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B07DB40-DBD6-4EA1-8E67-8EA03178A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3C11FEC-D812-4EB3-9A64-42F1696D7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2ACBF4-EBE4-4F98-8E18-5619C05F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033401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Ro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52" y="1600200"/>
            <a:ext cx="11240873" cy="27649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52" y="4392005"/>
            <a:ext cx="11240873" cy="68365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52" y="5922000"/>
            <a:ext cx="11240873" cy="38070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C45A34D-75DC-4BA7-88F8-5CBA85EE7F5A}"/>
              </a:ext>
            </a:extLst>
          </p:cNvPr>
          <p:cNvSpPr/>
          <p:nvPr userDrawn="1"/>
        </p:nvSpPr>
        <p:spPr>
          <a:xfrm>
            <a:off x="579652" y="546761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DD18AD4-F767-4B83-B6E4-2F6A0882C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03" y="475902"/>
            <a:ext cx="1296622" cy="9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61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itel (Logo 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63F0EF0-6751-42DD-8EAD-C8E847AA5F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B07DB40-DBD6-4EA1-8E67-8EA03178A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3C11FEC-D812-4EB3-9A64-42F1696D7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2ACBF4-EBE4-4F98-8E18-5619C05F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343975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56788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98045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6CD97-5D9A-4DD7-8FA9-F028A03B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5940B9-9206-49A7-9C4C-F7D53450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609360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Logo Rot)"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63F0EF0-6751-42DD-8EAD-C8E847AA5F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027" y="6538648"/>
            <a:ext cx="520498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B07DB40-DBD6-4EA1-8E67-8EA03178A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3A1144C-097B-48B5-A5B0-A4ECB476BA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2096852"/>
            <a:ext cx="11521677" cy="1231349"/>
          </a:xfrm>
        </p:spPr>
        <p:txBody>
          <a:bodyPr/>
          <a:lstStyle>
            <a:lvl1pPr marL="0" indent="0">
              <a:buNone/>
              <a:defRPr sz="8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Statement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9D23199-76B3-4E3B-A68D-B7F401D7B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556327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(Logo Weiß)"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63F0EF0-6751-42DD-8EAD-C8E847AA5F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B07DB40-DBD6-4EA1-8E67-8EA03178A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23A1144C-097B-48B5-A5B0-A4ECB476BA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963" y="2096852"/>
            <a:ext cx="11521677" cy="1231349"/>
          </a:xfrm>
        </p:spPr>
        <p:txBody>
          <a:bodyPr/>
          <a:lstStyle>
            <a:lvl1pPr marL="0" indent="0">
              <a:buNone/>
              <a:defRPr sz="8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Statement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9D23199-76B3-4E3B-A68D-B7F401D7B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318350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Logo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enplatzhalter 4">
            <a:extLst>
              <a:ext uri="{FF2B5EF4-FFF2-40B4-BE49-F238E27FC236}">
                <a16:creationId xmlns:a16="http://schemas.microsoft.com/office/drawing/2014/main" id="{3348C025-EC14-4E25-AA69-4FBB23BF31B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1">
              <a:alpha val="30000"/>
            </a:schemeClr>
          </a:solidFill>
        </p:spPr>
        <p:txBody>
          <a:bodyPr lIns="324000" tIns="324000" rIns="324000" bIns="241200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538648"/>
            <a:ext cx="10602000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5208436"/>
            <a:ext cx="11449050" cy="92090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825A7-CC36-4592-BA09-A6FA6C29D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313" y="490516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27FFED9-1D10-457A-BB20-AF5C3651EB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1612367-6D73-48B9-86F0-04DA0715BB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78697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Logo 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enplatzhalter 4">
            <a:extLst>
              <a:ext uri="{FF2B5EF4-FFF2-40B4-BE49-F238E27FC236}">
                <a16:creationId xmlns:a16="http://schemas.microsoft.com/office/drawing/2014/main" id="{3348C025-EC14-4E25-AA69-4FBB23BF31B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1">
              <a:alpha val="30000"/>
            </a:schemeClr>
          </a:solidFill>
        </p:spPr>
        <p:txBody>
          <a:bodyPr lIns="324000" tIns="324000" rIns="324000" bIns="241200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538E46-C847-44FA-A5BC-C63FF58B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538648"/>
            <a:ext cx="10602000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5208436"/>
            <a:ext cx="11449050" cy="935486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825A7-CC36-4592-BA09-A6FA6C29D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86313" y="490516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27FFED9-1D10-457A-BB20-AF5C3651EB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87836" y="6475761"/>
            <a:ext cx="532800" cy="5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1612367-6D73-48B9-86F0-04DA0715BB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80525" y="368660"/>
            <a:ext cx="540000" cy="378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877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Bild)"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88E6BB85-2CD9-4C46-9692-3B22C74A13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436127"/>
            <a:ext cx="11449050" cy="3693211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4392569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e (Ro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436127"/>
            <a:ext cx="11449050" cy="3693211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801862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Bild, Logo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52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52" y="3609020"/>
            <a:ext cx="11240873" cy="75608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52" y="4392005"/>
            <a:ext cx="11240873" cy="68365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52" y="5922000"/>
            <a:ext cx="11240873" cy="38070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D3148F9-2D63-42F8-AA94-9AA4BDDD3A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52" y="513294"/>
            <a:ext cx="12204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6623599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F620A319-D564-4D18-92D7-8995EC1B261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1586949-1E99-4A43-99E8-BFF2DE8AE5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5800" y="1620783"/>
            <a:ext cx="5180400" cy="362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50748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Bild, Logo 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52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52" y="3609020"/>
            <a:ext cx="11240873" cy="75608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52" y="4392005"/>
            <a:ext cx="11240873" cy="68365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52" y="5922000"/>
            <a:ext cx="11240873" cy="38070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D3148F9-2D63-42F8-AA94-9AA4BDDD3A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652" y="513294"/>
            <a:ext cx="12204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5585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Bild, Logo Rot zent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639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609020"/>
            <a:ext cx="11449050" cy="75608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392005"/>
            <a:ext cx="11449050" cy="683654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6" y="5920896"/>
            <a:ext cx="11449050" cy="380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D3148F9-2D63-42F8-AA94-9AA4BDDD3A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5799" y="513294"/>
            <a:ext cx="12204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21411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Bild, Logo Weiß zent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5639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609020"/>
            <a:ext cx="11449050" cy="75608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392005"/>
            <a:ext cx="11449050" cy="683654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5920896"/>
            <a:ext cx="11449051" cy="3807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D3148F9-2D63-42F8-AA94-9AA4BDDD3A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5799" y="513294"/>
            <a:ext cx="1220400" cy="8532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6520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(Rah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12192001" cy="685800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64" y="1073676"/>
            <a:ext cx="7309209" cy="5415664"/>
          </a:xfrm>
          <a:prstGeom prst="roundRect">
            <a:avLst>
              <a:gd name="adj" fmla="val 1200"/>
            </a:avLst>
          </a:prstGeom>
          <a:solidFill>
            <a:schemeClr val="bg1">
              <a:alpha val="80000"/>
            </a:schemeClr>
          </a:solidFill>
        </p:spPr>
        <p:txBody>
          <a:bodyPr lIns="360000" tIns="252000" rIns="252000" bIns="2232000" anchor="b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9299" y="5467615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299" y="4371454"/>
            <a:ext cx="6643241" cy="683654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DB Head Light" panose="020B030205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403" y="5922000"/>
            <a:ext cx="6661137" cy="380709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DB Head Light" panose="020B0302050202020204" pitchFamily="34" charset="0"/>
              </a:defRPr>
            </a:lvl1pPr>
          </a:lstStyle>
          <a:p>
            <a:pPr lvl="0"/>
            <a:r>
              <a:rPr lang="de-DE"/>
              <a:t>Datum | Ort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98F66B9-BCC0-498C-90EC-8CDC6A8B00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140" y="1448780"/>
            <a:ext cx="12204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0554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1916831"/>
            <a:ext cx="7920768" cy="4212507"/>
          </a:xfrm>
        </p:spPr>
        <p:txBody>
          <a:bodyPr/>
          <a:lstStyle>
            <a:lvl1pPr marL="895350" indent="-895350">
              <a:buClrTx/>
              <a:buFont typeface="+mj-lt"/>
              <a:buAutoNum type="arabicPeriod"/>
              <a:defRPr sz="3000">
                <a:solidFill>
                  <a:schemeClr val="tx1"/>
                </a:solidFill>
                <a:latin typeface="+mj-lt"/>
              </a:defRPr>
            </a:lvl1pPr>
            <a:lvl2pPr marL="1257300" indent="-355600"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78C346-43C5-4148-9236-F5A3A56A6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1225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(Rot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45B80E-FA5E-4414-8A23-82CAB8E0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475" y="1916831"/>
            <a:ext cx="7920768" cy="4212507"/>
          </a:xfrm>
        </p:spPr>
        <p:txBody>
          <a:bodyPr/>
          <a:lstStyle>
            <a:lvl1pPr marL="895350" indent="-895350">
              <a:buClrTx/>
              <a:buFont typeface="+mj-lt"/>
              <a:buAutoNum type="arabicPeriod"/>
              <a:defRPr sz="3000">
                <a:solidFill>
                  <a:schemeClr val="bg1"/>
                </a:solidFill>
                <a:latin typeface="+mj-lt"/>
              </a:defRPr>
            </a:lvl1pPr>
            <a:lvl2pPr marL="1257300" indent="-355600">
              <a:defRPr sz="3000">
                <a:solidFill>
                  <a:schemeClr val="bg1"/>
                </a:solidFill>
                <a:latin typeface="+mj-lt"/>
              </a:defRPr>
            </a:lvl2pPr>
            <a:lvl3pPr>
              <a:defRPr sz="3000">
                <a:latin typeface="+mj-lt"/>
              </a:defRPr>
            </a:lvl3pPr>
            <a:lvl4pPr>
              <a:defRPr sz="3000">
                <a:latin typeface="+mj-lt"/>
              </a:defRPr>
            </a:lvl4pPr>
            <a:lvl5pPr>
              <a:defRPr sz="3000"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78C346-43C5-4148-9236-F5A3A56A6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652B2642-5C15-4995-AB93-CA337E09B1DB}"/>
              </a:ext>
            </a:extLst>
          </p:cNvPr>
          <p:cNvSpPr>
            <a:spLocks/>
          </p:cNvSpPr>
          <p:nvPr userDrawn="1"/>
        </p:nvSpPr>
        <p:spPr bwMode="auto">
          <a:xfrm>
            <a:off x="11293475" y="6469871"/>
            <a:ext cx="542925" cy="55563"/>
          </a:xfrm>
          <a:custGeom>
            <a:avLst/>
            <a:gdLst>
              <a:gd name="T0" fmla="*/ 3590 w 3779"/>
              <a:gd name="T1" fmla="*/ 377 h 377"/>
              <a:gd name="T2" fmla="*/ 3590 w 3779"/>
              <a:gd name="T3" fmla="*/ 377 h 377"/>
              <a:gd name="T4" fmla="*/ 188 w 3779"/>
              <a:gd name="T5" fmla="*/ 377 h 377"/>
              <a:gd name="T6" fmla="*/ 0 w 3779"/>
              <a:gd name="T7" fmla="*/ 188 h 377"/>
              <a:gd name="T8" fmla="*/ 188 w 3779"/>
              <a:gd name="T9" fmla="*/ 0 h 377"/>
              <a:gd name="T10" fmla="*/ 3590 w 3779"/>
              <a:gd name="T11" fmla="*/ 0 h 377"/>
              <a:gd name="T12" fmla="*/ 3779 w 3779"/>
              <a:gd name="T13" fmla="*/ 188 h 377"/>
              <a:gd name="T14" fmla="*/ 3590 w 3779"/>
              <a:gd name="T15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79" h="377">
                <a:moveTo>
                  <a:pt x="3590" y="377"/>
                </a:moveTo>
                <a:lnTo>
                  <a:pt x="3590" y="377"/>
                </a:lnTo>
                <a:lnTo>
                  <a:pt x="188" y="377"/>
                </a:lnTo>
                <a:cubicBezTo>
                  <a:pt x="79" y="377"/>
                  <a:pt x="0" y="293"/>
                  <a:pt x="0" y="188"/>
                </a:cubicBezTo>
                <a:cubicBezTo>
                  <a:pt x="0" y="82"/>
                  <a:pt x="79" y="0"/>
                  <a:pt x="188" y="0"/>
                </a:cubicBezTo>
                <a:lnTo>
                  <a:pt x="3590" y="0"/>
                </a:lnTo>
                <a:cubicBezTo>
                  <a:pt x="3700" y="0"/>
                  <a:pt x="3779" y="82"/>
                  <a:pt x="3779" y="188"/>
                </a:cubicBezTo>
                <a:cubicBezTo>
                  <a:pt x="3779" y="293"/>
                  <a:pt x="3700" y="377"/>
                  <a:pt x="3590" y="37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89356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51E12DD-B70E-F48C-B8D0-D11A884C6B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3006997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473" imgH="473" progId="TCLayout.ActiveDocument.1">
                  <p:embed/>
                </p:oleObj>
              </mc:Choice>
              <mc:Fallback>
                <p:oleObj name="think-cell Folie" r:id="rId3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1E12DD-B70E-F48C-B8D0-D11A884C6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7DB810-CDF5-41AC-8E51-9EBC8EC0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696"/>
            <a:ext cx="10602893" cy="8640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AE7966-514A-4D81-97FD-6AD3A07C8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449388"/>
            <a:ext cx="11449051" cy="4679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C0766E-DEEA-4949-912D-67F535F0E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37600"/>
            <a:ext cx="10602902" cy="2160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DB Musterfirma | Vorname Name | Abteilung | Datum ("Einfügen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4309D-71AA-45D4-974A-6D58CB176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0027" y="6538648"/>
            <a:ext cx="520498" cy="2160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629909-3F3B-B946-91EF-D49519C4F1F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0903" y="368660"/>
            <a:ext cx="539622" cy="37780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DE7FD38-4C24-1C44-B92F-B053B9DC1D6B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00" y="6472800"/>
            <a:ext cx="540000" cy="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1" r:id="rId3"/>
    <p:sldLayoutId id="2147483675" r:id="rId4"/>
    <p:sldLayoutId id="2147483683" r:id="rId5"/>
    <p:sldLayoutId id="2147483684" r:id="rId6"/>
    <p:sldLayoutId id="2147483663" r:id="rId7"/>
    <p:sldLayoutId id="2147483681" r:id="rId8"/>
    <p:sldLayoutId id="2147483680" r:id="rId9"/>
    <p:sldLayoutId id="2147483666" r:id="rId10"/>
    <p:sldLayoutId id="2147483682" r:id="rId11"/>
    <p:sldLayoutId id="2147483664" r:id="rId12"/>
    <p:sldLayoutId id="2147483665" r:id="rId13"/>
    <p:sldLayoutId id="2147483679" r:id="rId14"/>
    <p:sldLayoutId id="2147483650" r:id="rId15"/>
    <p:sldLayoutId id="2147483673" r:id="rId16"/>
    <p:sldLayoutId id="2147483685" r:id="rId17"/>
    <p:sldLayoutId id="2147483674" r:id="rId18"/>
    <p:sldLayoutId id="2147483668" r:id="rId19"/>
    <p:sldLayoutId id="2147483677" r:id="rId20"/>
    <p:sldLayoutId id="2147483654" r:id="rId21"/>
    <p:sldLayoutId id="2147483670" r:id="rId22"/>
    <p:sldLayoutId id="2147483655" r:id="rId23"/>
    <p:sldLayoutId id="2147483669" r:id="rId24"/>
    <p:sldLayoutId id="2147483676" r:id="rId25"/>
    <p:sldLayoutId id="2147483667" r:id="rId26"/>
    <p:sldLayoutId id="2147483678" r:id="rId27"/>
    <p:sldLayoutId id="2147483658" r:id="rId28"/>
    <p:sldLayoutId id="2147483657" r:id="rId29"/>
    <p:sldLayoutId id="2147483660" r:id="rId30"/>
  </p:sldLayoutIdLst>
  <p:transition spd="slow">
    <p:fade/>
  </p:transition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7" pos="3727" userDrawn="1">
          <p15:clr>
            <a:srgbClr val="F26B43"/>
          </p15:clr>
        </p15:guide>
        <p15:guide id="8" pos="3953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1" pos="2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8.png"/><Relationship Id="rId1" Type="http://schemas.openxmlformats.org/officeDocument/2006/relationships/tags" Target="../tags/tag12.xml"/><Relationship Id="rId6" Type="http://schemas.openxmlformats.org/officeDocument/2006/relationships/image" Target="../media/image4.emf"/><Relationship Id="rId11" Type="http://schemas.openxmlformats.org/officeDocument/2006/relationships/image" Target="../media/image53.png"/><Relationship Id="rId5" Type="http://schemas.openxmlformats.org/officeDocument/2006/relationships/image" Target="../media/image48.emf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9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8.png"/><Relationship Id="rId1" Type="http://schemas.openxmlformats.org/officeDocument/2006/relationships/tags" Target="../tags/tag13.xml"/><Relationship Id="rId6" Type="http://schemas.openxmlformats.org/officeDocument/2006/relationships/image" Target="../media/image4.emf"/><Relationship Id="rId11" Type="http://schemas.openxmlformats.org/officeDocument/2006/relationships/image" Target="../media/image55.png"/><Relationship Id="rId5" Type="http://schemas.openxmlformats.org/officeDocument/2006/relationships/image" Target="../media/image48.emf"/><Relationship Id="rId15" Type="http://schemas.openxmlformats.org/officeDocument/2006/relationships/image" Target="../media/image63.pn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8.png"/><Relationship Id="rId1" Type="http://schemas.openxmlformats.org/officeDocument/2006/relationships/tags" Target="../tags/tag14.xml"/><Relationship Id="rId6" Type="http://schemas.openxmlformats.org/officeDocument/2006/relationships/image" Target="../media/image4.emf"/><Relationship Id="rId11" Type="http://schemas.openxmlformats.org/officeDocument/2006/relationships/image" Target="../media/image53.png"/><Relationship Id="rId5" Type="http://schemas.openxmlformats.org/officeDocument/2006/relationships/image" Target="../media/image48.emf"/><Relationship Id="rId15" Type="http://schemas.openxmlformats.org/officeDocument/2006/relationships/image" Target="../media/image64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4.png"/><Relationship Id="rId1" Type="http://schemas.openxmlformats.org/officeDocument/2006/relationships/tags" Target="../tags/tag15.xml"/><Relationship Id="rId6" Type="http://schemas.openxmlformats.org/officeDocument/2006/relationships/image" Target="../media/image4.emf"/><Relationship Id="rId11" Type="http://schemas.openxmlformats.org/officeDocument/2006/relationships/image" Target="../media/image55.png"/><Relationship Id="rId5" Type="http://schemas.openxmlformats.org/officeDocument/2006/relationships/image" Target="../media/image48.emf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3.png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39.png"/><Relationship Id="rId18" Type="http://schemas.openxmlformats.org/officeDocument/2006/relationships/image" Target="../media/image46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8.png"/><Relationship Id="rId7" Type="http://schemas.openxmlformats.org/officeDocument/2006/relationships/image" Target="../media/image58.png"/><Relationship Id="rId12" Type="http://schemas.openxmlformats.org/officeDocument/2006/relationships/image" Target="../media/image56.png"/><Relationship Id="rId17" Type="http://schemas.openxmlformats.org/officeDocument/2006/relationships/image" Target="../media/image45.sv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4.png"/><Relationship Id="rId20" Type="http://schemas.openxmlformats.org/officeDocument/2006/relationships/image" Target="../media/image43.svg"/><Relationship Id="rId1" Type="http://schemas.openxmlformats.org/officeDocument/2006/relationships/tags" Target="../tags/tag16.xml"/><Relationship Id="rId6" Type="http://schemas.openxmlformats.org/officeDocument/2006/relationships/image" Target="../media/image4.emf"/><Relationship Id="rId11" Type="http://schemas.openxmlformats.org/officeDocument/2006/relationships/image" Target="../media/image55.png"/><Relationship Id="rId5" Type="http://schemas.openxmlformats.org/officeDocument/2006/relationships/image" Target="../media/image48.emf"/><Relationship Id="rId15" Type="http://schemas.openxmlformats.org/officeDocument/2006/relationships/image" Target="../media/image41.png"/><Relationship Id="rId10" Type="http://schemas.openxmlformats.org/officeDocument/2006/relationships/image" Target="../media/image54.png"/><Relationship Id="rId19" Type="http://schemas.openxmlformats.org/officeDocument/2006/relationships/image" Target="../media/image4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3.png"/><Relationship Id="rId14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tags" Target="../tags/tag5.xml"/><Relationship Id="rId21" Type="http://schemas.openxmlformats.org/officeDocument/2006/relationships/image" Target="../media/image26.svg"/><Relationship Id="rId7" Type="http://schemas.openxmlformats.org/officeDocument/2006/relationships/tags" Target="../tags/tag9.xml"/><Relationship Id="rId12" Type="http://schemas.openxmlformats.org/officeDocument/2006/relationships/image" Target="../media/image1.emf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2" Type="http://schemas.openxmlformats.org/officeDocument/2006/relationships/tags" Target="../tags/tag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29.png"/><Relationship Id="rId5" Type="http://schemas.openxmlformats.org/officeDocument/2006/relationships/tags" Target="../tags/tag7.xml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4.sv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3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png"/><Relationship Id="rId11" Type="http://schemas.openxmlformats.org/officeDocument/2006/relationships/image" Target="../media/image35.svg"/><Relationship Id="rId5" Type="http://schemas.openxmlformats.org/officeDocument/2006/relationships/image" Target="../media/image32.svg"/><Relationship Id="rId15" Type="http://schemas.openxmlformats.org/officeDocument/2006/relationships/image" Target="../media/image37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34.sv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sv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4.emf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8.png"/><Relationship Id="rId1" Type="http://schemas.openxmlformats.org/officeDocument/2006/relationships/tags" Target="../tags/tag11.xml"/><Relationship Id="rId6" Type="http://schemas.openxmlformats.org/officeDocument/2006/relationships/image" Target="../media/image4.emf"/><Relationship Id="rId11" Type="http://schemas.openxmlformats.org/officeDocument/2006/relationships/image" Target="../media/image53.png"/><Relationship Id="rId5" Type="http://schemas.openxmlformats.org/officeDocument/2006/relationships/image" Target="../media/image48.emf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B26718ED-A694-49D7-BE1E-82C9912A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6B4004B-192E-F352-F36F-26E1618456E9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DAF2B52-3B42-480A-99D5-883CEFE777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961589-0BB8-45F0-BBA2-0071AC683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Die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E0A104-346E-4839-9BCB-A1CCFC08C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52" y="4392005"/>
            <a:ext cx="11240873" cy="974704"/>
          </a:xfrm>
        </p:spPr>
        <p:txBody>
          <a:bodyPr/>
          <a:lstStyle/>
          <a:p>
            <a:r>
              <a:rPr lang="de-DE" sz="2800">
                <a:latin typeface="+mn-lt"/>
              </a:rPr>
              <a:t>Einheitliche, abnehmergerechte &amp; konsistente Bereitstellung von </a:t>
            </a:r>
            <a:r>
              <a:rPr lang="de-DE" sz="2800" err="1">
                <a:latin typeface="+mn-lt"/>
              </a:rPr>
              <a:t>Reisendeninformationen</a:t>
            </a:r>
            <a:endParaRPr lang="de-DE" sz="2800">
              <a:latin typeface="+mn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2AA9A6-C763-437C-9E06-2BBABCA0E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latin typeface="DB Head" pitchFamily="2" charset="77"/>
              </a:rPr>
              <a:t>Deutsche Bahn AG | </a:t>
            </a:r>
            <a:r>
              <a:rPr lang="de-DE" dirty="0" err="1">
                <a:latin typeface="DB Head" pitchFamily="2" charset="77"/>
              </a:rPr>
              <a:t>Reisendeninformation</a:t>
            </a:r>
            <a:r>
              <a:rPr lang="de-DE" dirty="0">
                <a:latin typeface="DB Head" pitchFamily="2" charset="77"/>
              </a:rPr>
              <a:t> 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E5F49F87-4A7A-4FAB-9A58-3D2914AD59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C0694D-129D-D64C-158C-70BAE91FA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6" y="3589463"/>
            <a:ext cx="2637826" cy="65169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4FFAA6D-80E5-8A79-F3BB-C2438BA3C46F}"/>
              </a:ext>
            </a:extLst>
          </p:cNvPr>
          <p:cNvSpPr txBox="1"/>
          <p:nvPr/>
        </p:nvSpPr>
        <p:spPr>
          <a:xfrm>
            <a:off x="10481919" y="6539120"/>
            <a:ext cx="133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sz="1000" dirty="0">
                <a:solidFill>
                  <a:schemeClr val="bg1"/>
                </a:solidFill>
              </a:rPr>
              <a:t>Bild: DB AG</a:t>
            </a:r>
            <a:endParaRPr lang="de-DE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5155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5B695B4-8E94-84FA-32BF-80549220A3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5B695B4-8E94-84FA-32BF-80549220A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8A5CA-8DC7-DFBF-A326-EE18B5B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71DA9D2-2191-B968-DB5A-D514E591830B}"/>
              </a:ext>
            </a:extLst>
          </p:cNvPr>
          <p:cNvSpPr/>
          <p:nvPr/>
        </p:nvSpPr>
        <p:spPr>
          <a:xfrm>
            <a:off x="460190" y="571576"/>
            <a:ext cx="11360335" cy="54625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3B610-7F02-E1B6-B919-D7F8C19BF108}"/>
              </a:ext>
            </a:extLst>
          </p:cNvPr>
          <p:cNvSpPr txBox="1"/>
          <p:nvPr/>
        </p:nvSpPr>
        <p:spPr>
          <a:xfrm>
            <a:off x="920688" y="296545"/>
            <a:ext cx="2224968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EC0016"/>
              </a:buClr>
              <a:defRPr/>
            </a:pPr>
            <a:r>
              <a:rPr lang="de-DE" sz="2800">
                <a:solidFill>
                  <a:prstClr val="black"/>
                </a:solidFill>
                <a:latin typeface="+mj-lt"/>
              </a:rPr>
              <a:t>RIS::Boards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34F29D-0527-250D-85AD-12216D95CB80}"/>
              </a:ext>
            </a:extLst>
          </p:cNvPr>
          <p:cNvSpPr/>
          <p:nvPr/>
        </p:nvSpPr>
        <p:spPr>
          <a:xfrm>
            <a:off x="11246555" y="319202"/>
            <a:ext cx="659118" cy="4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17735-4524-9912-E2B2-C05D6B2A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4A4BD4A-9A22-706F-D676-E19EA63FDFA7}"/>
              </a:ext>
            </a:extLst>
          </p:cNvPr>
          <p:cNvSpPr txBox="1"/>
          <p:nvPr/>
        </p:nvSpPr>
        <p:spPr>
          <a:xfrm>
            <a:off x="565708" y="2244915"/>
            <a:ext cx="295688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prstClr val="black"/>
                </a:solidFill>
                <a:latin typeface="+mj-lt"/>
              </a:rPr>
              <a:t>Übersicht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ad-BlackItalic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ad-BlackItalic"/>
              <a:ea typeface="+mn-ea"/>
              <a:cs typeface="+mn-cs"/>
            </a:endParaRPr>
          </a:p>
          <a:p>
            <a:pPr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Der Baustein liefert </a:t>
            </a:r>
            <a:r>
              <a:rPr kumimoji="0" lang="de-DE" sz="1400" u="none" strike="noStrike" kern="1200" cap="none" spc="0" normalizeH="0" baseline="0" noProof="0">
                <a:ln>
                  <a:noFill/>
                </a:ln>
                <a:solidFill>
                  <a:srgbClr val="131821"/>
                </a:solidFill>
                <a:uLnTx/>
                <a:uFillTx/>
                <a:latin typeface="DBScreenSans-Regular"/>
                <a:ea typeface="+mn-ea"/>
                <a:cs typeface="+mn-cs"/>
              </a:rPr>
              <a:t>a</a:t>
            </a:r>
            <a:r>
              <a:rPr lang="de-DE" sz="1400" b="0" i="0" err="1">
                <a:solidFill>
                  <a:srgbClr val="131821"/>
                </a:solidFill>
                <a:effectLst/>
                <a:latin typeface="DBScreenSans-Regular"/>
              </a:rPr>
              <a:t>lle</a:t>
            </a:r>
            <a:r>
              <a:rPr lang="de-DE" sz="1400" b="0" i="0">
                <a:solidFill>
                  <a:srgbClr val="131821"/>
                </a:solidFill>
                <a:effectLst/>
                <a:latin typeface="DBScreenSans-Regular"/>
              </a:rPr>
              <a:t> innerhalb eines definierten Zeitfensters abfahrenden bzw. ankommenden öffentlichen Verkehre an einer Haltestelle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sowie deren Soll- und prognostizierte Ankunfts- bzw. Abfahrtszeiten und Plattformen einschließlich der Via-Halte im bisherigen und restlichen Fahrtverlauf. 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abfahrtstafel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ankunftstafel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311A5D2-1F6B-C932-F4CD-1AD15BA85904}"/>
              </a:ext>
            </a:extLst>
          </p:cNvPr>
          <p:cNvSpPr txBox="1"/>
          <p:nvPr/>
        </p:nvSpPr>
        <p:spPr>
          <a:xfrm>
            <a:off x="3664492" y="879104"/>
            <a:ext cx="3728766" cy="48761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err="1">
                <a:solidFill>
                  <a:prstClr val="black"/>
                </a:solidFill>
                <a:latin typeface="+mj-lt"/>
              </a:rPr>
              <a:t>Featureset</a:t>
            </a:r>
            <a:endParaRPr lang="de-DE" b="1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ad-BlackItalic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  <a:t>Individuell per EVA-Nummer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  <a:t>für jeden Bahnhof/ jede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  <a:t>Haltestelle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ScreenSans" panose="020B0502050202020204"/>
            </a:endParaRPr>
          </a:p>
          <a:p>
            <a:pPr marL="285750" indent="-285750" defTabSz="868363">
              <a:buClr>
                <a:srgbClr val="EC0016"/>
              </a:buClr>
              <a:buFont typeface="Symbol" pitchFamily="2" charset="2"/>
              <a:buChar char="-"/>
              <a:defRPr/>
            </a:pPr>
            <a:r>
              <a:rPr lang="de-DE" sz="1400">
                <a:solidFill>
                  <a:prstClr val="black"/>
                </a:solidFill>
                <a:latin typeface="DBScreenSans" panose="020B0502050202020204"/>
              </a:rPr>
              <a:t>Gruppiert bei Bedarf mehrere Haltestellen an einem Bahnhof</a:t>
            </a:r>
            <a:br>
              <a:rPr lang="de-DE" sz="1400">
                <a:solidFill>
                  <a:prstClr val="black"/>
                </a:solidFill>
                <a:latin typeface="DBScreenSans" panose="020B0502050202020204"/>
              </a:rPr>
            </a:br>
            <a:r>
              <a:rPr lang="de-DE" sz="1400">
                <a:solidFill>
                  <a:prstClr val="black"/>
                </a:solidFill>
                <a:latin typeface="DBScreenSans" panose="020B0502050202020204"/>
              </a:rPr>
              <a:t>(z.B. Berlin </a:t>
            </a:r>
            <a:r>
              <a:rPr lang="de-DE" sz="1400" err="1">
                <a:solidFill>
                  <a:prstClr val="black"/>
                </a:solidFill>
                <a:latin typeface="DBScreenSans" panose="020B0502050202020204"/>
              </a:rPr>
              <a:t>Hbf</a:t>
            </a:r>
            <a:r>
              <a:rPr lang="de-DE" sz="1400">
                <a:solidFill>
                  <a:prstClr val="black"/>
                </a:solidFill>
                <a:latin typeface="DBScreenSans" panose="020B0502050202020204"/>
              </a:rPr>
              <a:t>) </a:t>
            </a:r>
            <a:br>
              <a:rPr lang="de-DE" sz="1400">
                <a:solidFill>
                  <a:prstClr val="black"/>
                </a:solidFill>
                <a:latin typeface="DBScreenSans" panose="020B0502050202020204"/>
              </a:rPr>
            </a:br>
            <a:endParaRPr lang="de-DE" sz="1400">
              <a:solidFill>
                <a:prstClr val="black"/>
              </a:solidFill>
              <a:latin typeface="DBScreenSans" panose="020B0502050202020204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  <a:t>Liefert Ankünfte/ Abfahrten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  <a:t>bis zu +12h im Voraus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ScreenSans" panose="020B0502050202020204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ScreenSans" panose="020B0502050202020204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lang="de-DE" sz="1400">
                <a:solidFill>
                  <a:prstClr val="black"/>
                </a:solidFill>
                <a:latin typeface="DBScreenSans" panose="020B0502050202020204"/>
              </a:rPr>
              <a:t>Enthalten sind darüber hinaus Informationen zu Haltausfällen, Zusatzhalten, Vereinigungen, Entlastungs- und Ersatzzügen, Durchbindungen, textuelle Informationen wie Verspätungs-begründungen, Qualitätsmängel oder Kundentexte und Informationen zu Störungen.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B06CAC1-D7EE-1E6D-4CB8-FA98EE9D274E}"/>
              </a:ext>
            </a:extLst>
          </p:cNvPr>
          <p:cNvSpPr txBox="1"/>
          <p:nvPr/>
        </p:nvSpPr>
        <p:spPr>
          <a:xfrm>
            <a:off x="7771810" y="870420"/>
            <a:ext cx="3960000" cy="31393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UseCases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 für Reisende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d Black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Wann fährt hier der nächste Bus in Richtung Mainz Süd ab?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Auf welchem Gleis fährt der ICE 57 nach Köln?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Eigentlich fährt hier doch immer um 15:30 Uhr die U-Bahn – fällt diese heute aus?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Mein Zug fällt aus – gibt es einen Ersatzzug und wo fährt er ab?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6408059-2079-FF36-5579-D7BE50A98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4603" y="3187856"/>
            <a:ext cx="450000" cy="45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07894B0-6726-432E-B93C-A310F5E38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603" y="4095069"/>
            <a:ext cx="450000" cy="450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5A5435B-C9D4-F1C5-0FF2-539F2894BE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4603" y="2374250"/>
            <a:ext cx="450000" cy="450000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2AD909-F5DA-437B-C392-929BE2AF6A21}"/>
              </a:ext>
            </a:extLst>
          </p:cNvPr>
          <p:cNvCxnSpPr>
            <a:cxnSpLocks/>
          </p:cNvCxnSpPr>
          <p:nvPr/>
        </p:nvCxnSpPr>
        <p:spPr>
          <a:xfrm>
            <a:off x="3596257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0F7905F-5DE6-34C7-1590-A4FEE2AAEFCC}"/>
              </a:ext>
            </a:extLst>
          </p:cNvPr>
          <p:cNvCxnSpPr/>
          <p:nvPr/>
        </p:nvCxnSpPr>
        <p:spPr>
          <a:xfrm>
            <a:off x="7624491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BE8362-F134-554D-994A-954051DCCE1E}"/>
              </a:ext>
            </a:extLst>
          </p:cNvPr>
          <p:cNvGrpSpPr/>
          <p:nvPr/>
        </p:nvGrpSpPr>
        <p:grpSpPr>
          <a:xfrm>
            <a:off x="890426" y="6104854"/>
            <a:ext cx="109492" cy="837813"/>
            <a:chOff x="2384712" y="6103537"/>
            <a:chExt cx="109492" cy="837813"/>
          </a:xfrm>
        </p:grpSpPr>
        <p:cxnSp>
          <p:nvCxnSpPr>
            <p:cNvPr id="10" name="Gerader Verbinder 112">
              <a:extLst>
                <a:ext uri="{FF2B5EF4-FFF2-40B4-BE49-F238E27FC236}">
                  <a16:creationId xmlns:a16="http://schemas.microsoft.com/office/drawing/2014/main" id="{FEA8D461-8689-1622-FF0D-40F630048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741" y="6172200"/>
              <a:ext cx="0" cy="76915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lipse 113">
              <a:extLst>
                <a:ext uri="{FF2B5EF4-FFF2-40B4-BE49-F238E27FC236}">
                  <a16:creationId xmlns:a16="http://schemas.microsoft.com/office/drawing/2014/main" id="{D81DCA03-243C-2A9C-9DB2-213FE06DEBC6}"/>
                </a:ext>
              </a:extLst>
            </p:cNvPr>
            <p:cNvSpPr/>
            <p:nvPr/>
          </p:nvSpPr>
          <p:spPr>
            <a:xfrm>
              <a:off x="2384712" y="6103537"/>
              <a:ext cx="109492" cy="1094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C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marR="0" lvl="0" indent="-1809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 typeface="DB Sans" panose="020B0502050202020204" pitchFamily="34" charset="0"/>
                <a:buChar char="‒"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B440906E-696E-F6B2-7218-7A28D626BB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16" r="3482" b="3796"/>
          <a:stretch/>
        </p:blipFill>
        <p:spPr>
          <a:xfrm>
            <a:off x="1259561" y="6278023"/>
            <a:ext cx="394206" cy="3954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CBB46B-3462-D066-53EE-4D0F84393B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916" r="3422" b="3796"/>
          <a:stretch/>
        </p:blipFill>
        <p:spPr>
          <a:xfrm>
            <a:off x="236577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156078-5D76-76B1-D2E5-813DF110CBC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916" r="3393" b="3796"/>
          <a:stretch/>
        </p:blipFill>
        <p:spPr>
          <a:xfrm>
            <a:off x="1771053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62509222-4623-CC20-0648-76CEE0FD4A2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5639" r="4451" b="2102"/>
          <a:stretch/>
        </p:blipFill>
        <p:spPr>
          <a:xfrm>
            <a:off x="2282545" y="6266043"/>
            <a:ext cx="394206" cy="419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A3D40C5-9DFC-C114-0E44-526EB119722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580" r="3452" b="3133"/>
          <a:stretch/>
        </p:blipFill>
        <p:spPr>
          <a:xfrm>
            <a:off x="748069" y="6276029"/>
            <a:ext cx="394206" cy="399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1934BAA-5303-DEF7-AB01-AA63967963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8224" y="992340"/>
            <a:ext cx="1080000" cy="1080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159D96F-BCAA-2AC7-DDDB-9ACC6E795A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6115" y="1467037"/>
            <a:ext cx="457031" cy="45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0C0CF34-0865-1156-8C3E-EA37652890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2794036" y="6287284"/>
            <a:ext cx="394206" cy="3769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5BC4798-C50B-34C5-8AB3-20B4BF7CA2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7" y="6241761"/>
            <a:ext cx="5177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8077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5B695B4-8E94-84FA-32BF-80549220A3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5B695B4-8E94-84FA-32BF-80549220A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8A5CA-8DC7-DFBF-A326-EE18B5B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71DA9D2-2191-B968-DB5A-D514E591830B}"/>
              </a:ext>
            </a:extLst>
          </p:cNvPr>
          <p:cNvSpPr/>
          <p:nvPr/>
        </p:nvSpPr>
        <p:spPr>
          <a:xfrm>
            <a:off x="460190" y="571576"/>
            <a:ext cx="11360335" cy="54625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3B610-7F02-E1B6-B919-D7F8C19BF108}"/>
              </a:ext>
            </a:extLst>
          </p:cNvPr>
          <p:cNvSpPr txBox="1"/>
          <p:nvPr/>
        </p:nvSpPr>
        <p:spPr>
          <a:xfrm>
            <a:off x="920688" y="296545"/>
            <a:ext cx="3151504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EC0016"/>
              </a:buClr>
              <a:defRPr/>
            </a:pPr>
            <a:r>
              <a:rPr lang="de-DE" sz="2800">
                <a:solidFill>
                  <a:prstClr val="black"/>
                </a:solidFill>
                <a:latin typeface="+mj-lt"/>
              </a:rPr>
              <a:t>RIS::Connections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34F29D-0527-250D-85AD-12216D95CB80}"/>
              </a:ext>
            </a:extLst>
          </p:cNvPr>
          <p:cNvSpPr/>
          <p:nvPr/>
        </p:nvSpPr>
        <p:spPr>
          <a:xfrm>
            <a:off x="11246555" y="319202"/>
            <a:ext cx="659118" cy="4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17735-4524-9912-E2B2-C05D6B2A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4A4BD4A-9A22-706F-D676-E19EA63FDFA7}"/>
              </a:ext>
            </a:extLst>
          </p:cNvPr>
          <p:cNvSpPr txBox="1"/>
          <p:nvPr/>
        </p:nvSpPr>
        <p:spPr>
          <a:xfrm>
            <a:off x="565708" y="2244915"/>
            <a:ext cx="295688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prstClr val="black"/>
                </a:solidFill>
                <a:latin typeface="+mj-lt"/>
              </a:rPr>
              <a:t>Übersicht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ad-BlackItalic"/>
                <a:ea typeface="+mn-ea"/>
                <a:cs typeface="+mn-cs"/>
              </a:rPr>
            </a:b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Der Baustein liefert für 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die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 Ankunft einer Fahrt eine 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Übersicht bzw.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Auflistung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 von Anschlussoptionen, mit denen innerhalb einer gegebenen Zeitspanne eine Weiterreise möglich ist. Diese Anschlüsse sind typisiert (z.B. disponiert, berechnet, als wartend disponiert) und werden hinsichtlich ihrer Erreichbarkeit bewertet.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anschlüsse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persona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311A5D2-1F6B-C932-F4CD-1AD15BA85904}"/>
              </a:ext>
            </a:extLst>
          </p:cNvPr>
          <p:cNvSpPr txBox="1"/>
          <p:nvPr/>
        </p:nvSpPr>
        <p:spPr>
          <a:xfrm>
            <a:off x="3664491" y="879104"/>
            <a:ext cx="3960000" cy="48761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err="1">
                <a:solidFill>
                  <a:prstClr val="black"/>
                </a:solidFill>
                <a:latin typeface="+mj-lt"/>
              </a:rPr>
              <a:t>Featureset</a:t>
            </a:r>
            <a:endParaRPr lang="de-DE" b="1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RIS::Connections bietet eine moderne Anschlussauskunft und …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Filtert automatisch unnötige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Anschlussverbindungen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(z.B. redundante Verbindungen)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Liefert Anschlussinformationen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zum gesamten ÖV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Berechnet Anschlüsse nach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Reisendentypen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(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zB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Mobilitätseingeschränkt)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Kompatibilität der RIS-API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Bausteine ermöglicht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unkomplizierte API-Abfragen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B06CAC1-D7EE-1E6D-4CB8-FA98EE9D274E}"/>
              </a:ext>
            </a:extLst>
          </p:cNvPr>
          <p:cNvSpPr txBox="1"/>
          <p:nvPr/>
        </p:nvSpPr>
        <p:spPr>
          <a:xfrm>
            <a:off x="7771810" y="870420"/>
            <a:ext cx="3960000" cy="31393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UseCases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 für Reisende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d Black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Ich sitze im ICE 57 und fahre auf Frankfurt zu – welche Anschlussmöglichkeiten habe ich dort?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Kann ich trotz Verspätung meines Zuges den Anschluss in Köln-Deutz erreichen?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Ich bin auf einen Rollstuhl angewiesen und kann keine Treppen und Rolltreppen benutzen – wie lange brauche ich für den Umstieg?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07894B0-6726-432E-B93C-A310F5E38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9068" y="2306175"/>
            <a:ext cx="450000" cy="450000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2AD909-F5DA-437B-C392-929BE2AF6A21}"/>
              </a:ext>
            </a:extLst>
          </p:cNvPr>
          <p:cNvCxnSpPr>
            <a:cxnSpLocks/>
          </p:cNvCxnSpPr>
          <p:nvPr/>
        </p:nvCxnSpPr>
        <p:spPr>
          <a:xfrm>
            <a:off x="3596257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0F7905F-5DE6-34C7-1590-A4FEE2AAEFCC}"/>
              </a:ext>
            </a:extLst>
          </p:cNvPr>
          <p:cNvCxnSpPr/>
          <p:nvPr/>
        </p:nvCxnSpPr>
        <p:spPr>
          <a:xfrm>
            <a:off x="7624491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FE182DD-C337-33F4-F6D2-732761DA64D6}"/>
              </a:ext>
            </a:extLst>
          </p:cNvPr>
          <p:cNvGrpSpPr/>
          <p:nvPr/>
        </p:nvGrpSpPr>
        <p:grpSpPr>
          <a:xfrm>
            <a:off x="1401918" y="6056854"/>
            <a:ext cx="109492" cy="837813"/>
            <a:chOff x="2384712" y="6103537"/>
            <a:chExt cx="109492" cy="837813"/>
          </a:xfrm>
        </p:grpSpPr>
        <p:cxnSp>
          <p:nvCxnSpPr>
            <p:cNvPr id="10" name="Gerader Verbinder 112">
              <a:extLst>
                <a:ext uri="{FF2B5EF4-FFF2-40B4-BE49-F238E27FC236}">
                  <a16:creationId xmlns:a16="http://schemas.microsoft.com/office/drawing/2014/main" id="{26502B5A-86EB-9B84-DFBE-71567DB2C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741" y="6172200"/>
              <a:ext cx="0" cy="76915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lipse 113">
              <a:extLst>
                <a:ext uri="{FF2B5EF4-FFF2-40B4-BE49-F238E27FC236}">
                  <a16:creationId xmlns:a16="http://schemas.microsoft.com/office/drawing/2014/main" id="{F842955F-17C7-647C-AB4D-9DC289FE563D}"/>
                </a:ext>
              </a:extLst>
            </p:cNvPr>
            <p:cNvSpPr/>
            <p:nvPr/>
          </p:nvSpPr>
          <p:spPr>
            <a:xfrm>
              <a:off x="2384712" y="6103537"/>
              <a:ext cx="109492" cy="1094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C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marR="0" lvl="0" indent="-1809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 typeface="DB Sans" panose="020B0502050202020204" pitchFamily="34" charset="0"/>
                <a:buChar char="‒"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224A3852-B8C8-6EBF-584C-DD6DCB4953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16" r="3482" b="3796"/>
          <a:stretch/>
        </p:blipFill>
        <p:spPr>
          <a:xfrm>
            <a:off x="1259561" y="6278023"/>
            <a:ext cx="394206" cy="3954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EFBF80C-0378-FE51-CCD5-1A50D57437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916" r="3422" b="3796"/>
          <a:stretch/>
        </p:blipFill>
        <p:spPr>
          <a:xfrm>
            <a:off x="236577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B4F714F-1B80-E856-4C3F-D3218D7EB5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916" r="3393" b="3796"/>
          <a:stretch/>
        </p:blipFill>
        <p:spPr>
          <a:xfrm>
            <a:off x="1771053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21840B2-EB6D-4C3F-60AE-DD8F7E4A66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5639" r="4451" b="2102"/>
          <a:stretch/>
        </p:blipFill>
        <p:spPr>
          <a:xfrm>
            <a:off x="2282545" y="6266043"/>
            <a:ext cx="394206" cy="419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27F875B-B92F-739E-0B98-19F0ED2A102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580" r="3452" b="3133"/>
          <a:stretch/>
        </p:blipFill>
        <p:spPr>
          <a:xfrm>
            <a:off x="748069" y="6276029"/>
            <a:ext cx="394206" cy="399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EE0A074E-FE30-F380-139A-2C49C501F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224" y="992340"/>
            <a:ext cx="1080000" cy="108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7F124CC8-EB48-13FE-C132-ED757DCA79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5068" y="4455216"/>
            <a:ext cx="450000" cy="450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ADA9526C-B668-88B3-45D3-BEF0C950E1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53068" y="3022522"/>
            <a:ext cx="450000" cy="450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23EDAF44-D30D-7E92-C2C7-6B2475DBCE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7068" y="3738869"/>
            <a:ext cx="450000" cy="45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D364A93-AB5A-4F19-BAEB-D9139AA435E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2794036" y="6287284"/>
            <a:ext cx="394206" cy="3769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C9062E3-B4D7-17F3-ED95-CE47FAC137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7" y="6241761"/>
            <a:ext cx="5177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16301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5B695B4-8E94-84FA-32BF-80549220A3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5B695B4-8E94-84FA-32BF-80549220A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8A5CA-8DC7-DFBF-A326-EE18B5B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71DA9D2-2191-B968-DB5A-D514E591830B}"/>
              </a:ext>
            </a:extLst>
          </p:cNvPr>
          <p:cNvSpPr/>
          <p:nvPr/>
        </p:nvSpPr>
        <p:spPr>
          <a:xfrm>
            <a:off x="460190" y="571576"/>
            <a:ext cx="11360335" cy="54625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3B610-7F02-E1B6-B919-D7F8C19BF108}"/>
              </a:ext>
            </a:extLst>
          </p:cNvPr>
          <p:cNvSpPr txBox="1"/>
          <p:nvPr/>
        </p:nvSpPr>
        <p:spPr>
          <a:xfrm>
            <a:off x="920688" y="296545"/>
            <a:ext cx="3012043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EC0016"/>
              </a:buClr>
              <a:defRPr/>
            </a:pPr>
            <a:r>
              <a:rPr lang="de-DE" sz="2800">
                <a:solidFill>
                  <a:prstClr val="black"/>
                </a:solidFill>
                <a:latin typeface="+mj-lt"/>
              </a:rPr>
              <a:t>RIS::</a:t>
            </a:r>
            <a:r>
              <a:rPr lang="de-DE" sz="2800" err="1">
                <a:solidFill>
                  <a:prstClr val="black"/>
                </a:solidFill>
                <a:latin typeface="+mj-lt"/>
              </a:rPr>
              <a:t>Disruptions</a:t>
            </a:r>
            <a:endParaRPr lang="de-DE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34F29D-0527-250D-85AD-12216D95CB80}"/>
              </a:ext>
            </a:extLst>
          </p:cNvPr>
          <p:cNvSpPr/>
          <p:nvPr/>
        </p:nvSpPr>
        <p:spPr>
          <a:xfrm>
            <a:off x="11246555" y="319202"/>
            <a:ext cx="659118" cy="4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17735-4524-9912-E2B2-C05D6B2A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4A4BD4A-9A22-706F-D676-E19EA63FDFA7}"/>
              </a:ext>
            </a:extLst>
          </p:cNvPr>
          <p:cNvSpPr txBox="1"/>
          <p:nvPr/>
        </p:nvSpPr>
        <p:spPr>
          <a:xfrm>
            <a:off x="565708" y="2244915"/>
            <a:ext cx="295688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prstClr val="black"/>
                </a:solidFill>
                <a:latin typeface="+mj-lt"/>
              </a:rPr>
              <a:t>Übersicht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ad-BlackItalic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ad-BlackItal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Der Baustein liefert Informationen rund um Störungen mit Bezug zum öffentlichen Personenverkehr. Schwerpunkt dabei ist die Störungskommunikation, d.h. das, was die Verkehrsunternehmen an die Reisenden weitergeben wollen.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>
              <a:solidFill>
                <a:prstClr val="black"/>
              </a:solidFill>
              <a:latin typeface="DB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störungskommunikation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großstörung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him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311A5D2-1F6B-C932-F4CD-1AD15BA85904}"/>
              </a:ext>
            </a:extLst>
          </p:cNvPr>
          <p:cNvSpPr txBox="1"/>
          <p:nvPr/>
        </p:nvSpPr>
        <p:spPr>
          <a:xfrm>
            <a:off x="3664491" y="879104"/>
            <a:ext cx="3960000" cy="48761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err="1">
                <a:solidFill>
                  <a:prstClr val="black"/>
                </a:solidFill>
                <a:latin typeface="+mj-lt"/>
              </a:rPr>
              <a:t>Featureset</a:t>
            </a:r>
            <a:endParaRPr lang="de-DE" b="1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RIS::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Disruptions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stellt konsolidierte Störungs-information aus diversen Quellen bereit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Infrastrukturelle Störungen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(z.B. DB Netz)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Echtzeit Reisendeninformation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(z.B. RI-Plattform)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Dispositionsereignisse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Verfügbare Alternativen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(z.B. SEV GmbH)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Bestehende Kommunikation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(z.B. HIM, Aufgabenträger-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systeme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B06CAC1-D7EE-1E6D-4CB8-FA98EE9D274E}"/>
              </a:ext>
            </a:extLst>
          </p:cNvPr>
          <p:cNvSpPr txBox="1"/>
          <p:nvPr/>
        </p:nvSpPr>
        <p:spPr>
          <a:xfrm>
            <a:off x="7771810" y="870420"/>
            <a:ext cx="3960000" cy="31393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UseCases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 für Reisende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d Black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Ich möchte morgen nach Berlin fahren. Beeinflusst das kommende Sturmtief meine Reisepläne?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Ich bin unterwegs zu einem wichtigen Termin. Sobald es Probleme mit meiner Verbindung (z.B. wegen Sperrung einer Strecke oder Polizeieinsatz in einem Bahnhof) gibt, möchte ich sofort darüber informiert werden.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6408059-2079-FF36-5579-D7BE50A98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345" y="2965208"/>
            <a:ext cx="450000" cy="450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3881F10-F686-843F-0F98-F266EA4B5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4009" y="2160259"/>
            <a:ext cx="450000" cy="45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07894B0-6726-432E-B93C-A310F5E383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1673" y="3770157"/>
            <a:ext cx="450000" cy="450000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2AD909-F5DA-437B-C392-929BE2AF6A21}"/>
              </a:ext>
            </a:extLst>
          </p:cNvPr>
          <p:cNvCxnSpPr>
            <a:cxnSpLocks/>
          </p:cNvCxnSpPr>
          <p:nvPr/>
        </p:nvCxnSpPr>
        <p:spPr>
          <a:xfrm>
            <a:off x="3596257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0F7905F-5DE6-34C7-1590-A4FEE2AAEFCC}"/>
              </a:ext>
            </a:extLst>
          </p:cNvPr>
          <p:cNvCxnSpPr/>
          <p:nvPr/>
        </p:nvCxnSpPr>
        <p:spPr>
          <a:xfrm>
            <a:off x="7624491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6B7CCF7-FCA1-1D11-0E71-1F592366DAF7}"/>
              </a:ext>
            </a:extLst>
          </p:cNvPr>
          <p:cNvGrpSpPr/>
          <p:nvPr/>
        </p:nvGrpSpPr>
        <p:grpSpPr>
          <a:xfrm>
            <a:off x="1913409" y="6104854"/>
            <a:ext cx="109492" cy="837813"/>
            <a:chOff x="2384712" y="6103537"/>
            <a:chExt cx="109492" cy="837813"/>
          </a:xfrm>
        </p:grpSpPr>
        <p:cxnSp>
          <p:nvCxnSpPr>
            <p:cNvPr id="10" name="Gerader Verbinder 112">
              <a:extLst>
                <a:ext uri="{FF2B5EF4-FFF2-40B4-BE49-F238E27FC236}">
                  <a16:creationId xmlns:a16="http://schemas.microsoft.com/office/drawing/2014/main" id="{D9965384-5682-97CC-84D5-2004484F43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741" y="6172200"/>
              <a:ext cx="0" cy="76915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lipse 113">
              <a:extLst>
                <a:ext uri="{FF2B5EF4-FFF2-40B4-BE49-F238E27FC236}">
                  <a16:creationId xmlns:a16="http://schemas.microsoft.com/office/drawing/2014/main" id="{B0A90C46-E1A5-5060-CF45-374020D25684}"/>
                </a:ext>
              </a:extLst>
            </p:cNvPr>
            <p:cNvSpPr/>
            <p:nvPr/>
          </p:nvSpPr>
          <p:spPr>
            <a:xfrm>
              <a:off x="2384712" y="6103537"/>
              <a:ext cx="109492" cy="1094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C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marR="0" lvl="0" indent="-1809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 typeface="DB Sans" panose="020B0502050202020204" pitchFamily="34" charset="0"/>
                <a:buChar char="‒"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D165BBAF-80AB-EB98-BB48-1168A86632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16" r="3482" b="3796"/>
          <a:stretch/>
        </p:blipFill>
        <p:spPr>
          <a:xfrm>
            <a:off x="1259561" y="6278023"/>
            <a:ext cx="394206" cy="3954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90754AB-7E83-9796-2370-A43FC83C8C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916" r="3422" b="3796"/>
          <a:stretch/>
        </p:blipFill>
        <p:spPr>
          <a:xfrm>
            <a:off x="236577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B418C32-4E22-95B7-6477-7D41D896064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916" r="3393" b="3796"/>
          <a:stretch/>
        </p:blipFill>
        <p:spPr>
          <a:xfrm>
            <a:off x="1771053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C37F83F-DE85-BCBD-98A1-30A95253C10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5639" r="4451" b="2102"/>
          <a:stretch/>
        </p:blipFill>
        <p:spPr>
          <a:xfrm>
            <a:off x="2282545" y="6266043"/>
            <a:ext cx="394206" cy="419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C769B542-E6D8-F673-0C53-411685CBFF5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580" r="3452" b="3133"/>
          <a:stretch/>
        </p:blipFill>
        <p:spPr>
          <a:xfrm>
            <a:off x="748069" y="6276029"/>
            <a:ext cx="394206" cy="399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09F3ED02-7FAE-F295-D179-926CEABB2F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8224" y="992340"/>
            <a:ext cx="1080000" cy="1080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62E09D7-A217-5721-AA18-3E84D0ECF92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9336" y="4575105"/>
            <a:ext cx="450000" cy="45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5D14EB-8755-CBD2-304A-6F8C8BCED9A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2794036" y="6287284"/>
            <a:ext cx="394206" cy="3769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279F99E-928E-5EEA-A054-B4BA945D49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7" y="6241761"/>
            <a:ext cx="5177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72501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5B695B4-8E94-84FA-32BF-80549220A3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5B695B4-8E94-84FA-32BF-80549220A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8A5CA-8DC7-DFBF-A326-EE18B5B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71DA9D2-2191-B968-DB5A-D514E591830B}"/>
              </a:ext>
            </a:extLst>
          </p:cNvPr>
          <p:cNvSpPr/>
          <p:nvPr/>
        </p:nvSpPr>
        <p:spPr>
          <a:xfrm>
            <a:off x="460190" y="571576"/>
            <a:ext cx="11360335" cy="54625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3B610-7F02-E1B6-B919-D7F8C19BF108}"/>
              </a:ext>
            </a:extLst>
          </p:cNvPr>
          <p:cNvSpPr txBox="1"/>
          <p:nvPr/>
        </p:nvSpPr>
        <p:spPr>
          <a:xfrm>
            <a:off x="920688" y="296545"/>
            <a:ext cx="2428229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EC0016"/>
              </a:buClr>
              <a:defRPr/>
            </a:pPr>
            <a:r>
              <a:rPr lang="de-DE" sz="2800">
                <a:solidFill>
                  <a:prstClr val="black"/>
                </a:solidFill>
                <a:latin typeface="+mj-lt"/>
              </a:rPr>
              <a:t>RIS::</a:t>
            </a:r>
            <a:r>
              <a:rPr lang="de-DE" sz="2800" err="1">
                <a:solidFill>
                  <a:prstClr val="black"/>
                </a:solidFill>
                <a:latin typeface="+mj-lt"/>
              </a:rPr>
              <a:t>Stations</a:t>
            </a:r>
            <a:endParaRPr lang="de-DE" sz="280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34F29D-0527-250D-85AD-12216D95CB80}"/>
              </a:ext>
            </a:extLst>
          </p:cNvPr>
          <p:cNvSpPr/>
          <p:nvPr/>
        </p:nvSpPr>
        <p:spPr>
          <a:xfrm>
            <a:off x="11246555" y="319202"/>
            <a:ext cx="659118" cy="4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17735-4524-9912-E2B2-C05D6B2A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4A4BD4A-9A22-706F-D676-E19EA63FDFA7}"/>
              </a:ext>
            </a:extLst>
          </p:cNvPr>
          <p:cNvSpPr txBox="1"/>
          <p:nvPr/>
        </p:nvSpPr>
        <p:spPr>
          <a:xfrm>
            <a:off x="565708" y="2244915"/>
            <a:ext cx="295688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prstClr val="black"/>
                </a:solidFill>
                <a:latin typeface="+mj-lt"/>
              </a:rPr>
              <a:t>Übersicht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ad-BlackItalic"/>
                <a:ea typeface="+mn-ea"/>
                <a:cs typeface="+mn-cs"/>
              </a:rPr>
            </a:b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ad-BlackItal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Der Baustein liefert umfangreiche Informationen und Funktionen rund um Haltestellen, Bahnhöfe, Gleise oder Umsteigezeiten. Dabei werden Daten unterschiedlicher Partner und aus verschiedenen Quellen (EFZ, SDB, BHW, 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zHV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 etc.) konsolidiert, so dass alle Haltestellen des öffentlichen Verkehrs beauskunftet werden können.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>
              <a:solidFill>
                <a:prstClr val="black"/>
              </a:solidFill>
              <a:latin typeface="DB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bahnhof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#</a:t>
            </a:r>
            <a:r>
              <a:rPr kumimoji="0" lang="de-DE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haltestelle</a:t>
            </a: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#gleise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311A5D2-1F6B-C932-F4CD-1AD15BA85904}"/>
              </a:ext>
            </a:extLst>
          </p:cNvPr>
          <p:cNvSpPr txBox="1"/>
          <p:nvPr/>
        </p:nvSpPr>
        <p:spPr>
          <a:xfrm>
            <a:off x="3664491" y="879104"/>
            <a:ext cx="3960000" cy="48761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err="1">
                <a:solidFill>
                  <a:prstClr val="black"/>
                </a:solidFill>
                <a:latin typeface="+mj-lt"/>
              </a:rPr>
              <a:t>Featureset</a:t>
            </a:r>
            <a:endParaRPr lang="de-DE" b="1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ad-BlackItalic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Diverse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ea typeface="+mn-ea"/>
                <a:cs typeface="+mn-cs"/>
              </a:rPr>
              <a:t>Schlüssel von Halte-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ea typeface="+mn-ea"/>
                <a:cs typeface="+mn-cs"/>
              </a:rPr>
              <a:t>stellen und Bahnhöfen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ea typeface="+mn-ea"/>
                <a:cs typeface="+mn-cs"/>
              </a:rPr>
              <a:t>(z.B. EVA, DHID, RL100, PLC, etc.)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ea typeface="+mn-ea"/>
                <a:cs typeface="+mn-cs"/>
              </a:rPr>
              <a:t>Infrastrukturdaten wie Gleislänge, Haltetafeln, Sektoren, Referenzpunkte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Gruppierung von Haltestellen, vertriebliche Umsteigebeziehungen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Ermittlung Verkehrsverbund,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Bundesland, Metropole, 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Zeitzone, Geoposition etc.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B06CAC1-D7EE-1E6D-4CB8-FA98EE9D274E}"/>
              </a:ext>
            </a:extLst>
          </p:cNvPr>
          <p:cNvSpPr txBox="1"/>
          <p:nvPr/>
        </p:nvSpPr>
        <p:spPr>
          <a:xfrm>
            <a:off x="7771810" y="870420"/>
            <a:ext cx="3960000" cy="31393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UseCases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 für Reisende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d Black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Eine Autovervollständigung mit Mustererkennung und gewichteter Sortierreihenfolge nach Verkehren würde mir weiterhelfen.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Kann ich mit meinem Rollstuhl barrierefrei auf Gleis 12 fahren? Hat das Gleis zum Beispiel einen stufenfreien Zugang?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Wie lange braucht man im Frankfurter Hauptbahnhof von Gleis 1 Sektor D (hoch) nach Gleis 103 Sektor A (tief)?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2AD909-F5DA-437B-C392-929BE2AF6A21}"/>
              </a:ext>
            </a:extLst>
          </p:cNvPr>
          <p:cNvCxnSpPr>
            <a:cxnSpLocks/>
          </p:cNvCxnSpPr>
          <p:nvPr/>
        </p:nvCxnSpPr>
        <p:spPr>
          <a:xfrm>
            <a:off x="3596257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0F7905F-5DE6-34C7-1590-A4FEE2AAEFCC}"/>
              </a:ext>
            </a:extLst>
          </p:cNvPr>
          <p:cNvCxnSpPr/>
          <p:nvPr/>
        </p:nvCxnSpPr>
        <p:spPr>
          <a:xfrm>
            <a:off x="7624491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515229E-9FFA-F7C3-5842-5BBCCBBBAAD4}"/>
              </a:ext>
            </a:extLst>
          </p:cNvPr>
          <p:cNvGrpSpPr/>
          <p:nvPr/>
        </p:nvGrpSpPr>
        <p:grpSpPr>
          <a:xfrm>
            <a:off x="2424902" y="6104854"/>
            <a:ext cx="109492" cy="837813"/>
            <a:chOff x="2384712" y="6103537"/>
            <a:chExt cx="109492" cy="837813"/>
          </a:xfrm>
        </p:grpSpPr>
        <p:cxnSp>
          <p:nvCxnSpPr>
            <p:cNvPr id="10" name="Gerader Verbinder 112">
              <a:extLst>
                <a:ext uri="{FF2B5EF4-FFF2-40B4-BE49-F238E27FC236}">
                  <a16:creationId xmlns:a16="http://schemas.microsoft.com/office/drawing/2014/main" id="{F5D375F3-2AFB-1E2D-E996-9854B086E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741" y="6172200"/>
              <a:ext cx="0" cy="76915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Ellipse 113">
              <a:extLst>
                <a:ext uri="{FF2B5EF4-FFF2-40B4-BE49-F238E27FC236}">
                  <a16:creationId xmlns:a16="http://schemas.microsoft.com/office/drawing/2014/main" id="{4ED685BF-1E44-7F43-7039-4107B9FD60D7}"/>
                </a:ext>
              </a:extLst>
            </p:cNvPr>
            <p:cNvSpPr/>
            <p:nvPr/>
          </p:nvSpPr>
          <p:spPr>
            <a:xfrm>
              <a:off x="2384712" y="6103537"/>
              <a:ext cx="109492" cy="1094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C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marR="0" lvl="0" indent="-1809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 typeface="DB Sans" panose="020B0502050202020204" pitchFamily="34" charset="0"/>
                <a:buChar char="‒"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0BBD7657-9D0C-8ACE-436B-B898FD661F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16" r="3482" b="3796"/>
          <a:stretch/>
        </p:blipFill>
        <p:spPr>
          <a:xfrm>
            <a:off x="1259561" y="6278023"/>
            <a:ext cx="394206" cy="3954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452E6A6-EE0E-9E11-7665-C99BBBCEB9F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2794036" y="6287284"/>
            <a:ext cx="394206" cy="3769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B1E3010-21C2-6200-6460-6F069FBF60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916" r="3422" b="3796"/>
          <a:stretch/>
        </p:blipFill>
        <p:spPr>
          <a:xfrm>
            <a:off x="236577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A1C6938-2211-4772-57B2-7B9B0F1BF5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916" r="3393" b="3796"/>
          <a:stretch/>
        </p:blipFill>
        <p:spPr>
          <a:xfrm>
            <a:off x="1771053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3EC1872-8D9D-6C70-D480-F07F03AAFD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5639" r="4451" b="2102"/>
          <a:stretch/>
        </p:blipFill>
        <p:spPr>
          <a:xfrm>
            <a:off x="2282545" y="6266043"/>
            <a:ext cx="394206" cy="419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7543F96-1178-79D6-3369-E8FA50D08CB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580" r="3452" b="3133"/>
          <a:stretch/>
        </p:blipFill>
        <p:spPr>
          <a:xfrm>
            <a:off x="748069" y="6276029"/>
            <a:ext cx="394206" cy="399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7A0FAE2-8E25-7373-FB11-2018580206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7" y="6241761"/>
            <a:ext cx="517725" cy="468000"/>
          </a:xfrm>
          <a:prstGeom prst="rect">
            <a:avLst/>
          </a:prstGeom>
          <a:noFill/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1A99C326-ABA2-E633-40E5-AFA02D8D22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8224" y="992340"/>
            <a:ext cx="1080000" cy="1080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D2D0D16-5C45-7A62-8D4F-722E901E8F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5191" y="1666766"/>
            <a:ext cx="457031" cy="4500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9E3B3840-F7BC-22FA-1D0D-C7EB8A7E60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5190" y="2464011"/>
            <a:ext cx="450000" cy="450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F032186-892C-EC17-248B-558A878B1F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15736" y="3943990"/>
            <a:ext cx="450000" cy="4500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DAEF5ED-3A08-1184-3246-1FBB9B381A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08705" y="3123976"/>
            <a:ext cx="457031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119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5B695B4-8E94-84FA-32BF-80549220A3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5B695B4-8E94-84FA-32BF-80549220A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8A5CA-8DC7-DFBF-A326-EE18B5B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71DA9D2-2191-B968-DB5A-D514E591830B}"/>
              </a:ext>
            </a:extLst>
          </p:cNvPr>
          <p:cNvSpPr/>
          <p:nvPr/>
        </p:nvSpPr>
        <p:spPr>
          <a:xfrm>
            <a:off x="460190" y="571576"/>
            <a:ext cx="11360335" cy="54625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3B610-7F02-E1B6-B919-D7F8C19BF108}"/>
              </a:ext>
            </a:extLst>
          </p:cNvPr>
          <p:cNvSpPr txBox="1"/>
          <p:nvPr/>
        </p:nvSpPr>
        <p:spPr>
          <a:xfrm>
            <a:off x="920688" y="296545"/>
            <a:ext cx="2334742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>
              <a:buClr>
                <a:srgbClr val="EC0016"/>
              </a:buClr>
              <a:defRPr/>
            </a:pPr>
            <a:r>
              <a:rPr lang="de-DE" sz="2800">
                <a:solidFill>
                  <a:prstClr val="black"/>
                </a:solidFill>
                <a:latin typeface="+mj-lt"/>
              </a:rPr>
              <a:t>RIS::Events*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34F29D-0527-250D-85AD-12216D95CB80}"/>
              </a:ext>
            </a:extLst>
          </p:cNvPr>
          <p:cNvSpPr/>
          <p:nvPr/>
        </p:nvSpPr>
        <p:spPr>
          <a:xfrm>
            <a:off x="11246555" y="319202"/>
            <a:ext cx="659118" cy="4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17735-4524-9912-E2B2-C05D6B2A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4A4BD4A-9A22-706F-D676-E19EA63FDFA7}"/>
              </a:ext>
            </a:extLst>
          </p:cNvPr>
          <p:cNvSpPr txBox="1"/>
          <p:nvPr/>
        </p:nvSpPr>
        <p:spPr>
          <a:xfrm>
            <a:off x="565708" y="2244915"/>
            <a:ext cx="2956889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>
                <a:solidFill>
                  <a:prstClr val="black"/>
                </a:solidFill>
                <a:latin typeface="+mj-lt"/>
              </a:rPr>
              <a:t>Übersicht</a:t>
            </a:r>
            <a:b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Head-BlackItalic"/>
                <a:ea typeface="+mn-ea"/>
                <a:cs typeface="+mn-cs"/>
              </a:rPr>
            </a:b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Head-BlackItalic"/>
              <a:ea typeface="+mn-ea"/>
              <a:cs typeface="+mn-cs"/>
            </a:endParaRPr>
          </a:p>
          <a:p>
            <a:pPr>
              <a:defRPr/>
            </a:pPr>
            <a:r>
              <a:rPr lang="de-DE" sz="1400" b="0" i="0">
                <a:solidFill>
                  <a:srgbClr val="282D37"/>
                </a:solidFill>
                <a:effectLst/>
                <a:latin typeface="DBScreenSans" panose="020B0502050202020204"/>
              </a:rPr>
              <a:t>Der Baustein liefert für zahlreiche Domänen der RI fachliche Ereignisse, die eine asynchrone Verarbeitung von Informationen ermöglichen, u.a. </a:t>
            </a:r>
            <a:r>
              <a:rPr lang="de-DE" sz="1400">
                <a:solidFill>
                  <a:srgbClr val="282D37"/>
                </a:solidFill>
                <a:latin typeface="DBScreenSans" panose="020B0502050202020204"/>
              </a:rPr>
              <a:t>Änderungen von Fahrten, Abfahrten und Ankünften, Wagenreihungs-Infos, Haltestellen, etc.. </a:t>
            </a:r>
            <a:r>
              <a:rPr lang="de-DE" sz="1400" b="0" i="0">
                <a:solidFill>
                  <a:srgbClr val="282D37"/>
                </a:solidFill>
                <a:effectLst/>
                <a:latin typeface="DBScreenSans" panose="020B0502050202020204"/>
              </a:rPr>
              <a:t>Damit lassen sich die Vorteile von synchronen APIs mit den Vorteilen einer eventgetriebenen asynchronen Architektur bestmöglich kombinieren.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00" b="1">
              <a:solidFill>
                <a:prstClr val="black"/>
              </a:solidFill>
              <a:latin typeface="DB San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B06CAC1-D7EE-1E6D-4CB8-FA98EE9D274E}"/>
              </a:ext>
            </a:extLst>
          </p:cNvPr>
          <p:cNvSpPr txBox="1"/>
          <p:nvPr/>
        </p:nvSpPr>
        <p:spPr>
          <a:xfrm>
            <a:off x="7771810" y="870420"/>
            <a:ext cx="3960000" cy="313932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UseCases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 für Reisende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d Black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Eine automatische Info über alle Änderungen meiner gebuchten Fahrt </a:t>
            </a:r>
            <a:r>
              <a:rPr lang="de-DE" sz="1400" b="0" i="0">
                <a:solidFill>
                  <a:srgbClr val="282D37"/>
                </a:solidFill>
                <a:effectLst/>
                <a:latin typeface="DBScreenSans" panose="020B0502050202020204"/>
              </a:rPr>
              <a:t>(Verspätungen, Gleiswechsel, Haltausfälle, Störungen etc.)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 würde mir helfen.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Vor dem Einsteigen will ich sofort wissen, wenn sich die Position des Wagens mit meiner Reservierung ändert.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Sollte sich mein Abfahrtsgleis ändern möchte ich proaktiv und direkt eine Meldung auf mein Smartphone.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2AD909-F5DA-437B-C392-929BE2AF6A21}"/>
              </a:ext>
            </a:extLst>
          </p:cNvPr>
          <p:cNvCxnSpPr>
            <a:cxnSpLocks/>
          </p:cNvCxnSpPr>
          <p:nvPr/>
        </p:nvCxnSpPr>
        <p:spPr>
          <a:xfrm>
            <a:off x="3596257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0F7905F-5DE6-34C7-1590-A4FEE2AAEFCC}"/>
              </a:ext>
            </a:extLst>
          </p:cNvPr>
          <p:cNvCxnSpPr/>
          <p:nvPr/>
        </p:nvCxnSpPr>
        <p:spPr>
          <a:xfrm>
            <a:off x="7624491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6CD9645-FF5D-0AF8-0E00-5AD71C19AD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1231053" y="1016191"/>
            <a:ext cx="1080000" cy="10327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4B2390C-A28B-2DBB-934E-4734831FB165}"/>
              </a:ext>
            </a:extLst>
          </p:cNvPr>
          <p:cNvGrpSpPr/>
          <p:nvPr/>
        </p:nvGrpSpPr>
        <p:grpSpPr>
          <a:xfrm>
            <a:off x="2937269" y="6104854"/>
            <a:ext cx="109492" cy="837813"/>
            <a:chOff x="2384712" y="6103537"/>
            <a:chExt cx="109492" cy="837813"/>
          </a:xfrm>
        </p:grpSpPr>
        <p:cxnSp>
          <p:nvCxnSpPr>
            <p:cNvPr id="20" name="Gerader Verbinder 112">
              <a:extLst>
                <a:ext uri="{FF2B5EF4-FFF2-40B4-BE49-F238E27FC236}">
                  <a16:creationId xmlns:a16="http://schemas.microsoft.com/office/drawing/2014/main" id="{A3C714D4-79FF-4B36-2328-59024BB301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741" y="6172200"/>
              <a:ext cx="0" cy="76915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Ellipse 113">
              <a:extLst>
                <a:ext uri="{FF2B5EF4-FFF2-40B4-BE49-F238E27FC236}">
                  <a16:creationId xmlns:a16="http://schemas.microsoft.com/office/drawing/2014/main" id="{A852FF78-4D69-E806-B4DC-4D6775700673}"/>
                </a:ext>
              </a:extLst>
            </p:cNvPr>
            <p:cNvSpPr/>
            <p:nvPr/>
          </p:nvSpPr>
          <p:spPr>
            <a:xfrm>
              <a:off x="2384712" y="6103537"/>
              <a:ext cx="109492" cy="1094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C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marR="0" lvl="0" indent="-1809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 typeface="DB Sans" panose="020B0502050202020204" pitchFamily="34" charset="0"/>
                <a:buChar char="‒"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8B9D0E7D-0587-9B9D-D2D1-13030D3E2B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16" r="3482" b="3796"/>
          <a:stretch/>
        </p:blipFill>
        <p:spPr>
          <a:xfrm>
            <a:off x="1259561" y="6278023"/>
            <a:ext cx="394206" cy="3954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3A93CD0-F004-08B3-3823-3239B63265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916" r="3422" b="3796"/>
          <a:stretch/>
        </p:blipFill>
        <p:spPr>
          <a:xfrm>
            <a:off x="236577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6A10A12-8BFF-E0B9-796D-BE96C1BE2F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916" r="3393" b="3796"/>
          <a:stretch/>
        </p:blipFill>
        <p:spPr>
          <a:xfrm>
            <a:off x="1771053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9B3D66B2-CAEE-9F00-DE62-6F53007DD23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5639" r="4451" b="2102"/>
          <a:stretch/>
        </p:blipFill>
        <p:spPr>
          <a:xfrm>
            <a:off x="2282545" y="6266043"/>
            <a:ext cx="394206" cy="419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CEF82456-9E61-A780-A3E2-0C6233A8013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580" r="3452" b="3133"/>
          <a:stretch/>
        </p:blipFill>
        <p:spPr>
          <a:xfrm>
            <a:off x="748069" y="6276029"/>
            <a:ext cx="394206" cy="399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ACA735D7-E8BD-816E-0AFC-DDFE220842F6}"/>
              </a:ext>
            </a:extLst>
          </p:cNvPr>
          <p:cNvSpPr txBox="1"/>
          <p:nvPr/>
        </p:nvSpPr>
        <p:spPr>
          <a:xfrm>
            <a:off x="5342652" y="3508411"/>
            <a:ext cx="147212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Na dann her mit den Daten.</a:t>
            </a:r>
            <a:endParaRPr kumimoji="0" lang="de-DE" sz="9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D20396B-F881-4048-8B8A-B04AEDC92853}"/>
              </a:ext>
            </a:extLst>
          </p:cNvPr>
          <p:cNvSpPr txBox="1"/>
          <p:nvPr/>
        </p:nvSpPr>
        <p:spPr>
          <a:xfrm rot="2101053">
            <a:off x="4354161" y="5384080"/>
            <a:ext cx="1141545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Ich habe neue Daten.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1110B050-6C46-B929-BAE6-25BC3654AE2A}"/>
              </a:ext>
            </a:extLst>
          </p:cNvPr>
          <p:cNvGrpSpPr/>
          <p:nvPr/>
        </p:nvGrpSpPr>
        <p:grpSpPr>
          <a:xfrm>
            <a:off x="6687724" y="3802832"/>
            <a:ext cx="1044439" cy="782443"/>
            <a:chOff x="5397885" y="3040415"/>
            <a:chExt cx="1464476" cy="1136939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ADD8678-26D2-A648-B767-A6181B01852D}"/>
                </a:ext>
              </a:extLst>
            </p:cNvPr>
            <p:cNvSpPr txBox="1"/>
            <p:nvPr/>
          </p:nvSpPr>
          <p:spPr>
            <a:xfrm>
              <a:off x="5397885" y="3900355"/>
              <a:ext cx="14644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Zug</a:t>
              </a:r>
            </a:p>
          </p:txBody>
        </p:sp>
        <p:pic>
          <p:nvPicPr>
            <p:cNvPr id="43" name="Grafik 42" descr="Zug Silhouette">
              <a:extLst>
                <a:ext uri="{FF2B5EF4-FFF2-40B4-BE49-F238E27FC236}">
                  <a16:creationId xmlns:a16="http://schemas.microsoft.com/office/drawing/2014/main" id="{301C6D8B-562E-0847-E1C8-F2FA0F068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72923" y="3040415"/>
              <a:ext cx="914400" cy="914400"/>
            </a:xfrm>
            <a:prstGeom prst="rect">
              <a:avLst/>
            </a:prstGeom>
          </p:spPr>
        </p:pic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6958421-1A6B-CE1C-74A9-C10B568E546A}"/>
              </a:ext>
            </a:extLst>
          </p:cNvPr>
          <p:cNvGrpSpPr/>
          <p:nvPr/>
        </p:nvGrpSpPr>
        <p:grpSpPr>
          <a:xfrm>
            <a:off x="4428220" y="3835311"/>
            <a:ext cx="1182154" cy="1158758"/>
            <a:chOff x="311166" y="3091247"/>
            <a:chExt cx="1657575" cy="1683753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C9BACC70-C0EA-A295-3D41-3825E82E27F2}"/>
                </a:ext>
              </a:extLst>
            </p:cNvPr>
            <p:cNvSpPr txBox="1"/>
            <p:nvPr/>
          </p:nvSpPr>
          <p:spPr>
            <a:xfrm>
              <a:off x="311166" y="3835838"/>
              <a:ext cx="1657575" cy="939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Yet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 </a:t>
              </a:r>
              <a:r>
                <a:rPr kumimoji="0" lang="de-DE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Another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 API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(Fahrtwissen)</a:t>
              </a:r>
            </a:p>
          </p:txBody>
        </p:sp>
        <p:pic>
          <p:nvPicPr>
            <p:cNvPr id="47" name="Picture 2" descr="Download SwaggerUI | Swagger Open Source">
              <a:extLst>
                <a:ext uri="{FF2B5EF4-FFF2-40B4-BE49-F238E27FC236}">
                  <a16:creationId xmlns:a16="http://schemas.microsoft.com/office/drawing/2014/main" id="{8AD15F40-0B5A-AA20-B901-06F939662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50" y="3091247"/>
              <a:ext cx="757032" cy="75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Bogen 47">
            <a:extLst>
              <a:ext uri="{FF2B5EF4-FFF2-40B4-BE49-F238E27FC236}">
                <a16:creationId xmlns:a16="http://schemas.microsoft.com/office/drawing/2014/main" id="{BA048052-3256-63FB-3DF3-2332BDA0ECED}"/>
              </a:ext>
            </a:extLst>
          </p:cNvPr>
          <p:cNvSpPr/>
          <p:nvPr/>
        </p:nvSpPr>
        <p:spPr>
          <a:xfrm>
            <a:off x="4861934" y="3384332"/>
            <a:ext cx="2348010" cy="914400"/>
          </a:xfrm>
          <a:prstGeom prst="arc">
            <a:avLst>
              <a:gd name="adj1" fmla="val 10938454"/>
              <a:gd name="adj2" fmla="val 21058428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115CAE2-797D-4BF0-DBB2-FDEAA8D11C86}"/>
              </a:ext>
            </a:extLst>
          </p:cNvPr>
          <p:cNvGrpSpPr/>
          <p:nvPr/>
        </p:nvGrpSpPr>
        <p:grpSpPr>
          <a:xfrm>
            <a:off x="3491905" y="3804450"/>
            <a:ext cx="1044440" cy="512553"/>
            <a:chOff x="82336" y="3676973"/>
            <a:chExt cx="1464476" cy="744774"/>
          </a:xfrm>
        </p:grpSpPr>
        <p:pic>
          <p:nvPicPr>
            <p:cNvPr id="52" name="Grafik 51" descr="Datenbank Silhouette">
              <a:extLst>
                <a:ext uri="{FF2B5EF4-FFF2-40B4-BE49-F238E27FC236}">
                  <a16:creationId xmlns:a16="http://schemas.microsoft.com/office/drawing/2014/main" id="{A99210B3-B84F-1C9E-DC58-31BA91EE1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3528" y="3676973"/>
              <a:ext cx="542092" cy="542091"/>
            </a:xfrm>
            <a:prstGeom prst="rect">
              <a:avLst/>
            </a:prstGeom>
          </p:spPr>
        </p:pic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3FA1BA1-EB2F-BB3C-8313-1F46DC8ABEF4}"/>
                </a:ext>
              </a:extLst>
            </p:cNvPr>
            <p:cNvSpPr txBox="1"/>
            <p:nvPr/>
          </p:nvSpPr>
          <p:spPr>
            <a:xfrm>
              <a:off x="82336" y="4144748"/>
              <a:ext cx="14644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Backend</a:t>
              </a:r>
            </a:p>
          </p:txBody>
        </p:sp>
      </p:grp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F778BE63-0CCD-834A-70C1-D1E56045F352}"/>
              </a:ext>
            </a:extLst>
          </p:cNvPr>
          <p:cNvCxnSpPr>
            <a:cxnSpLocks/>
          </p:cNvCxnSpPr>
          <p:nvPr/>
        </p:nvCxnSpPr>
        <p:spPr>
          <a:xfrm>
            <a:off x="4207429" y="3990984"/>
            <a:ext cx="378579" cy="66023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D199E53-DE51-8279-385A-67DB18EA256A}"/>
              </a:ext>
            </a:extLst>
          </p:cNvPr>
          <p:cNvGrpSpPr/>
          <p:nvPr/>
        </p:nvGrpSpPr>
        <p:grpSpPr>
          <a:xfrm>
            <a:off x="5588469" y="5180502"/>
            <a:ext cx="1105488" cy="688606"/>
            <a:chOff x="5701932" y="5328314"/>
            <a:chExt cx="1550077" cy="1000591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CBAB833D-9118-7C0D-80E5-D2A3699CA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114224" y="5328314"/>
              <a:ext cx="725495" cy="721956"/>
            </a:xfrm>
            <a:prstGeom prst="rect">
              <a:avLst/>
            </a:prstGeom>
          </p:spPr>
        </p:pic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44251A5E-CB11-1911-2992-944CFCF7A1E5}"/>
                </a:ext>
              </a:extLst>
            </p:cNvPr>
            <p:cNvSpPr txBox="1"/>
            <p:nvPr/>
          </p:nvSpPr>
          <p:spPr>
            <a:xfrm>
              <a:off x="5701932" y="6067295"/>
              <a:ext cx="1550077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RIS::Events</a:t>
              </a:r>
              <a:endParaRPr kumimoji="0" lang="de-DE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sp>
        <p:nvSpPr>
          <p:cNvPr id="62" name="Bogen 61">
            <a:extLst>
              <a:ext uri="{FF2B5EF4-FFF2-40B4-BE49-F238E27FC236}">
                <a16:creationId xmlns:a16="http://schemas.microsoft.com/office/drawing/2014/main" id="{FB7B4413-77FB-A09B-3B8E-9E3ED248999A}"/>
              </a:ext>
            </a:extLst>
          </p:cNvPr>
          <p:cNvSpPr/>
          <p:nvPr/>
        </p:nvSpPr>
        <p:spPr>
          <a:xfrm rot="8152464">
            <a:off x="6307516" y="4957482"/>
            <a:ext cx="1112790" cy="381949"/>
          </a:xfrm>
          <a:prstGeom prst="arc">
            <a:avLst>
              <a:gd name="adj1" fmla="val 11690168"/>
              <a:gd name="adj2" fmla="val 21058428"/>
            </a:avLst>
          </a:prstGeom>
          <a:ln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D82E613-C433-3D8E-476F-5235A8DD4293}"/>
              </a:ext>
            </a:extLst>
          </p:cNvPr>
          <p:cNvSpPr txBox="1"/>
          <p:nvPr/>
        </p:nvSpPr>
        <p:spPr>
          <a:xfrm rot="19244367">
            <a:off x="6571496" y="5390018"/>
            <a:ext cx="110796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lang="de-DE" sz="1100">
                <a:solidFill>
                  <a:srgbClr val="FF0000"/>
                </a:solidFill>
                <a:latin typeface="DB Sans"/>
              </a:rPr>
              <a:t>E</a:t>
            </a: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 gibt neue Daten.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22D2505A-FD23-B6D1-A818-6A575E4271BA}"/>
              </a:ext>
            </a:extLst>
          </p:cNvPr>
          <p:cNvSpPr/>
          <p:nvPr/>
        </p:nvSpPr>
        <p:spPr>
          <a:xfrm rot="12607575">
            <a:off x="4737788" y="5060936"/>
            <a:ext cx="1110593" cy="381949"/>
          </a:xfrm>
          <a:prstGeom prst="arc">
            <a:avLst>
              <a:gd name="adj1" fmla="val 11690168"/>
              <a:gd name="adj2" fmla="val 21058429"/>
            </a:avLst>
          </a:prstGeom>
          <a:ln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1F95E8D-66C0-AE68-006C-9EDC33ACF098}"/>
              </a:ext>
            </a:extLst>
          </p:cNvPr>
          <p:cNvSpPr txBox="1"/>
          <p:nvPr/>
        </p:nvSpPr>
        <p:spPr>
          <a:xfrm>
            <a:off x="5399851" y="1467370"/>
            <a:ext cx="1293916" cy="2171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Gibt es neue Daten?</a:t>
            </a:r>
            <a:endParaRPr kumimoji="0" lang="de-DE" sz="9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9D142BEF-784F-732B-A4C8-5363E704CDE9}"/>
              </a:ext>
            </a:extLst>
          </p:cNvPr>
          <p:cNvCxnSpPr>
            <a:cxnSpLocks/>
          </p:cNvCxnSpPr>
          <p:nvPr/>
        </p:nvCxnSpPr>
        <p:spPr>
          <a:xfrm>
            <a:off x="5167632" y="1939236"/>
            <a:ext cx="18527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>
            <a:extLst>
              <a:ext uri="{FF2B5EF4-FFF2-40B4-BE49-F238E27FC236}">
                <a16:creationId xmlns:a16="http://schemas.microsoft.com/office/drawing/2014/main" id="{AF42E223-106E-79F0-DB79-A072782B074A}"/>
              </a:ext>
            </a:extLst>
          </p:cNvPr>
          <p:cNvSpPr txBox="1"/>
          <p:nvPr/>
        </p:nvSpPr>
        <p:spPr>
          <a:xfrm>
            <a:off x="5399852" y="1939236"/>
            <a:ext cx="1387124" cy="2171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Nee, später vielleicht.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143A6D27-3D89-4A96-2B9D-3C11B3E4686E}"/>
              </a:ext>
            </a:extLst>
          </p:cNvPr>
          <p:cNvGrpSpPr/>
          <p:nvPr/>
        </p:nvGrpSpPr>
        <p:grpSpPr>
          <a:xfrm>
            <a:off x="5163586" y="790767"/>
            <a:ext cx="1651186" cy="355109"/>
            <a:chOff x="1432582" y="2072088"/>
            <a:chExt cx="1955643" cy="427870"/>
          </a:xfrm>
        </p:grpSpPr>
        <p:pic>
          <p:nvPicPr>
            <p:cNvPr id="85" name="Grafik 84" descr="Uhr Silhouette">
              <a:extLst>
                <a:ext uri="{FF2B5EF4-FFF2-40B4-BE49-F238E27FC236}">
                  <a16:creationId xmlns:a16="http://schemas.microsoft.com/office/drawing/2014/main" id="{833E5E15-3C10-CD04-12D7-523DE75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32582" y="2072088"/>
              <a:ext cx="427870" cy="427870"/>
            </a:xfrm>
            <a:prstGeom prst="rect">
              <a:avLst/>
            </a:prstGeom>
          </p:spPr>
        </p:pic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F4E5266F-51DE-0D18-CFAB-8FD2C36A6FD6}"/>
                </a:ext>
              </a:extLst>
            </p:cNvPr>
            <p:cNvSpPr txBox="1"/>
            <p:nvPr/>
          </p:nvSpPr>
          <p:spPr>
            <a:xfrm>
              <a:off x="1758479" y="2106270"/>
              <a:ext cx="162974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alle 60s „</a:t>
              </a:r>
              <a:r>
                <a:rPr kumimoji="0" lang="de-DE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pollen</a:t>
              </a:r>
              <a:r>
                <a:rPr kumimoji="0" lang="de-D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“</a:t>
              </a:r>
              <a:endParaRPr kumimoji="0" lang="de-DE" sz="105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sp>
        <p:nvSpPr>
          <p:cNvPr id="80" name="Bogen 79">
            <a:extLst>
              <a:ext uri="{FF2B5EF4-FFF2-40B4-BE49-F238E27FC236}">
                <a16:creationId xmlns:a16="http://schemas.microsoft.com/office/drawing/2014/main" id="{F577D68C-6908-9E79-9A5C-9F4171EC3CFF}"/>
              </a:ext>
            </a:extLst>
          </p:cNvPr>
          <p:cNvSpPr/>
          <p:nvPr/>
        </p:nvSpPr>
        <p:spPr>
          <a:xfrm>
            <a:off x="5102296" y="1437153"/>
            <a:ext cx="1982468" cy="758903"/>
          </a:xfrm>
          <a:prstGeom prst="arc">
            <a:avLst>
              <a:gd name="adj1" fmla="val 10938454"/>
              <a:gd name="adj2" fmla="val 21058428"/>
            </a:avLst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5D485A8-AC0E-1548-E8CE-F4DEF21E263D}"/>
              </a:ext>
            </a:extLst>
          </p:cNvPr>
          <p:cNvGrpSpPr/>
          <p:nvPr/>
        </p:nvGrpSpPr>
        <p:grpSpPr>
          <a:xfrm>
            <a:off x="3399002" y="1741535"/>
            <a:ext cx="1236483" cy="618123"/>
            <a:chOff x="82336" y="3676973"/>
            <a:chExt cx="1464476" cy="744774"/>
          </a:xfrm>
        </p:grpSpPr>
        <p:pic>
          <p:nvPicPr>
            <p:cNvPr id="83" name="Grafik 82" descr="Datenbank Silhouette">
              <a:extLst>
                <a:ext uri="{FF2B5EF4-FFF2-40B4-BE49-F238E27FC236}">
                  <a16:creationId xmlns:a16="http://schemas.microsoft.com/office/drawing/2014/main" id="{9F0898BB-CD3D-5945-8A8B-53D73696B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43528" y="3676973"/>
              <a:ext cx="542092" cy="542092"/>
            </a:xfrm>
            <a:prstGeom prst="rect">
              <a:avLst/>
            </a:prstGeom>
          </p:spPr>
        </p:pic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066A7AE5-55FB-345B-C5A2-5714B0B352E5}"/>
                </a:ext>
              </a:extLst>
            </p:cNvPr>
            <p:cNvSpPr txBox="1"/>
            <p:nvPr/>
          </p:nvSpPr>
          <p:spPr>
            <a:xfrm>
              <a:off x="82336" y="4144748"/>
              <a:ext cx="14644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Backend</a:t>
              </a:r>
            </a:p>
          </p:txBody>
        </p:sp>
      </p:grp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308386E7-8BBA-06FE-4027-8B7F4A6441E9}"/>
              </a:ext>
            </a:extLst>
          </p:cNvPr>
          <p:cNvCxnSpPr>
            <a:cxnSpLocks/>
            <a:endCxn id="88" idx="1"/>
          </p:cNvCxnSpPr>
          <p:nvPr/>
        </p:nvCxnSpPr>
        <p:spPr>
          <a:xfrm flipV="1">
            <a:off x="4246093" y="1963450"/>
            <a:ext cx="282362" cy="303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8F6B15C-F54D-C87A-601E-9EBBB9FE3EBD}"/>
              </a:ext>
            </a:extLst>
          </p:cNvPr>
          <p:cNvGrpSpPr/>
          <p:nvPr/>
        </p:nvGrpSpPr>
        <p:grpSpPr>
          <a:xfrm>
            <a:off x="6713223" y="1515160"/>
            <a:ext cx="1044439" cy="782443"/>
            <a:chOff x="5397885" y="3040415"/>
            <a:chExt cx="1464476" cy="1136939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BA4AE271-DA8D-B316-ABBF-B89D25127808}"/>
                </a:ext>
              </a:extLst>
            </p:cNvPr>
            <p:cNvSpPr txBox="1"/>
            <p:nvPr/>
          </p:nvSpPr>
          <p:spPr>
            <a:xfrm>
              <a:off x="5397885" y="3900355"/>
              <a:ext cx="14644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Zug</a:t>
              </a:r>
            </a:p>
          </p:txBody>
        </p:sp>
        <p:pic>
          <p:nvPicPr>
            <p:cNvPr id="93" name="Grafik 92" descr="Zug Silhouette">
              <a:extLst>
                <a:ext uri="{FF2B5EF4-FFF2-40B4-BE49-F238E27FC236}">
                  <a16:creationId xmlns:a16="http://schemas.microsoft.com/office/drawing/2014/main" id="{6BCFB379-D1D7-C5CB-E260-D3B1EA7D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672923" y="3040415"/>
              <a:ext cx="914400" cy="914400"/>
            </a:xfrm>
            <a:prstGeom prst="rect">
              <a:avLst/>
            </a:prstGeom>
          </p:spPr>
        </p:pic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777FE705-04FD-E9D0-9191-9DC9DDD6F7B4}"/>
              </a:ext>
            </a:extLst>
          </p:cNvPr>
          <p:cNvGrpSpPr/>
          <p:nvPr/>
        </p:nvGrpSpPr>
        <p:grpSpPr>
          <a:xfrm>
            <a:off x="4337785" y="1631436"/>
            <a:ext cx="1182154" cy="1158758"/>
            <a:chOff x="311166" y="3091247"/>
            <a:chExt cx="1657575" cy="1683753"/>
          </a:xfrm>
        </p:grpSpPr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50C778FF-E2C3-A5F4-90F7-6598DBE35C1D}"/>
                </a:ext>
              </a:extLst>
            </p:cNvPr>
            <p:cNvSpPr txBox="1"/>
            <p:nvPr/>
          </p:nvSpPr>
          <p:spPr>
            <a:xfrm>
              <a:off x="311166" y="3835838"/>
              <a:ext cx="1657575" cy="939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Yet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 </a:t>
              </a:r>
              <a:r>
                <a:rPr kumimoji="0" lang="de-DE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Another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 API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(Fahrtwissen)</a:t>
              </a:r>
            </a:p>
          </p:txBody>
        </p:sp>
        <p:pic>
          <p:nvPicPr>
            <p:cNvPr id="96" name="Picture 2" descr="Download SwaggerUI | Swagger Open Source">
              <a:extLst>
                <a:ext uri="{FF2B5EF4-FFF2-40B4-BE49-F238E27FC236}">
                  <a16:creationId xmlns:a16="http://schemas.microsoft.com/office/drawing/2014/main" id="{9D4FAD8B-9C50-825C-4F2B-C35F07492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550" y="3091247"/>
              <a:ext cx="757032" cy="757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Textfeld 96">
            <a:extLst>
              <a:ext uri="{FF2B5EF4-FFF2-40B4-BE49-F238E27FC236}">
                <a16:creationId xmlns:a16="http://schemas.microsoft.com/office/drawing/2014/main" id="{D4328920-3105-FAD4-E2D8-5636B8B710CB}"/>
              </a:ext>
            </a:extLst>
          </p:cNvPr>
          <p:cNvSpPr txBox="1"/>
          <p:nvPr/>
        </p:nvSpPr>
        <p:spPr>
          <a:xfrm>
            <a:off x="3640628" y="951170"/>
            <a:ext cx="104443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Klassische APIs: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74B6798F-C130-9BA2-6225-2AC7464061EA}"/>
              </a:ext>
            </a:extLst>
          </p:cNvPr>
          <p:cNvSpPr txBox="1"/>
          <p:nvPr/>
        </p:nvSpPr>
        <p:spPr>
          <a:xfrm>
            <a:off x="3554287" y="3043272"/>
            <a:ext cx="127731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RIS-APIs mit RIS::Events: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28A11E7D-BB28-1FB3-AEA1-6F20BC6BE295}"/>
              </a:ext>
            </a:extLst>
          </p:cNvPr>
          <p:cNvSpPr txBox="1"/>
          <p:nvPr/>
        </p:nvSpPr>
        <p:spPr>
          <a:xfrm>
            <a:off x="570000" y="5272445"/>
            <a:ext cx="2938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*Folgende Bausteine unterstützen das Eventsystem:</a:t>
            </a:r>
            <a:b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RIS::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Journeys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, RIS::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Stations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, RIS::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Disruptions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B65E4D-8992-C617-B927-E85F19AEB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2794036" y="6287284"/>
            <a:ext cx="394206" cy="3769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CE09BB5-BAB7-3941-55F8-E951B625A2F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7" y="6241761"/>
            <a:ext cx="5177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946964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platzhalter 7">
            <a:extLst>
              <a:ext uri="{FF2B5EF4-FFF2-40B4-BE49-F238E27FC236}">
                <a16:creationId xmlns:a16="http://schemas.microsoft.com/office/drawing/2014/main" id="{5EF24CD7-EA8B-5AA1-C6B5-889832651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B6FD929-CA7B-F687-977C-6ED6F784444B}"/>
              </a:ext>
            </a:extLst>
          </p:cNvPr>
          <p:cNvSpPr/>
          <p:nvPr/>
        </p:nvSpPr>
        <p:spPr>
          <a:xfrm>
            <a:off x="-1" y="-23382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276B16-A98D-D54A-A74C-4A8B5B8B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027" y="6538648"/>
            <a:ext cx="520498" cy="21602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13D9F7D-0C28-4C21-AA99-7C67E34F632A}" type="slidenum">
              <a:rPr lang="de-D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94EA6F17-017C-C7AB-5CF1-6541F491C7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87836" y="6475761"/>
            <a:ext cx="532800" cy="50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A5AE3F-0827-407C-B746-67761BAC98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80525" y="368660"/>
            <a:ext cx="540000" cy="37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EA52C08C-5642-C079-4506-1829178AF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980728"/>
            <a:ext cx="11449050" cy="1836204"/>
          </a:xfrm>
        </p:spPr>
        <p:txBody>
          <a:bodyPr vert="horz" anchor="b"/>
          <a:lstStyle/>
          <a:p>
            <a:r>
              <a:rPr lang="de-DE" sz="5400"/>
              <a:t>Kontakt</a:t>
            </a:r>
          </a:p>
        </p:txBody>
      </p:sp>
      <p:sp>
        <p:nvSpPr>
          <p:cNvPr id="23" name="Rechteck: abgerundete Ecken 11">
            <a:extLst>
              <a:ext uri="{FF2B5EF4-FFF2-40B4-BE49-F238E27FC236}">
                <a16:creationId xmlns:a16="http://schemas.microsoft.com/office/drawing/2014/main" id="{1C2767C0-656E-6363-EB3D-F14ED6E53A3C}"/>
              </a:ext>
            </a:extLst>
          </p:cNvPr>
          <p:cNvSpPr/>
          <p:nvPr/>
        </p:nvSpPr>
        <p:spPr>
          <a:xfrm>
            <a:off x="374776" y="3068960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7E0D283C-163E-9662-95D5-938BACF89A3F}"/>
              </a:ext>
            </a:extLst>
          </p:cNvPr>
          <p:cNvSpPr/>
          <p:nvPr/>
        </p:nvSpPr>
        <p:spPr>
          <a:xfrm>
            <a:off x="371364" y="3645024"/>
            <a:ext cx="3888432" cy="2088232"/>
          </a:xfrm>
          <a:prstGeom prst="roundRect">
            <a:avLst>
              <a:gd name="adj" fmla="val 4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422AB4A4-E9C7-9221-8C9F-3CFF0D3977FC}"/>
              </a:ext>
            </a:extLst>
          </p:cNvPr>
          <p:cNvSpPr txBox="1">
            <a:spLocks/>
          </p:cNvSpPr>
          <p:nvPr/>
        </p:nvSpPr>
        <p:spPr>
          <a:xfrm>
            <a:off x="551384" y="3759164"/>
            <a:ext cx="3528392" cy="1836204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kumimoji="0" lang="de-DE" sz="1400" b="1" i="0" u="none" strike="noStrike" kern="120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kumimoji="0" lang="de-DE" sz="11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Sabrina Kuhajewska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Deutsche Bahn AG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Reisendeninformation (S.R)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b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0151 24291483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Sabrina.kuhajewska-extern@deutschebahn.com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Weilburger Straße 28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60326 Frankfurt am Main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DCA70BE-551A-2B2A-41E3-702910F05B2D}"/>
              </a:ext>
            </a:extLst>
          </p:cNvPr>
          <p:cNvGrpSpPr/>
          <p:nvPr/>
        </p:nvGrpSpPr>
        <p:grpSpPr>
          <a:xfrm>
            <a:off x="9045361" y="1866803"/>
            <a:ext cx="2783980" cy="4469416"/>
            <a:chOff x="9045361" y="1806361"/>
            <a:chExt cx="2783980" cy="4469416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18DA21C-FFB1-18D8-BA66-901F52B451E3}"/>
                </a:ext>
              </a:extLst>
            </p:cNvPr>
            <p:cNvGrpSpPr/>
            <p:nvPr/>
          </p:nvGrpSpPr>
          <p:grpSpPr>
            <a:xfrm>
              <a:off x="9045361" y="1806361"/>
              <a:ext cx="2783980" cy="4469416"/>
              <a:chOff x="3960091" y="0"/>
              <a:chExt cx="4271817" cy="6857998"/>
            </a:xfrm>
            <a:effectLst>
              <a:outerShdw blurRad="63500" sx="103000" sy="103000" algn="ctr" rotWithShape="0">
                <a:schemeClr val="bg1">
                  <a:alpha val="40000"/>
                </a:schemeClr>
              </a:outerShdw>
            </a:effectLst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B6FD5833-F360-23B4-D162-F176BA4ACB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3960091" y="0"/>
                <a:ext cx="4271817" cy="6857998"/>
              </a:xfrm>
              <a:prstGeom prst="rect">
                <a:avLst/>
              </a:prstGeom>
            </p:spPr>
          </p:pic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E193B196-1CED-EEEF-FD70-49A9C2F73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5072" r="5072"/>
              <a:stretch/>
            </p:blipFill>
            <p:spPr>
              <a:xfrm>
                <a:off x="4964546" y="975589"/>
                <a:ext cx="2268681" cy="4912590"/>
              </a:xfrm>
              <a:custGeom>
                <a:avLst/>
                <a:gdLst>
                  <a:gd name="connsiteX0" fmla="*/ 259773 w 2268681"/>
                  <a:gd name="connsiteY0" fmla="*/ 0 h 4912590"/>
                  <a:gd name="connsiteX1" fmla="*/ 2008909 w 2268681"/>
                  <a:gd name="connsiteY1" fmla="*/ 0 h 4912590"/>
                  <a:gd name="connsiteX2" fmla="*/ 2268681 w 2268681"/>
                  <a:gd name="connsiteY2" fmla="*/ 259773 h 4912590"/>
                  <a:gd name="connsiteX3" fmla="*/ 2268681 w 2268681"/>
                  <a:gd name="connsiteY3" fmla="*/ 4652817 h 4912590"/>
                  <a:gd name="connsiteX4" fmla="*/ 2008909 w 2268681"/>
                  <a:gd name="connsiteY4" fmla="*/ 4912590 h 4912590"/>
                  <a:gd name="connsiteX5" fmla="*/ 259773 w 2268681"/>
                  <a:gd name="connsiteY5" fmla="*/ 4912590 h 4912590"/>
                  <a:gd name="connsiteX6" fmla="*/ 0 w 2268681"/>
                  <a:gd name="connsiteY6" fmla="*/ 4652817 h 4912590"/>
                  <a:gd name="connsiteX7" fmla="*/ 0 w 2268681"/>
                  <a:gd name="connsiteY7" fmla="*/ 259773 h 4912590"/>
                  <a:gd name="connsiteX8" fmla="*/ 259773 w 2268681"/>
                  <a:gd name="connsiteY8" fmla="*/ 0 h 491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8681" h="4912590">
                    <a:moveTo>
                      <a:pt x="259773" y="0"/>
                    </a:moveTo>
                    <a:lnTo>
                      <a:pt x="2008909" y="0"/>
                    </a:lnTo>
                    <a:cubicBezTo>
                      <a:pt x="2152378" y="0"/>
                      <a:pt x="2268681" y="116303"/>
                      <a:pt x="2268681" y="259773"/>
                    </a:cubicBezTo>
                    <a:lnTo>
                      <a:pt x="2268681" y="4652817"/>
                    </a:lnTo>
                    <a:cubicBezTo>
                      <a:pt x="2268681" y="4796287"/>
                      <a:pt x="2152378" y="4912590"/>
                      <a:pt x="2008909" y="4912590"/>
                    </a:cubicBezTo>
                    <a:lnTo>
                      <a:pt x="259773" y="4912590"/>
                    </a:lnTo>
                    <a:cubicBezTo>
                      <a:pt x="116303" y="4912590"/>
                      <a:pt x="0" y="4796287"/>
                      <a:pt x="0" y="4652817"/>
                    </a:cubicBezTo>
                    <a:lnTo>
                      <a:pt x="0" y="259773"/>
                    </a:lnTo>
                    <a:cubicBezTo>
                      <a:pt x="0" y="116303"/>
                      <a:pt x="116303" y="0"/>
                      <a:pt x="259773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66A12171-A367-A9A9-EF0F-6E4DC3B9C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630" y="2179290"/>
              <a:ext cx="2304646" cy="2304646"/>
            </a:xfrm>
            <a:prstGeom prst="rect">
              <a:avLst/>
            </a:prstGeom>
          </p:spPr>
        </p:pic>
      </p:grpSp>
      <p:sp>
        <p:nvSpPr>
          <p:cNvPr id="8" name="Abgerundetes Rechteck 16">
            <a:extLst>
              <a:ext uri="{FF2B5EF4-FFF2-40B4-BE49-F238E27FC236}">
                <a16:creationId xmlns:a16="http://schemas.microsoft.com/office/drawing/2014/main" id="{687A7729-4115-FDE9-938C-80861E248D2C}"/>
              </a:ext>
            </a:extLst>
          </p:cNvPr>
          <p:cNvSpPr/>
          <p:nvPr/>
        </p:nvSpPr>
        <p:spPr>
          <a:xfrm>
            <a:off x="4506080" y="3645024"/>
            <a:ext cx="3888432" cy="2088232"/>
          </a:xfrm>
          <a:prstGeom prst="roundRect">
            <a:avLst>
              <a:gd name="adj" fmla="val 41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C9900B30-FF94-AFA1-C3AC-CBCF11ED2959}"/>
              </a:ext>
            </a:extLst>
          </p:cNvPr>
          <p:cNvSpPr txBox="1">
            <a:spLocks/>
          </p:cNvSpPr>
          <p:nvPr/>
        </p:nvSpPr>
        <p:spPr>
          <a:xfrm>
            <a:off x="4602295" y="3735860"/>
            <a:ext cx="3528392" cy="1836204"/>
          </a:xfrm>
          <a:prstGeom prst="rect">
            <a:avLst/>
          </a:prstGeom>
          <a:ln>
            <a:noFill/>
          </a:ln>
        </p:spPr>
        <p:txBody>
          <a:bodyPr vert="horz" lIns="72000" tIns="72000" rIns="72000" bIns="7200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kumimoji="0" lang="de-DE" sz="1400" b="1" i="0" u="none" strike="noStrike" kern="120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kumimoji="0" lang="de-DE" sz="11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Bert Lange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Deutsche Bahn AG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Reisendeninformation (S.R)</a:t>
            </a: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b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0151 24291483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Bert.lange@deutschebahn.com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Weilburger Straße 28</a:t>
            </a:r>
          </a:p>
          <a:p>
            <a:pPr marL="476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None/>
              <a:tabLst/>
              <a:defRPr/>
            </a:pPr>
            <a:r>
              <a:rPr lang="de-DE"/>
              <a:t>60326 Frankfurt am Main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F6CF7B-3A66-449D-3B2A-0A830DCF4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29" y="3687813"/>
            <a:ext cx="722150" cy="854987"/>
          </a:xfrm>
          <a:prstGeom prst="ellipse">
            <a:avLst/>
          </a:prstGeom>
        </p:spPr>
      </p:pic>
      <p:pic>
        <p:nvPicPr>
          <p:cNvPr id="7" name="Grafik 6" descr="Ein Bild, das Menschliches Gesicht, Person, Lächeln, Kleidung enthält.&#10;&#10;Automatisch generierte Beschreibung">
            <a:extLst>
              <a:ext uri="{FF2B5EF4-FFF2-40B4-BE49-F238E27FC236}">
                <a16:creationId xmlns:a16="http://schemas.microsoft.com/office/drawing/2014/main" id="{95AEC7B7-079A-A6E7-77C0-11B2D6862D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5911" b="23194"/>
          <a:stretch/>
        </p:blipFill>
        <p:spPr>
          <a:xfrm>
            <a:off x="7473886" y="3687813"/>
            <a:ext cx="734637" cy="880915"/>
          </a:xfrm>
          <a:prstGeom prst="ellipse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E01D81E-6C6B-53D5-2871-C51070F608A8}"/>
              </a:ext>
            </a:extLst>
          </p:cNvPr>
          <p:cNvSpPr txBox="1"/>
          <p:nvPr/>
        </p:nvSpPr>
        <p:spPr>
          <a:xfrm>
            <a:off x="10611222" y="6549543"/>
            <a:ext cx="133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sz="1000" dirty="0">
                <a:solidFill>
                  <a:schemeClr val="bg1"/>
                </a:solidFill>
              </a:rPr>
              <a:t>Bild: DB AG</a:t>
            </a:r>
            <a:endParaRPr lang="de-DE" sz="1000" dirty="0" err="1">
              <a:solidFill>
                <a:schemeClr val="bg1"/>
              </a:solidFill>
            </a:endParaRPr>
          </a:p>
        </p:txBody>
      </p:sp>
      <p:pic>
        <p:nvPicPr>
          <p:cNvPr id="15" name="Grafik 14" descr="Ein Bild, das Muster, Quadrat, Symmetrie, Grafiken enthält.&#10;&#10;Automatisch generierte Beschreibung">
            <a:extLst>
              <a:ext uri="{FF2B5EF4-FFF2-40B4-BE49-F238E27FC236}">
                <a16:creationId xmlns:a16="http://schemas.microsoft.com/office/drawing/2014/main" id="{0BE9295A-EF3E-82CA-59F3-F5C7EBE10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64" y="4278511"/>
            <a:ext cx="1146574" cy="11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382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F960DF7-D146-C361-6066-760775B0F0B1}"/>
              </a:ext>
            </a:extLst>
          </p:cNvPr>
          <p:cNvSpPr/>
          <p:nvPr/>
        </p:nvSpPr>
        <p:spPr>
          <a:xfrm>
            <a:off x="7637538" y="2969683"/>
            <a:ext cx="3922738" cy="778712"/>
          </a:xfrm>
          <a:prstGeom prst="roundRect">
            <a:avLst>
              <a:gd name="adj" fmla="val 572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50844FB9-13B7-5032-71E2-2AD2A900A57B}"/>
              </a:ext>
            </a:extLst>
          </p:cNvPr>
          <p:cNvSpPr/>
          <p:nvPr/>
        </p:nvSpPr>
        <p:spPr>
          <a:xfrm>
            <a:off x="7637538" y="3929226"/>
            <a:ext cx="3922738" cy="778712"/>
          </a:xfrm>
          <a:prstGeom prst="roundRect">
            <a:avLst>
              <a:gd name="adj" fmla="val 572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A9D9AE58-ACB5-1CB2-1845-954216002DEC}"/>
              </a:ext>
            </a:extLst>
          </p:cNvPr>
          <p:cNvSpPr/>
          <p:nvPr/>
        </p:nvSpPr>
        <p:spPr>
          <a:xfrm>
            <a:off x="7637538" y="4893322"/>
            <a:ext cx="3922738" cy="778712"/>
          </a:xfrm>
          <a:prstGeom prst="roundRect">
            <a:avLst>
              <a:gd name="adj" fmla="val 572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err="1">
              <a:solidFill>
                <a:schemeClr val="tx1"/>
              </a:solidFill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F0414B85-9277-68A5-42D4-94DD096E3C05}"/>
              </a:ext>
            </a:extLst>
          </p:cNvPr>
          <p:cNvSpPr/>
          <p:nvPr/>
        </p:nvSpPr>
        <p:spPr>
          <a:xfrm>
            <a:off x="7646908" y="2000744"/>
            <a:ext cx="3922738" cy="778712"/>
          </a:xfrm>
          <a:prstGeom prst="roundRect">
            <a:avLst>
              <a:gd name="adj" fmla="val 572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AAEB28-8053-E143-9EC0-52B5FD30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Schlüsselprozess</a:t>
            </a:r>
            <a:r>
              <a:rPr lang="en-US"/>
              <a:t> der Branche: INFORMIEREN… </a:t>
            </a:r>
            <a:r>
              <a:rPr lang="en-US" err="1"/>
              <a:t>buchen</a:t>
            </a:r>
            <a:r>
              <a:rPr lang="en-US"/>
              <a:t>, </a:t>
            </a:r>
            <a:r>
              <a:rPr lang="en-US" err="1"/>
              <a:t>bezahlen</a:t>
            </a:r>
            <a:br>
              <a:rPr lang="de-DE"/>
            </a:br>
            <a:endParaRPr lang="de-DE" strike="sngStrike">
              <a:latin typeface="DB Head" pitchFamily="2" charset="77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140E1-DD35-4973-A73B-9048917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D163DF4-C18B-6F22-50E0-910C339ED48C}"/>
              </a:ext>
            </a:extLst>
          </p:cNvPr>
          <p:cNvGrpSpPr/>
          <p:nvPr/>
        </p:nvGrpSpPr>
        <p:grpSpPr>
          <a:xfrm>
            <a:off x="214260" y="1680509"/>
            <a:ext cx="6542140" cy="4373509"/>
            <a:chOff x="716458" y="1793949"/>
            <a:chExt cx="6324914" cy="4134107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730440E4-CFEF-4CA0-B8C9-60B141A9C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134" y="2538839"/>
              <a:ext cx="2701960" cy="3389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9539DCA2-5351-4475-807B-7B3CE445C830}"/>
                </a:ext>
              </a:extLst>
            </p:cNvPr>
            <p:cNvGrpSpPr/>
            <p:nvPr/>
          </p:nvGrpSpPr>
          <p:grpSpPr>
            <a:xfrm>
              <a:off x="4403746" y="1793949"/>
              <a:ext cx="1858729" cy="509009"/>
              <a:chOff x="3157125" y="1621578"/>
              <a:chExt cx="1858729" cy="509009"/>
            </a:xfrm>
          </p:grpSpPr>
          <p:pic>
            <p:nvPicPr>
              <p:cNvPr id="33" name="Grafik 32" descr="Prozessor Silhouette">
                <a:extLst>
                  <a:ext uri="{FF2B5EF4-FFF2-40B4-BE49-F238E27FC236}">
                    <a16:creationId xmlns:a16="http://schemas.microsoft.com/office/drawing/2014/main" id="{0A026B9D-A83D-4C99-9147-B8C55FAAA7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8814" y="1621578"/>
                <a:ext cx="307675" cy="307675"/>
              </a:xfrm>
              <a:prstGeom prst="rect">
                <a:avLst/>
              </a:prstGeom>
            </p:spPr>
          </p:pic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289831A7-3BFE-4FDE-9A95-00216B97E0FD}"/>
                  </a:ext>
                </a:extLst>
              </p:cNvPr>
              <p:cNvSpPr txBox="1"/>
              <p:nvPr/>
            </p:nvSpPr>
            <p:spPr>
              <a:xfrm>
                <a:off x="3157125" y="1824806"/>
                <a:ext cx="1858729" cy="3057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Anzeiger am Gleis</a:t>
                </a:r>
              </a:p>
            </p:txBody>
          </p:sp>
        </p:grp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2484A646-F5D6-44AA-BA2D-95BC5A92BC9C}"/>
                </a:ext>
              </a:extLst>
            </p:cNvPr>
            <p:cNvGrpSpPr/>
            <p:nvPr/>
          </p:nvGrpSpPr>
          <p:grpSpPr>
            <a:xfrm>
              <a:off x="5288887" y="3907024"/>
              <a:ext cx="1752485" cy="599841"/>
              <a:chOff x="3347613" y="1640238"/>
              <a:chExt cx="1752485" cy="599841"/>
            </a:xfrm>
          </p:grpSpPr>
          <p:pic>
            <p:nvPicPr>
              <p:cNvPr id="36" name="Grafik 35" descr="Prozessor Silhouette">
                <a:extLst>
                  <a:ext uri="{FF2B5EF4-FFF2-40B4-BE49-F238E27FC236}">
                    <a16:creationId xmlns:a16="http://schemas.microsoft.com/office/drawing/2014/main" id="{AF783460-CE0A-45A9-9450-6A4B9A97C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8814" y="1640238"/>
                <a:ext cx="307675" cy="307675"/>
              </a:xfrm>
              <a:prstGeom prst="rect">
                <a:avLst/>
              </a:prstGeom>
            </p:spPr>
          </p:pic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3A86EFED-0CD9-43C8-AC29-63B59EDE59E8}"/>
                  </a:ext>
                </a:extLst>
              </p:cNvPr>
              <p:cNvSpPr txBox="1"/>
              <p:nvPr/>
            </p:nvSpPr>
            <p:spPr>
              <a:xfrm>
                <a:off x="3347613" y="1890964"/>
                <a:ext cx="1752485" cy="3491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Abfahrtstafel</a:t>
                </a:r>
                <a:endParaRPr kumimoji="0" lang="de-DE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A9403E59-D016-4C0D-A662-6B1659D5A0F2}"/>
                </a:ext>
              </a:extLst>
            </p:cNvPr>
            <p:cNvGrpSpPr/>
            <p:nvPr/>
          </p:nvGrpSpPr>
          <p:grpSpPr>
            <a:xfrm>
              <a:off x="4984890" y="5159865"/>
              <a:ext cx="1418010" cy="599841"/>
              <a:chOff x="3347613" y="1640238"/>
              <a:chExt cx="1418010" cy="599841"/>
            </a:xfrm>
          </p:grpSpPr>
          <p:pic>
            <p:nvPicPr>
              <p:cNvPr id="41" name="Grafik 40" descr="Prozessor Silhouette">
                <a:extLst>
                  <a:ext uri="{FF2B5EF4-FFF2-40B4-BE49-F238E27FC236}">
                    <a16:creationId xmlns:a16="http://schemas.microsoft.com/office/drawing/2014/main" id="{0F6BCC92-E660-4BDA-B45E-DE64FBD30F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8814" y="1640238"/>
                <a:ext cx="307675" cy="307675"/>
              </a:xfrm>
              <a:prstGeom prst="rect">
                <a:avLst/>
              </a:prstGeom>
            </p:spPr>
          </p:pic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801F561F-004F-47FC-AE8B-DEFF182FEB60}"/>
                  </a:ext>
                </a:extLst>
              </p:cNvPr>
              <p:cNvSpPr txBox="1"/>
              <p:nvPr/>
            </p:nvSpPr>
            <p:spPr>
              <a:xfrm>
                <a:off x="3347613" y="1890964"/>
                <a:ext cx="1418010" cy="3491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Webseiten</a:t>
                </a:r>
                <a:endPara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D53BEB62-B696-45BB-B29F-B1364A17C367}"/>
                </a:ext>
              </a:extLst>
            </p:cNvPr>
            <p:cNvGrpSpPr/>
            <p:nvPr/>
          </p:nvGrpSpPr>
          <p:grpSpPr>
            <a:xfrm>
              <a:off x="1202039" y="4796029"/>
              <a:ext cx="1356115" cy="658435"/>
              <a:chOff x="3140418" y="1640238"/>
              <a:chExt cx="1356115" cy="658435"/>
            </a:xfrm>
          </p:grpSpPr>
          <p:pic>
            <p:nvPicPr>
              <p:cNvPr id="47" name="Grafik 46" descr="Prozessor Silhouette">
                <a:extLst>
                  <a:ext uri="{FF2B5EF4-FFF2-40B4-BE49-F238E27FC236}">
                    <a16:creationId xmlns:a16="http://schemas.microsoft.com/office/drawing/2014/main" id="{0890531D-E9F9-4F13-A0DE-38C3F6BB1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8814" y="1640238"/>
                <a:ext cx="307675" cy="307675"/>
              </a:xfrm>
              <a:prstGeom prst="rect">
                <a:avLst/>
              </a:prstGeom>
            </p:spPr>
          </p:pic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CEB81438-43FD-4DF8-8A9B-44EEEE0FAF6E}"/>
                  </a:ext>
                </a:extLst>
              </p:cNvPr>
              <p:cNvSpPr txBox="1"/>
              <p:nvPr/>
            </p:nvSpPr>
            <p:spPr>
              <a:xfrm>
                <a:off x="3140418" y="1890964"/>
                <a:ext cx="1356115" cy="40770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Mobile Apps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endPara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095BFEC5-900F-477C-83D9-7D5359245257}"/>
                </a:ext>
              </a:extLst>
            </p:cNvPr>
            <p:cNvGrpSpPr/>
            <p:nvPr/>
          </p:nvGrpSpPr>
          <p:grpSpPr>
            <a:xfrm>
              <a:off x="2921442" y="1900786"/>
              <a:ext cx="1178997" cy="593289"/>
              <a:chOff x="3295429" y="1640238"/>
              <a:chExt cx="1178997" cy="593289"/>
            </a:xfrm>
          </p:grpSpPr>
          <p:pic>
            <p:nvPicPr>
              <p:cNvPr id="52" name="Grafik 51" descr="Prozessor Silhouette">
                <a:extLst>
                  <a:ext uri="{FF2B5EF4-FFF2-40B4-BE49-F238E27FC236}">
                    <a16:creationId xmlns:a16="http://schemas.microsoft.com/office/drawing/2014/main" id="{F414C807-C94D-40D9-8860-CDAA07E23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8814" y="1640238"/>
                <a:ext cx="307675" cy="307675"/>
              </a:xfrm>
              <a:prstGeom prst="rect">
                <a:avLst/>
              </a:prstGeom>
            </p:spPr>
          </p:pic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957C4D44-7EFC-4A4B-BBDD-0E6989D71C64}"/>
                  </a:ext>
                </a:extLst>
              </p:cNvPr>
              <p:cNvSpPr txBox="1"/>
              <p:nvPr/>
            </p:nvSpPr>
            <p:spPr>
              <a:xfrm>
                <a:off x="3295429" y="1884412"/>
                <a:ext cx="1178997" cy="3491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Fahrzeug</a:t>
                </a:r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3CDC10D-42C6-449C-A481-0328E34DDEE0}"/>
                </a:ext>
              </a:extLst>
            </p:cNvPr>
            <p:cNvGrpSpPr/>
            <p:nvPr/>
          </p:nvGrpSpPr>
          <p:grpSpPr>
            <a:xfrm>
              <a:off x="716458" y="2969726"/>
              <a:ext cx="2071458" cy="636039"/>
              <a:chOff x="2347842" y="1621577"/>
              <a:chExt cx="2144239" cy="518055"/>
            </a:xfrm>
          </p:grpSpPr>
          <p:pic>
            <p:nvPicPr>
              <p:cNvPr id="55" name="Grafik 54" descr="Prozessor Silhouette">
                <a:extLst>
                  <a:ext uri="{FF2B5EF4-FFF2-40B4-BE49-F238E27FC236}">
                    <a16:creationId xmlns:a16="http://schemas.microsoft.com/office/drawing/2014/main" id="{B7A27C81-CC71-4E63-BBEC-38A1A0C75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16807" y="1621577"/>
                <a:ext cx="369681" cy="307675"/>
              </a:xfrm>
              <a:prstGeom prst="rect">
                <a:avLst/>
              </a:prstGeom>
            </p:spPr>
          </p:pic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C1767316-E13D-48FD-BE1F-B74DAB6C073A}"/>
                  </a:ext>
                </a:extLst>
              </p:cNvPr>
              <p:cNvSpPr txBox="1"/>
              <p:nvPr/>
            </p:nvSpPr>
            <p:spPr>
              <a:xfrm>
                <a:off x="2347842" y="1890572"/>
                <a:ext cx="2144239" cy="2490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Ansage am Bahnhof</a:t>
                </a:r>
              </a:p>
            </p:txBody>
          </p:sp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6E64B090-0489-40EC-A0EE-071500103C40}"/>
                </a:ext>
              </a:extLst>
            </p:cNvPr>
            <p:cNvGrpSpPr/>
            <p:nvPr/>
          </p:nvGrpSpPr>
          <p:grpSpPr>
            <a:xfrm>
              <a:off x="5242481" y="3079807"/>
              <a:ext cx="654891" cy="555971"/>
              <a:chOff x="3624749" y="1621578"/>
              <a:chExt cx="654891" cy="555971"/>
            </a:xfrm>
          </p:grpSpPr>
          <p:pic>
            <p:nvPicPr>
              <p:cNvPr id="58" name="Grafik 57" descr="Prozessor Silhouette">
                <a:extLst>
                  <a:ext uri="{FF2B5EF4-FFF2-40B4-BE49-F238E27FC236}">
                    <a16:creationId xmlns:a16="http://schemas.microsoft.com/office/drawing/2014/main" id="{29EB7C51-914D-459F-A5BD-256D8884D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778814" y="1621578"/>
                <a:ext cx="307675" cy="307675"/>
              </a:xfrm>
              <a:prstGeom prst="rect">
                <a:avLst/>
              </a:prstGeom>
            </p:spPr>
          </p:pic>
          <p:sp>
            <p:nvSpPr>
              <p:cNvPr id="59" name="Textfeld 58">
                <a:extLst>
                  <a:ext uri="{FF2B5EF4-FFF2-40B4-BE49-F238E27FC236}">
                    <a16:creationId xmlns:a16="http://schemas.microsoft.com/office/drawing/2014/main" id="{A38AFC70-B22E-4480-8648-919643C9F8E8}"/>
                  </a:ext>
                </a:extLst>
              </p:cNvPr>
              <p:cNvSpPr txBox="1"/>
              <p:nvPr/>
            </p:nvSpPr>
            <p:spPr>
              <a:xfrm>
                <a:off x="3624749" y="1871768"/>
                <a:ext cx="654891" cy="3057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?</a:t>
                </a:r>
              </a:p>
            </p:txBody>
          </p:sp>
        </p:grp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2E754DC4-FADC-4036-98A3-392987FA1DAB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 flipV="1">
              <a:off x="2148110" y="4881966"/>
              <a:ext cx="1410553" cy="679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5DFA2591-A95E-4E47-B2D7-6D8DE1747826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4624223" y="5106877"/>
              <a:ext cx="791868" cy="2068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Gerade Verbindung mit Pfeil 62">
              <a:extLst>
                <a:ext uri="{FF2B5EF4-FFF2-40B4-BE49-F238E27FC236}">
                  <a16:creationId xmlns:a16="http://schemas.microsoft.com/office/drawing/2014/main" id="{FE3E4F05-D09E-400C-A10F-6573B2EF4B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8587" y="2316532"/>
              <a:ext cx="423358" cy="466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Gerade Verbindung mit Pfeil 64">
              <a:extLst>
                <a:ext uri="{FF2B5EF4-FFF2-40B4-BE49-F238E27FC236}">
                  <a16:creationId xmlns:a16="http://schemas.microsoft.com/office/drawing/2014/main" id="{EA0FD814-AB04-4C7E-A925-87F4DD8EA7C9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 flipV="1">
              <a:off x="5216490" y="3950912"/>
              <a:ext cx="503598" cy="1099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3D5AD129-F6C3-4753-8121-15212869ED31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 flipV="1">
              <a:off x="2396087" y="2909248"/>
              <a:ext cx="365228" cy="2493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FBED2257-E25A-41AE-A8A0-498CD56FF5F0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>
              <a:off x="3510941" y="2494075"/>
              <a:ext cx="269445" cy="938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E62FE82C-4D56-4E3A-B5DE-C270C07F1033}"/>
                </a:ext>
              </a:extLst>
            </p:cNvPr>
            <p:cNvCxnSpPr>
              <a:cxnSpLocks/>
              <a:stCxn id="58" idx="1"/>
            </p:cNvCxnSpPr>
            <p:nvPr/>
          </p:nvCxnSpPr>
          <p:spPr>
            <a:xfrm flipH="1">
              <a:off x="4624223" y="3233645"/>
              <a:ext cx="772323" cy="2252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BA2A34BC-840E-F2CE-A827-3643E015B076}"/>
              </a:ext>
            </a:extLst>
          </p:cNvPr>
          <p:cNvSpPr/>
          <p:nvPr/>
        </p:nvSpPr>
        <p:spPr>
          <a:xfrm>
            <a:off x="7656278" y="4991060"/>
            <a:ext cx="3913368" cy="646986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EC0016"/>
              </a:buClr>
            </a:pPr>
            <a:r>
              <a:rPr lang="de-DE" sz="1600">
                <a:solidFill>
                  <a:prstClr val="black"/>
                </a:solidFill>
              </a:rPr>
              <a:t>Heterogene Ausgabekanäle sollen </a:t>
            </a:r>
            <a:r>
              <a:rPr lang="de-DE" sz="1600" b="1">
                <a:solidFill>
                  <a:prstClr val="black"/>
                </a:solidFill>
              </a:rPr>
              <a:t>kein Hindernis </a:t>
            </a:r>
            <a:r>
              <a:rPr lang="de-DE" sz="1600">
                <a:solidFill>
                  <a:prstClr val="black"/>
                </a:solidFill>
              </a:rPr>
              <a:t>mehr darstellen</a:t>
            </a: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00B74080-4420-F6D3-F9AA-305B5B4659E9}"/>
              </a:ext>
            </a:extLst>
          </p:cNvPr>
          <p:cNvSpPr/>
          <p:nvPr/>
        </p:nvSpPr>
        <p:spPr>
          <a:xfrm>
            <a:off x="7646908" y="2049904"/>
            <a:ext cx="3913368" cy="646986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EC0016"/>
              </a:buClr>
            </a:pPr>
            <a:r>
              <a:rPr lang="de-DE" sz="1600" b="1">
                <a:solidFill>
                  <a:prstClr val="black"/>
                </a:solidFill>
              </a:rPr>
              <a:t>Konsistente</a:t>
            </a:r>
            <a:r>
              <a:rPr lang="de-DE" sz="1600">
                <a:solidFill>
                  <a:prstClr val="black"/>
                </a:solidFill>
              </a:rPr>
              <a:t> Reisendinformation in allen digitalen Kanälen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D2B83D79-C0DD-FA4C-AB6B-D8480F0B6AEC}"/>
              </a:ext>
            </a:extLst>
          </p:cNvPr>
          <p:cNvSpPr/>
          <p:nvPr/>
        </p:nvSpPr>
        <p:spPr>
          <a:xfrm>
            <a:off x="7646908" y="3035546"/>
            <a:ext cx="3913368" cy="646986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EC0016"/>
              </a:buClr>
            </a:pPr>
            <a:r>
              <a:rPr lang="de-DE" sz="1600">
                <a:solidFill>
                  <a:prstClr val="black"/>
                </a:solidFill>
              </a:rPr>
              <a:t>Reisende sollen stets die </a:t>
            </a:r>
            <a:r>
              <a:rPr lang="de-DE" sz="1600" b="1">
                <a:solidFill>
                  <a:prstClr val="black"/>
                </a:solidFill>
              </a:rPr>
              <a:t>beste Information</a:t>
            </a:r>
            <a:r>
              <a:rPr lang="de-DE" sz="1600">
                <a:solidFill>
                  <a:prstClr val="black"/>
                </a:solidFill>
              </a:rPr>
              <a:t> erhalten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B7CC393-60BE-B4FB-7E8C-BCE05F17B9C3}"/>
              </a:ext>
            </a:extLst>
          </p:cNvPr>
          <p:cNvSpPr/>
          <p:nvPr/>
        </p:nvSpPr>
        <p:spPr>
          <a:xfrm>
            <a:off x="7656278" y="4009052"/>
            <a:ext cx="3913368" cy="646986"/>
          </a:xfrm>
          <a:prstGeom prst="round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EC0016"/>
              </a:buClr>
            </a:pPr>
            <a:r>
              <a:rPr lang="de-DE" sz="1600" b="1">
                <a:solidFill>
                  <a:prstClr val="black"/>
                </a:solidFill>
              </a:rPr>
              <a:t>#</a:t>
            </a:r>
            <a:r>
              <a:rPr lang="de-DE" sz="1600" b="1" err="1">
                <a:solidFill>
                  <a:prstClr val="black"/>
                </a:solidFill>
              </a:rPr>
              <a:t>doItOnce</a:t>
            </a:r>
            <a:r>
              <a:rPr lang="de-DE" sz="1600" b="1">
                <a:solidFill>
                  <a:prstClr val="black"/>
                </a:solidFill>
              </a:rPr>
              <a:t> </a:t>
            </a:r>
            <a:r>
              <a:rPr lang="de-DE" sz="1600">
                <a:solidFill>
                  <a:prstClr val="black"/>
                </a:solidFill>
              </a:rPr>
              <a:t>– wir wollen das Problem „einmal für alle“ lösen</a:t>
            </a:r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E0803A09-E2AB-C149-3001-1A1E555D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537600"/>
            <a:ext cx="10602902" cy="216024"/>
          </a:xfrm>
        </p:spPr>
        <p:txBody>
          <a:bodyPr/>
          <a:lstStyle/>
          <a:p>
            <a:r>
              <a:rPr lang="de-DE" err="1">
                <a:solidFill>
                  <a:schemeClr val="tx1"/>
                </a:solidFill>
              </a:rPr>
              <a:t>Reisendeninformation</a:t>
            </a:r>
            <a:r>
              <a:rPr lang="de-DE">
                <a:solidFill>
                  <a:schemeClr val="tx1"/>
                </a:solidFill>
              </a:rPr>
              <a:t> | RIS-API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82EC99-D837-4FD5-491A-56E4480F1663}"/>
              </a:ext>
            </a:extLst>
          </p:cNvPr>
          <p:cNvSpPr txBox="1"/>
          <p:nvPr/>
        </p:nvSpPr>
        <p:spPr>
          <a:xfrm>
            <a:off x="315054" y="11006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/>
              <a:t>Alltägliche Situation: Reisende am Bahnsteig</a:t>
            </a:r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4055239-C167-EEB9-C1B4-1011A51AEF45}"/>
              </a:ext>
            </a:extLst>
          </p:cNvPr>
          <p:cNvSpPr txBox="1"/>
          <p:nvPr/>
        </p:nvSpPr>
        <p:spPr>
          <a:xfrm>
            <a:off x="10231040" y="6522501"/>
            <a:ext cx="133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sz="1000" dirty="0"/>
              <a:t>Bild: DB AG</a:t>
            </a:r>
            <a:endParaRPr lang="de-DE" sz="1000" dirty="0" err="1"/>
          </a:p>
        </p:txBody>
      </p:sp>
    </p:spTree>
    <p:extLst>
      <p:ext uri="{BB962C8B-B14F-4D97-AF65-F5344CB8AC3E}">
        <p14:creationId xmlns:p14="http://schemas.microsoft.com/office/powerpoint/2010/main" val="34763866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38ADC9-084C-43ED-9B4E-A89B5E1018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473" imgH="473" progId="TCLayout.ActiveDocument.1">
                  <p:embed/>
                </p:oleObj>
              </mc:Choice>
              <mc:Fallback>
                <p:oleObj name="think-cell Folie" r:id="rId11" imgW="473" imgH="473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2C38ADC9-084C-43ED-9B4E-A89B5E101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hteck: obere Ecken abgerundet 31">
            <a:extLst>
              <a:ext uri="{FF2B5EF4-FFF2-40B4-BE49-F238E27FC236}">
                <a16:creationId xmlns:a16="http://schemas.microsoft.com/office/drawing/2014/main" id="{FA9B9FDE-864C-4679-B0EB-B7889F881A03}"/>
              </a:ext>
            </a:extLst>
          </p:cNvPr>
          <p:cNvSpPr/>
          <p:nvPr/>
        </p:nvSpPr>
        <p:spPr>
          <a:xfrm rot="16200000">
            <a:off x="-568325" y="2389190"/>
            <a:ext cx="4679951" cy="2800350"/>
          </a:xfrm>
          <a:prstGeom prst="round2SameRect">
            <a:avLst>
              <a:gd name="adj1" fmla="val 6463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2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AAEB28-8053-E143-9EC0-52B5FD30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Lösung RIS-API – oder einfach unsere „Bausteine“ der </a:t>
            </a:r>
            <a:r>
              <a:rPr lang="de-DE" err="1"/>
              <a:t>Reisendeninformation</a:t>
            </a:r>
            <a:endParaRPr lang="de-DE" b="1" strike="sngStrike">
              <a:latin typeface="DB Head" panose="020B050205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B140E1-DD35-4973-A73B-9048917F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A7813015-98EF-433C-A566-0A23C50FF359}"/>
              </a:ext>
            </a:extLst>
          </p:cNvPr>
          <p:cNvSpPr/>
          <p:nvPr/>
        </p:nvSpPr>
        <p:spPr>
          <a:xfrm rot="8100000" flipH="1">
            <a:off x="-39613" y="3441091"/>
            <a:ext cx="815474" cy="815474"/>
          </a:xfrm>
          <a:custGeom>
            <a:avLst/>
            <a:gdLst>
              <a:gd name="connsiteX0" fmla="*/ 1582365 w 1582365"/>
              <a:gd name="connsiteY0" fmla="*/ 1582365 h 1582365"/>
              <a:gd name="connsiteX1" fmla="*/ 0 w 1582365"/>
              <a:gd name="connsiteY1" fmla="*/ 0 h 1582365"/>
              <a:gd name="connsiteX2" fmla="*/ 1176636 w 1582365"/>
              <a:gd name="connsiteY2" fmla="*/ 0 h 1582365"/>
              <a:gd name="connsiteX3" fmla="*/ 1582365 w 1582365"/>
              <a:gd name="connsiteY3" fmla="*/ 405729 h 15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2365" h="1582365">
                <a:moveTo>
                  <a:pt x="1582365" y="1582365"/>
                </a:moveTo>
                <a:lnTo>
                  <a:pt x="0" y="0"/>
                </a:lnTo>
                <a:lnTo>
                  <a:pt x="1176636" y="0"/>
                </a:lnTo>
                <a:cubicBezTo>
                  <a:pt x="1400714" y="0"/>
                  <a:pt x="1582365" y="181651"/>
                  <a:pt x="1582365" y="4057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5E64C6D4-C47E-594B-83A8-65733B21E5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1" y="3272200"/>
            <a:ext cx="1282397" cy="1159229"/>
          </a:xfrm>
          <a:prstGeom prst="rect">
            <a:avLst/>
          </a:prstGeom>
          <a:noFill/>
        </p:spPr>
      </p:pic>
      <p:sp>
        <p:nvSpPr>
          <p:cNvPr id="15" name="Rechteck: eine Ecke abgerundet 94">
            <a:extLst>
              <a:ext uri="{FF2B5EF4-FFF2-40B4-BE49-F238E27FC236}">
                <a16:creationId xmlns:a16="http://schemas.microsoft.com/office/drawing/2014/main" id="{6E0FED9E-5313-E1A3-CEEF-C95FDB892EC9}"/>
              </a:ext>
            </a:extLst>
          </p:cNvPr>
          <p:cNvSpPr/>
          <p:nvPr/>
        </p:nvSpPr>
        <p:spPr>
          <a:xfrm>
            <a:off x="10158151" y="3821114"/>
            <a:ext cx="1662376" cy="2308225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728000" rtlCol="0" anchor="t"/>
          <a:lstStyle/>
          <a:p>
            <a:pPr algn="ctr">
              <a:buClr>
                <a:srgbClr val="EC0016"/>
              </a:buClr>
              <a:defRPr/>
            </a:pPr>
            <a:r>
              <a:rPr lang="de-DE" b="1">
                <a:solidFill>
                  <a:prstClr val="black"/>
                </a:solidFill>
              </a:rPr>
              <a:t>RIS::</a:t>
            </a:r>
            <a:br>
              <a:rPr lang="de-DE" b="1">
                <a:solidFill>
                  <a:prstClr val="black"/>
                </a:solidFill>
              </a:rPr>
            </a:br>
            <a:endParaRPr lang="de-DE" b="1">
              <a:solidFill>
                <a:prstClr val="black"/>
              </a:solidFill>
            </a:endParaRP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F068D50A-532E-311F-5C47-FD1CE8B7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537600"/>
            <a:ext cx="10602902" cy="216024"/>
          </a:xfrm>
        </p:spPr>
        <p:txBody>
          <a:bodyPr/>
          <a:lstStyle/>
          <a:p>
            <a:r>
              <a:rPr lang="de-DE" err="1">
                <a:solidFill>
                  <a:schemeClr val="tx1"/>
                </a:solidFill>
              </a:rPr>
              <a:t>Reisendeninformation</a:t>
            </a:r>
            <a:r>
              <a:rPr lang="de-DE">
                <a:solidFill>
                  <a:schemeClr val="tx1"/>
                </a:solidFill>
              </a:rPr>
              <a:t> | RIS-API </a:t>
            </a:r>
          </a:p>
        </p:txBody>
      </p:sp>
      <p:grpSp>
        <p:nvGrpSpPr>
          <p:cNvPr id="2" name="easyElement">
            <a:extLst>
              <a:ext uri="{FF2B5EF4-FFF2-40B4-BE49-F238E27FC236}">
                <a16:creationId xmlns:a16="http://schemas.microsoft.com/office/drawing/2014/main" id="{8775382A-F89D-0B5C-96E4-C40AC12C8A9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253989" y="1454982"/>
            <a:ext cx="8566536" cy="4679950"/>
            <a:chOff x="1944913" y="1886968"/>
            <a:chExt cx="9875612" cy="4230457"/>
          </a:xfrm>
        </p:grpSpPr>
        <p:sp>
          <p:nvSpPr>
            <p:cNvPr id="10" name="element_02_01">
              <a:extLst>
                <a:ext uri="{FF2B5EF4-FFF2-40B4-BE49-F238E27FC236}">
                  <a16:creationId xmlns:a16="http://schemas.microsoft.com/office/drawing/2014/main" id="{2F5EA2FA-E532-664D-71B1-9B5D2105E677}"/>
                </a:ext>
              </a:extLst>
            </p:cNvPr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1944913" y="1886968"/>
              <a:ext cx="3243871" cy="2078764"/>
            </a:xfrm>
            <a:prstGeom prst="rect">
              <a:avLst/>
            </a:prstGeom>
            <a:solidFill>
              <a:srgbClr val="EFF2F2"/>
            </a:solidFill>
            <a:ln w="635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8D919B"/>
                  </a:solidFill>
                  <a:prstDash val="solid"/>
                </a14:hiddenLine>
              </a:ext>
            </a:extLst>
          </p:spPr>
          <p:txBody>
            <a:bodyPr vert="horz" lIns="72000" tIns="72000" rIns="72000" bIns="7200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RIS::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Connections</a:t>
              </a:r>
            </a:p>
          </p:txBody>
        </p:sp>
        <p:sp>
          <p:nvSpPr>
            <p:cNvPr id="11" name="element_02_02">
              <a:extLst>
                <a:ext uri="{FF2B5EF4-FFF2-40B4-BE49-F238E27FC236}">
                  <a16:creationId xmlns:a16="http://schemas.microsoft.com/office/drawing/2014/main" id="{4FB29F4C-E977-CB64-B013-29FA48F7D6F7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5260784" y="1886968"/>
              <a:ext cx="3243871" cy="2078764"/>
            </a:xfrm>
            <a:prstGeom prst="rect">
              <a:avLst/>
            </a:prstGeom>
            <a:solidFill>
              <a:srgbClr val="EFF2F2"/>
            </a:solidFill>
            <a:ln w="635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8D919B"/>
                  </a:solidFill>
                  <a:prstDash val="solid"/>
                </a14:hiddenLine>
              </a:ext>
            </a:extLst>
          </p:spPr>
          <p:txBody>
            <a:bodyPr vert="horz" lIns="72000" tIns="72000" rIns="72000" bIns="7200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RIS::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Boards</a:t>
              </a:r>
            </a:p>
          </p:txBody>
        </p:sp>
        <p:sp>
          <p:nvSpPr>
            <p:cNvPr id="12" name="element_02_03">
              <a:extLst>
                <a:ext uri="{FF2B5EF4-FFF2-40B4-BE49-F238E27FC236}">
                  <a16:creationId xmlns:a16="http://schemas.microsoft.com/office/drawing/2014/main" id="{F64287D0-BBD1-26EF-EDA6-618737B7B1C3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8576654" y="1886968"/>
              <a:ext cx="3243871" cy="2078764"/>
            </a:xfrm>
            <a:prstGeom prst="round1Rect">
              <a:avLst>
                <a:gd name="adj" fmla="val 7141"/>
              </a:avLst>
            </a:prstGeom>
            <a:solidFill>
              <a:srgbClr val="EFF2F2"/>
            </a:solidFill>
            <a:ln w="6350" cmpd="sng">
              <a:noFill/>
              <a:prstDash val="solid"/>
            </a:ln>
            <a:effectLst>
              <a:softEdge rad="0"/>
            </a:effectLst>
            <a:extLst>
              <a:ext uri="{91240B29-F687-4F45-9708-019B960494DF}">
                <a14:hiddenLine xmlns:a14="http://schemas.microsoft.com/office/drawing/2010/main" w="6350" cmpd="sng">
                  <a:solidFill>
                    <a:srgbClr val="8D919B"/>
                  </a:solidFill>
                  <a:prstDash val="solid"/>
                </a14:hiddenLine>
              </a:ext>
            </a:extLst>
          </p:spPr>
          <p:txBody>
            <a:bodyPr vert="horz" lIns="72000" tIns="72000" rIns="72000" bIns="7200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RIS::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Journeys</a:t>
              </a:r>
              <a:endParaRPr kumimoji="0" lang="de-DE" sz="1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element_03_03">
              <a:extLst>
                <a:ext uri="{FF2B5EF4-FFF2-40B4-BE49-F238E27FC236}">
                  <a16:creationId xmlns:a16="http://schemas.microsoft.com/office/drawing/2014/main" id="{92A052F7-1BEC-7D07-3ADF-311744240DC3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 rot="5400000">
              <a:off x="9173212" y="3457697"/>
              <a:ext cx="2066347" cy="3228278"/>
            </a:xfrm>
            <a:prstGeom prst="round1Rect">
              <a:avLst>
                <a:gd name="adj" fmla="val 6669"/>
              </a:avLst>
            </a:prstGeom>
            <a:solidFill>
              <a:srgbClr val="EFF2F2"/>
            </a:solidFill>
            <a:ln w="635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8D919B"/>
                  </a:solidFill>
                  <a:prstDash val="solid"/>
                </a14:hiddenLine>
              </a:ext>
            </a:extLst>
          </p:spPr>
          <p:txBody>
            <a:bodyPr vert="vert270" lIns="72000" tIns="72000" rIns="18000" bIns="7200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RIS::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Events</a:t>
              </a:r>
            </a:p>
          </p:txBody>
        </p:sp>
        <p:sp>
          <p:nvSpPr>
            <p:cNvPr id="16" name="element_03_02">
              <a:extLst>
                <a:ext uri="{FF2B5EF4-FFF2-40B4-BE49-F238E27FC236}">
                  <a16:creationId xmlns:a16="http://schemas.microsoft.com/office/drawing/2014/main" id="{3AA3A47D-60B3-B75E-2973-2ABF11BC5B4C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5260784" y="4038661"/>
              <a:ext cx="3243871" cy="2078764"/>
            </a:xfrm>
            <a:prstGeom prst="rect">
              <a:avLst/>
            </a:prstGeom>
            <a:solidFill>
              <a:srgbClr val="EFF2F2"/>
            </a:solidFill>
            <a:ln w="635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8D919B"/>
                  </a:solidFill>
                  <a:prstDash val="solid"/>
                </a14:hiddenLine>
              </a:ext>
            </a:extLst>
          </p:spPr>
          <p:txBody>
            <a:bodyPr vert="horz" lIns="72000" tIns="72000" rIns="72000" bIns="7200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RIS::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Stations</a:t>
              </a:r>
              <a:endParaRPr kumimoji="0" lang="de-DE" sz="1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element_03_01">
              <a:extLst>
                <a:ext uri="{FF2B5EF4-FFF2-40B4-BE49-F238E27FC236}">
                  <a16:creationId xmlns:a16="http://schemas.microsoft.com/office/drawing/2014/main" id="{4198BBAA-5746-96AF-04EF-01A8817B90E1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1944913" y="4038661"/>
              <a:ext cx="3243871" cy="2078764"/>
            </a:xfrm>
            <a:prstGeom prst="rect">
              <a:avLst/>
            </a:prstGeom>
            <a:solidFill>
              <a:srgbClr val="EFF2F2"/>
            </a:solidFill>
            <a:ln w="6350" cmpd="sng">
              <a:noFill/>
              <a:prstDash val="solid"/>
            </a:ln>
            <a:extLst>
              <a:ext uri="{91240B29-F687-4F45-9708-019B960494DF}">
                <a14:hiddenLine xmlns:a14="http://schemas.microsoft.com/office/drawing/2010/main" w="6350" cmpd="sng">
                  <a:solidFill>
                    <a:srgbClr val="8D919B"/>
                  </a:solidFill>
                  <a:prstDash val="solid"/>
                </a14:hiddenLine>
              </a:ext>
            </a:extLst>
          </p:spPr>
          <p:txBody>
            <a:bodyPr vert="horz" lIns="72000" tIns="72000" rIns="72000" bIns="72000" rtlCol="0" anchor="b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780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7188" indent="-1793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39750" indent="-1825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17550" indent="-177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DB Sans" panose="020B0502050202020204" pitchFamily="34" charset="0"/>
                <a:buChar char="‒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RIS::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600" b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Disruptions</a:t>
              </a:r>
              <a:endParaRPr kumimoji="0" lang="de-DE" sz="1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9" name="Grafik 28">
            <a:extLst>
              <a:ext uri="{FF2B5EF4-FFF2-40B4-BE49-F238E27FC236}">
                <a16:creationId xmlns:a16="http://schemas.microsoft.com/office/drawing/2014/main" id="{4B54310F-7FB4-AAAD-0C71-B19F6F4150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70396" y="4133478"/>
            <a:ext cx="1080000" cy="108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02365EA-EA6C-1E08-24E6-DB4C07D2C6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70396" y="1748667"/>
            <a:ext cx="1080000" cy="10800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8CC13204-84C6-0B74-69FD-C5E982D0E3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97257" y="4133478"/>
            <a:ext cx="1080000" cy="1080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E274285-BD42-7521-5532-F1BDE5C96D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20926" y="4133478"/>
            <a:ext cx="1080000" cy="10800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3CCB06F7-5F60-A3E5-A663-3C3E42658E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94066" y="1753202"/>
            <a:ext cx="1080000" cy="10800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95E276F-FA56-3EC6-EF76-3380D05643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20923" y="174866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513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feld 73">
            <a:extLst>
              <a:ext uri="{FF2B5EF4-FFF2-40B4-BE49-F238E27FC236}">
                <a16:creationId xmlns:a16="http://schemas.microsoft.com/office/drawing/2014/main" id="{C992126F-5CF6-C020-039D-3CA6BABCF79B}"/>
              </a:ext>
            </a:extLst>
          </p:cNvPr>
          <p:cNvSpPr txBox="1"/>
          <p:nvPr/>
        </p:nvSpPr>
        <p:spPr>
          <a:xfrm>
            <a:off x="8800013" y="1463363"/>
            <a:ext cx="2839083" cy="4636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ctr">
              <a:spcAft>
                <a:spcPts val="1200"/>
              </a:spcAft>
              <a:buClr>
                <a:srgbClr val="EC0016"/>
              </a:buClr>
              <a:defRPr/>
            </a:pPr>
            <a:r>
              <a:rPr lang="de-DE" sz="1600" b="1" dirty="0">
                <a:solidFill>
                  <a:prstClr val="black"/>
                </a:solidFill>
              </a:rPr>
              <a:t>Für alle Anzeigeformate durch </a:t>
            </a:r>
            <a:endParaRPr lang="de-DE" sz="1600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EC0016"/>
              </a:buClr>
              <a:buFont typeface="Arial"/>
              <a:buChar char="•"/>
              <a:defRPr/>
            </a:pPr>
            <a:r>
              <a:rPr lang="de-DE" sz="1200" dirty="0">
                <a:solidFill>
                  <a:prstClr val="black"/>
                </a:solidFill>
              </a:rPr>
              <a:t>einheitliche </a:t>
            </a:r>
            <a:r>
              <a:rPr lang="de-DE" sz="1200" b="1" dirty="0" err="1">
                <a:solidFill>
                  <a:prstClr val="black"/>
                </a:solidFill>
              </a:rPr>
              <a:t>FahrtIDs</a:t>
            </a:r>
            <a:r>
              <a:rPr lang="de-DE" sz="1200" dirty="0">
                <a:solidFill>
                  <a:prstClr val="black"/>
                </a:solidFill>
              </a:rPr>
              <a:t>, </a:t>
            </a:r>
            <a:r>
              <a:rPr lang="de-DE" sz="1200" b="1" dirty="0" err="1">
                <a:solidFill>
                  <a:prstClr val="black"/>
                </a:solidFill>
              </a:rPr>
              <a:t>StationsIDs</a:t>
            </a:r>
            <a:r>
              <a:rPr lang="de-DE" sz="1200" dirty="0">
                <a:solidFill>
                  <a:prstClr val="black"/>
                </a:solidFill>
              </a:rPr>
              <a:t> &amp; Begrifflichkeiten</a:t>
            </a:r>
            <a:endParaRPr lang="de-DE" sz="1400" dirty="0">
              <a:solidFill>
                <a:prstClr val="black"/>
              </a:solidFill>
            </a:endParaRPr>
          </a:p>
          <a:p>
            <a:pPr marL="171450" lvl="0" indent="-171450">
              <a:lnSpc>
                <a:spcPct val="150000"/>
              </a:lnSpc>
              <a:buClr>
                <a:srgbClr val="EC0016"/>
              </a:buClr>
              <a:buFont typeface="Arial"/>
              <a:buChar char="•"/>
              <a:defRPr/>
            </a:pPr>
            <a:r>
              <a:rPr lang="de-DE" sz="1200" dirty="0">
                <a:solidFill>
                  <a:prstClr val="black"/>
                </a:solidFill>
              </a:rPr>
              <a:t>durchgängiges „</a:t>
            </a:r>
            <a:r>
              <a:rPr lang="de-DE" sz="1200" b="1" dirty="0" err="1">
                <a:solidFill>
                  <a:prstClr val="black"/>
                </a:solidFill>
              </a:rPr>
              <a:t>Matching</a:t>
            </a:r>
            <a:r>
              <a:rPr lang="de-DE" sz="1200" dirty="0">
                <a:solidFill>
                  <a:prstClr val="black"/>
                </a:solidFill>
              </a:rPr>
              <a:t>“</a:t>
            </a:r>
          </a:p>
          <a:p>
            <a:pPr marL="171450" lvl="0" indent="-171450">
              <a:lnSpc>
                <a:spcPct val="150000"/>
              </a:lnSpc>
              <a:buClr>
                <a:srgbClr val="EC0016"/>
              </a:buClr>
              <a:buFont typeface="Arial"/>
              <a:buChar char="•"/>
              <a:defRPr/>
            </a:pPr>
            <a:r>
              <a:rPr lang="de-DE" sz="1200" b="1" dirty="0">
                <a:solidFill>
                  <a:prstClr val="black"/>
                </a:solidFill>
              </a:rPr>
              <a:t>Konsistenz</a:t>
            </a:r>
            <a:r>
              <a:rPr lang="de-DE" sz="1200" dirty="0">
                <a:solidFill>
                  <a:prstClr val="black"/>
                </a:solidFill>
              </a:rPr>
              <a:t> durch einmalige Erhebung</a:t>
            </a:r>
          </a:p>
          <a:p>
            <a:pPr marL="171450" lvl="0" indent="-171450">
              <a:lnSpc>
                <a:spcPct val="150000"/>
              </a:lnSpc>
              <a:buClr>
                <a:srgbClr val="EC0016"/>
              </a:buClr>
              <a:buFont typeface="Arial"/>
              <a:buChar char="•"/>
              <a:defRPr/>
            </a:pPr>
            <a:r>
              <a:rPr lang="de-DE" sz="1200" dirty="0">
                <a:solidFill>
                  <a:prstClr val="black"/>
                </a:solidFill>
              </a:rPr>
              <a:t>intuitive </a:t>
            </a:r>
            <a:r>
              <a:rPr lang="de-DE" sz="1200" b="1" dirty="0">
                <a:solidFill>
                  <a:prstClr val="black"/>
                </a:solidFill>
              </a:rPr>
              <a:t>Orchestrierung</a:t>
            </a:r>
            <a:r>
              <a:rPr lang="de-DE" sz="1200" dirty="0">
                <a:solidFill>
                  <a:prstClr val="black"/>
                </a:solidFill>
              </a:rPr>
              <a:t> einfacher Bausteine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A286AA-B918-D1AB-C775-47CAF345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+mj-lt"/>
                <a:cs typeface="+mj-lt"/>
              </a:rPr>
              <a:t>Einheitliches Datenmodell ermöglicht Bausteinprinzip für intuitives Kombinieren unserer APIs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0A8AA8-6B97-D053-4C0E-F84BABDC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err="1"/>
              <a:t>Reisendeninformation</a:t>
            </a:r>
            <a:r>
              <a:rPr lang="de-DE"/>
              <a:t> | RIS-API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FDEFD7-BFBC-6D42-72E9-88496A641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de-DE" smtClean="0"/>
              <a:t>5</a:t>
            </a:fld>
            <a:endParaRPr lang="de-DE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2705356-F070-512C-8587-CBC946972B5A}"/>
              </a:ext>
            </a:extLst>
          </p:cNvPr>
          <p:cNvGrpSpPr/>
          <p:nvPr/>
        </p:nvGrpSpPr>
        <p:grpSpPr>
          <a:xfrm>
            <a:off x="410941" y="5478312"/>
            <a:ext cx="2044800" cy="565200"/>
            <a:chOff x="1325351" y="5393469"/>
            <a:chExt cx="2044800" cy="56520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309B735-21C6-2022-E040-182A0EBCB5DB}"/>
                </a:ext>
              </a:extLst>
            </p:cNvPr>
            <p:cNvSpPr txBox="1"/>
            <p:nvPr/>
          </p:nvSpPr>
          <p:spPr>
            <a:xfrm>
              <a:off x="1325351" y="5393469"/>
              <a:ext cx="2044800" cy="56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noAutofit/>
            </a:bodyPr>
            <a:lstStyle/>
            <a:p>
              <a:pPr lvl="0" algn="ctr">
                <a:spcAft>
                  <a:spcPts val="1200"/>
                </a:spcAft>
                <a:buClr>
                  <a:srgbClr val="EC0016"/>
                </a:buClr>
                <a:defRPr/>
              </a:pP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EFC766F4-E967-8752-147E-857EE80372F6}"/>
                </a:ext>
              </a:extLst>
            </p:cNvPr>
            <p:cNvSpPr txBox="1"/>
            <p:nvPr/>
          </p:nvSpPr>
          <p:spPr>
            <a:xfrm>
              <a:off x="1497044" y="5506792"/>
              <a:ext cx="1686973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>
                <a:buClr>
                  <a:schemeClr val="accent2"/>
                </a:buClr>
              </a:pPr>
              <a:r>
                <a:rPr lang="de-DE" sz="1600" b="1" dirty="0"/>
                <a:t>API-Bausteine</a:t>
              </a:r>
              <a:endParaRPr lang="de-DE" dirty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82D3EAD-7025-800B-C55B-0493D490233D}"/>
              </a:ext>
            </a:extLst>
          </p:cNvPr>
          <p:cNvGrpSpPr/>
          <p:nvPr/>
        </p:nvGrpSpPr>
        <p:grpSpPr>
          <a:xfrm>
            <a:off x="411484" y="4385691"/>
            <a:ext cx="2044257" cy="590989"/>
            <a:chOff x="1325894" y="4385691"/>
            <a:chExt cx="2044257" cy="590989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0649132-BFEF-DCBE-9260-7209AEA887DB}"/>
                </a:ext>
              </a:extLst>
            </p:cNvPr>
            <p:cNvSpPr txBox="1"/>
            <p:nvPr/>
          </p:nvSpPr>
          <p:spPr>
            <a:xfrm>
              <a:off x="1325894" y="4385691"/>
              <a:ext cx="2044257" cy="565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noAutofit/>
            </a:bodyPr>
            <a:lstStyle/>
            <a:p>
              <a:pPr lvl="0" algn="ctr">
                <a:spcAft>
                  <a:spcPts val="1200"/>
                </a:spcAft>
                <a:buClr>
                  <a:srgbClr val="EC0016"/>
                </a:buClr>
                <a:defRPr/>
              </a:pP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54BDD32C-2E31-4A7F-780A-86C98319FCC4}"/>
                </a:ext>
              </a:extLst>
            </p:cNvPr>
            <p:cNvSpPr txBox="1"/>
            <p:nvPr/>
          </p:nvSpPr>
          <p:spPr>
            <a:xfrm>
              <a:off x="1357542" y="4391905"/>
              <a:ext cx="1965979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de-DE" sz="1600" b="1" dirty="0"/>
                <a:t>Kanalspezifischer </a:t>
              </a:r>
              <a:br>
                <a:rPr lang="de-DE" sz="1600" b="1" dirty="0"/>
              </a:br>
              <a:r>
                <a:rPr lang="de-DE" sz="1600" b="1" dirty="0"/>
                <a:t>Use Case </a:t>
              </a:r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4CAC1C3-CDEA-92EC-1C88-B4F299552742}"/>
              </a:ext>
            </a:extLst>
          </p:cNvPr>
          <p:cNvGrpSpPr/>
          <p:nvPr/>
        </p:nvGrpSpPr>
        <p:grpSpPr>
          <a:xfrm>
            <a:off x="354255" y="2458373"/>
            <a:ext cx="2101486" cy="565200"/>
            <a:chOff x="1269207" y="1463363"/>
            <a:chExt cx="2101486" cy="56520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DAB5592-05C6-043B-4B75-54D98586C2F5}"/>
                </a:ext>
              </a:extLst>
            </p:cNvPr>
            <p:cNvSpPr txBox="1"/>
            <p:nvPr/>
          </p:nvSpPr>
          <p:spPr>
            <a:xfrm>
              <a:off x="1325893" y="1463363"/>
              <a:ext cx="2044800" cy="565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rtlCol="0" anchor="t">
              <a:noAutofit/>
            </a:bodyPr>
            <a:lstStyle/>
            <a:p>
              <a:pPr lvl="0" algn="ctr">
                <a:spcAft>
                  <a:spcPts val="1200"/>
                </a:spcAft>
                <a:buClr>
                  <a:srgbClr val="EC0016"/>
                </a:buClr>
                <a:defRPr/>
              </a:pP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BE2FB0B-FAF5-C153-8818-95065C0D4BB9}"/>
                </a:ext>
              </a:extLst>
            </p:cNvPr>
            <p:cNvSpPr txBox="1"/>
            <p:nvPr/>
          </p:nvSpPr>
          <p:spPr>
            <a:xfrm>
              <a:off x="1269207" y="1543469"/>
              <a:ext cx="2027731" cy="35064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de-DE"/>
              </a:defPPr>
              <a:lvl1pPr algn="r">
                <a:buClr>
                  <a:schemeClr val="accent2"/>
                </a:buClr>
                <a:defRPr sz="1600" b="1"/>
              </a:lvl1pPr>
            </a:lstStyle>
            <a:p>
              <a:r>
                <a:rPr lang="de-DE" dirty="0" err="1"/>
                <a:t>Reisendenkanäle</a:t>
              </a:r>
              <a:endParaRPr lang="de-DE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B77DD594-49AC-DAD6-F3B9-F32A87CF06E0}"/>
              </a:ext>
            </a:extLst>
          </p:cNvPr>
          <p:cNvGrpSpPr>
            <a:grpSpLocks noChangeAspect="1"/>
          </p:cNvGrpSpPr>
          <p:nvPr/>
        </p:nvGrpSpPr>
        <p:grpSpPr>
          <a:xfrm>
            <a:off x="3842067" y="1493098"/>
            <a:ext cx="3426662" cy="2507436"/>
            <a:chOff x="4667764" y="3885698"/>
            <a:chExt cx="3066158" cy="2243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8C18FC0D-FFD5-6107-E9D1-5CC3E797DC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7764" y="3885698"/>
              <a:ext cx="3066158" cy="2243640"/>
              <a:chOff x="3973286" y="3431445"/>
              <a:chExt cx="4213727" cy="3083365"/>
            </a:xfrm>
          </p:grpSpPr>
          <p:pic>
            <p:nvPicPr>
              <p:cNvPr id="25" name="Grafik 24" descr="Ein Bild, das Entwurf, Zeichnung, Lineart, Zug enthält.&#10;&#10;Beschreibung automatisch generiert.">
                <a:extLst>
                  <a:ext uri="{FF2B5EF4-FFF2-40B4-BE49-F238E27FC236}">
                    <a16:creationId xmlns:a16="http://schemas.microsoft.com/office/drawing/2014/main" id="{D4748BCA-ABFE-F82E-98D2-7636546FA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959" t="2453" r="-173" b="2258"/>
              <a:stretch/>
            </p:blipFill>
            <p:spPr>
              <a:xfrm>
                <a:off x="3973286" y="3431445"/>
                <a:ext cx="4213727" cy="3083365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</p:pic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93D6F2B2-8B55-C506-3198-554AC84E2FAB}"/>
                  </a:ext>
                </a:extLst>
              </p:cNvPr>
              <p:cNvSpPr/>
              <p:nvPr/>
            </p:nvSpPr>
            <p:spPr>
              <a:xfrm rot="5891128">
                <a:off x="5634842" y="5649357"/>
                <a:ext cx="701983" cy="390731"/>
              </a:xfrm>
              <a:prstGeom prst="rect">
                <a:avLst/>
              </a:prstGeom>
              <a:solidFill>
                <a:srgbClr val="FFDF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975" indent="-180975" algn="ctr">
                  <a:buClr>
                    <a:srgbClr val="EC0016"/>
                  </a:buClr>
                  <a:buFont typeface="DB Sans" panose="020B0502050202020204" pitchFamily="34" charset="0"/>
                  <a:buChar char="‒"/>
                </a:pPr>
                <a:endParaRPr lang="de-DE" sz="16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FCDD59DC-D2FA-847D-C052-88E8F2E8539B}"/>
                  </a:ext>
                </a:extLst>
              </p:cNvPr>
              <p:cNvSpPr/>
              <p:nvPr/>
            </p:nvSpPr>
            <p:spPr>
              <a:xfrm>
                <a:off x="7377218" y="4047068"/>
                <a:ext cx="559455" cy="1067476"/>
              </a:xfrm>
              <a:prstGeom prst="rect">
                <a:avLst/>
              </a:prstGeom>
              <a:solidFill>
                <a:srgbClr val="FFEAB8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0975" marR="0" lvl="0" indent="-18097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 typeface="DB Sans" panose="020B0502050202020204" pitchFamily="34" charset="0"/>
                  <a:buChar char="‒"/>
                  <a:tabLst/>
                  <a:defRPr/>
                </a:pPr>
                <a:endPara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5FD493F-CDCF-A63F-97E1-6B431E6C9329}"/>
                </a:ext>
              </a:extLst>
            </p:cNvPr>
            <p:cNvSpPr/>
            <p:nvPr/>
          </p:nvSpPr>
          <p:spPr>
            <a:xfrm>
              <a:off x="4667764" y="3885698"/>
              <a:ext cx="3066158" cy="338554"/>
            </a:xfrm>
            <a:prstGeom prst="rect">
              <a:avLst/>
            </a:prstGeom>
            <a:solidFill>
              <a:srgbClr val="EC001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 algn="ctr">
                <a:buClr>
                  <a:schemeClr val="accent2"/>
                </a:buClr>
                <a:buFont typeface="DB Sans" panose="020B0502050202020204" pitchFamily="34" charset="0"/>
                <a:buChar char="‒"/>
              </a:pPr>
              <a:r>
                <a:rPr lang="en-US" sz="1600" b="1" dirty="0">
                  <a:solidFill>
                    <a:schemeClr val="bg1"/>
                  </a:solidFill>
                </a:rPr>
                <a:t>Der </a:t>
              </a:r>
              <a:r>
                <a:rPr lang="en-US" sz="1600" b="1" dirty="0" err="1">
                  <a:solidFill>
                    <a:schemeClr val="bg1"/>
                  </a:solidFill>
                </a:rPr>
                <a:t>Reisende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im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Fokus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" name="Gerade Verbindung mit Pfeil 65">
            <a:extLst>
              <a:ext uri="{FF2B5EF4-FFF2-40B4-BE49-F238E27FC236}">
                <a16:creationId xmlns:a16="http://schemas.microsoft.com/office/drawing/2014/main" id="{68BCA30D-8B5B-4C8D-65DD-444227F6E9EF}"/>
              </a:ext>
            </a:extLst>
          </p:cNvPr>
          <p:cNvCxnSpPr>
            <a:cxnSpLocks/>
            <a:stCxn id="48" idx="0"/>
            <a:endCxn id="26" idx="3"/>
          </p:cNvCxnSpPr>
          <p:nvPr/>
        </p:nvCxnSpPr>
        <p:spPr>
          <a:xfrm rot="5400000" flipH="1" flipV="1">
            <a:off x="4706453" y="3654084"/>
            <a:ext cx="647558" cy="815655"/>
          </a:xfrm>
          <a:prstGeom prst="bentConnector3">
            <a:avLst>
              <a:gd name="adj1" fmla="val 50000"/>
            </a:avLst>
          </a:prstGeom>
          <a:ln w="38100">
            <a:solidFill>
              <a:srgbClr val="FFDF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65">
            <a:extLst>
              <a:ext uri="{FF2B5EF4-FFF2-40B4-BE49-F238E27FC236}">
                <a16:creationId xmlns:a16="http://schemas.microsoft.com/office/drawing/2014/main" id="{44174008-5DAE-A8D8-47B0-F14DBCF2B8C9}"/>
              </a:ext>
            </a:extLst>
          </p:cNvPr>
          <p:cNvCxnSpPr>
            <a:cxnSpLocks/>
            <a:stCxn id="49" idx="0"/>
          </p:cNvCxnSpPr>
          <p:nvPr/>
        </p:nvCxnSpPr>
        <p:spPr>
          <a:xfrm rot="5400000" flipH="1" flipV="1">
            <a:off x="5642656" y="3281390"/>
            <a:ext cx="1614584" cy="594016"/>
          </a:xfrm>
          <a:prstGeom prst="bentConnector3">
            <a:avLst>
              <a:gd name="adj1" fmla="val 50000"/>
            </a:avLst>
          </a:prstGeom>
          <a:ln w="38100">
            <a:solidFill>
              <a:srgbClr val="FFEA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F21D8077-99AB-0FF6-C892-5C2EBA551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55398" y="5379738"/>
            <a:ext cx="756000" cy="756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A95FD86-C8D7-E36F-423A-C6158E8F8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3986" y="5379850"/>
            <a:ext cx="756000" cy="756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B7C4578-4D41-170D-75D2-CF72899F4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24935" y="5379738"/>
            <a:ext cx="756000" cy="756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0F5CC83-4C32-D137-11BD-03D3AAE268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64009" y="5379738"/>
            <a:ext cx="756000" cy="756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3A7C25F-14DD-2B1A-9802-4030FAAA0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85861" y="5379738"/>
            <a:ext cx="756000" cy="7560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CD6A03F-9146-E76E-5DEA-2842D1FF93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12895" y="5379738"/>
            <a:ext cx="756000" cy="756000"/>
          </a:xfrm>
          <a:prstGeom prst="rect">
            <a:avLst/>
          </a:prstGeom>
        </p:spPr>
      </p:pic>
      <p:cxnSp>
        <p:nvCxnSpPr>
          <p:cNvPr id="31" name="Gerade Verbindung mit Pfeil 65">
            <a:extLst>
              <a:ext uri="{FF2B5EF4-FFF2-40B4-BE49-F238E27FC236}">
                <a16:creationId xmlns:a16="http://schemas.microsoft.com/office/drawing/2014/main" id="{A69E165E-0B73-41DE-0FAE-7B39C92E6E79}"/>
              </a:ext>
            </a:extLst>
          </p:cNvPr>
          <p:cNvCxnSpPr>
            <a:cxnSpLocks/>
            <a:stCxn id="23" idx="0"/>
            <a:endCxn id="48" idx="2"/>
          </p:cNvCxnSpPr>
          <p:nvPr/>
        </p:nvCxnSpPr>
        <p:spPr>
          <a:xfrm rot="5400000" flipH="1" flipV="1">
            <a:off x="3967833" y="4725166"/>
            <a:ext cx="428749" cy="880396"/>
          </a:xfrm>
          <a:prstGeom prst="bentConnector3">
            <a:avLst>
              <a:gd name="adj1" fmla="val 50000"/>
            </a:avLst>
          </a:prstGeom>
          <a:ln w="38100">
            <a:solidFill>
              <a:srgbClr val="FFDF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65">
            <a:extLst>
              <a:ext uri="{FF2B5EF4-FFF2-40B4-BE49-F238E27FC236}">
                <a16:creationId xmlns:a16="http://schemas.microsoft.com/office/drawing/2014/main" id="{D1157C2F-9EB9-9B3B-D2D3-508F97B3769B}"/>
              </a:ext>
            </a:extLst>
          </p:cNvPr>
          <p:cNvCxnSpPr>
            <a:cxnSpLocks/>
            <a:stCxn id="28" idx="0"/>
          </p:cNvCxnSpPr>
          <p:nvPr/>
        </p:nvCxnSpPr>
        <p:spPr>
          <a:xfrm rot="16200000" flipV="1">
            <a:off x="6220560" y="4936436"/>
            <a:ext cx="449236" cy="437367"/>
          </a:xfrm>
          <a:prstGeom prst="bentConnector3">
            <a:avLst>
              <a:gd name="adj1" fmla="val 50000"/>
            </a:avLst>
          </a:prstGeom>
          <a:ln w="38100">
            <a:solidFill>
              <a:srgbClr val="FFEA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4D7CE2C6-E722-75CB-5164-B69ED58B78B3}"/>
              </a:ext>
            </a:extLst>
          </p:cNvPr>
          <p:cNvSpPr/>
          <p:nvPr/>
        </p:nvSpPr>
        <p:spPr>
          <a:xfrm>
            <a:off x="3978718" y="4385690"/>
            <a:ext cx="1287374" cy="565299"/>
          </a:xfrm>
          <a:prstGeom prst="roundRect">
            <a:avLst>
              <a:gd name="adj" fmla="val 14690"/>
            </a:avLst>
          </a:prstGeom>
          <a:solidFill>
            <a:srgbClr val="FFDFD0"/>
          </a:solidFill>
          <a:ln>
            <a:solidFill>
              <a:srgbClr val="FFD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Störungsinfos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zu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meiner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Fahrt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FA7222DE-657F-1F05-FF2A-45927289AAB6}"/>
              </a:ext>
            </a:extLst>
          </p:cNvPr>
          <p:cNvSpPr/>
          <p:nvPr/>
        </p:nvSpPr>
        <p:spPr>
          <a:xfrm>
            <a:off x="5443166" y="4385690"/>
            <a:ext cx="1419547" cy="565299"/>
          </a:xfrm>
          <a:prstGeom prst="roundRect">
            <a:avLst>
              <a:gd name="adj" fmla="val 14690"/>
            </a:avLst>
          </a:prstGeom>
          <a:solidFill>
            <a:srgbClr val="FFE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lang="en-GB" sz="1200" b="1" err="1">
                <a:solidFill>
                  <a:schemeClr val="tx1"/>
                </a:solidFill>
              </a:rPr>
              <a:t>Ankunfts</a:t>
            </a:r>
            <a:r>
              <a:rPr lang="en-GB" sz="1200" b="1">
                <a:solidFill>
                  <a:schemeClr val="tx1"/>
                </a:solidFill>
              </a:rPr>
              <a:t>-/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Abfahrtstafel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29CF9970-F927-A3F5-6E0E-1840DFB5B0E1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4471986" y="5177414"/>
            <a:ext cx="0" cy="202436"/>
          </a:xfrm>
          <a:prstGeom prst="line">
            <a:avLst/>
          </a:prstGeom>
          <a:ln w="38100">
            <a:solidFill>
              <a:srgbClr val="FFDF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CCEAB534-5DFE-6CF0-7A63-DA80424F7712}"/>
              </a:ext>
            </a:extLst>
          </p:cNvPr>
          <p:cNvSpPr txBox="1"/>
          <p:nvPr/>
        </p:nvSpPr>
        <p:spPr>
          <a:xfrm>
            <a:off x="10231040" y="6522501"/>
            <a:ext cx="1338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2"/>
              </a:buClr>
            </a:pPr>
            <a:r>
              <a:rPr lang="en-US" sz="1000" dirty="0"/>
              <a:t>Bild: DB AG</a:t>
            </a:r>
            <a:endParaRPr lang="de-DE" sz="1000" dirty="0" err="1"/>
          </a:p>
        </p:txBody>
      </p:sp>
    </p:spTree>
    <p:extLst>
      <p:ext uri="{BB962C8B-B14F-4D97-AF65-F5344CB8AC3E}">
        <p14:creationId xmlns:p14="http://schemas.microsoft.com/office/powerpoint/2010/main" val="253121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>
            <a:extLst>
              <a:ext uri="{FF2B5EF4-FFF2-40B4-BE49-F238E27FC236}">
                <a16:creationId xmlns:a16="http://schemas.microsoft.com/office/drawing/2014/main" id="{BB84173C-CC10-3495-AB82-E34D30286A88}"/>
              </a:ext>
            </a:extLst>
          </p:cNvPr>
          <p:cNvSpPr txBox="1"/>
          <p:nvPr/>
        </p:nvSpPr>
        <p:spPr>
          <a:xfrm>
            <a:off x="6566822" y="1449389"/>
            <a:ext cx="5266403" cy="46799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1200"/>
              </a:spcAft>
              <a:buClr>
                <a:srgbClr val="EC0016"/>
              </a:buClr>
              <a:defRPr/>
            </a:pPr>
            <a:endParaRPr lang="de-DE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2F8209D-F244-8382-0BF7-2D9D361E073D}"/>
              </a:ext>
            </a:extLst>
          </p:cNvPr>
          <p:cNvSpPr txBox="1"/>
          <p:nvPr/>
        </p:nvSpPr>
        <p:spPr>
          <a:xfrm>
            <a:off x="359171" y="1442310"/>
            <a:ext cx="5266403" cy="46799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1200"/>
              </a:spcAft>
              <a:buClr>
                <a:srgbClr val="EC0016"/>
              </a:buClr>
              <a:defRPr/>
            </a:pPr>
            <a:endParaRPr lang="de-D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8" name="Textplatzhalter 30">
            <a:extLst>
              <a:ext uri="{FF2B5EF4-FFF2-40B4-BE49-F238E27FC236}">
                <a16:creationId xmlns:a16="http://schemas.microsoft.com/office/drawing/2014/main" id="{800116BB-EFEA-4515-8433-FE2A1F954F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87836" y="6475761"/>
            <a:ext cx="532800" cy="50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2F0A7-0266-4459-A709-6EC0E081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5392993-A0A7-3159-F3A2-98EF987B60F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972500" y="5171138"/>
            <a:ext cx="270645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C5A0F858-02F2-DE60-0D5D-4F91AC61714F}"/>
              </a:ext>
            </a:extLst>
          </p:cNvPr>
          <p:cNvSpPr txBox="1"/>
          <p:nvPr/>
        </p:nvSpPr>
        <p:spPr>
          <a:xfrm>
            <a:off x="7073874" y="6138864"/>
            <a:ext cx="49562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*Folgende Bausteine unterstützen das Eventsystem: RIS::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Journeys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, RIS::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Stations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, RIS::</a:t>
            </a:r>
            <a:r>
              <a:rPr kumimoji="0" lang="de-DE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Disruptions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49C1532C-F78C-05F8-9392-6755B12EE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8BDC2DE-4385-05D1-6808-CC605A3F6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696"/>
            <a:ext cx="10602893" cy="864052"/>
          </a:xfrm>
        </p:spPr>
        <p:txBody>
          <a:bodyPr vert="horz"/>
          <a:lstStyle/>
          <a:p>
            <a:r>
              <a:rPr lang="de-DE"/>
              <a:t>Mit RIS::Events den technischen Aufwand minimieren und die Vorteile von Streaming und APIs kombinieren</a:t>
            </a:r>
            <a:endParaRPr lang="de-DE" b="1" strike="sngStrike">
              <a:latin typeface="DB Head" panose="020B0502050202020204" pitchFamily="34" charset="0"/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1AEC9E2-4419-15BD-A0B7-53AF9FA9B68D}"/>
              </a:ext>
            </a:extLst>
          </p:cNvPr>
          <p:cNvGrpSpPr/>
          <p:nvPr/>
        </p:nvGrpSpPr>
        <p:grpSpPr>
          <a:xfrm>
            <a:off x="361278" y="2018291"/>
            <a:ext cx="5177837" cy="1669003"/>
            <a:chOff x="354175" y="2012519"/>
            <a:chExt cx="5177837" cy="166900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B522504-AC58-299E-3949-CB64413C2B78}"/>
                </a:ext>
              </a:extLst>
            </p:cNvPr>
            <p:cNvSpPr txBox="1"/>
            <p:nvPr/>
          </p:nvSpPr>
          <p:spPr>
            <a:xfrm>
              <a:off x="354175" y="2012519"/>
              <a:ext cx="2408763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Aft>
                  <a:spcPts val="600"/>
                </a:spcAft>
                <a:buClr>
                  <a:schemeClr val="accent2"/>
                </a:buClr>
              </a:pPr>
              <a:r>
                <a:rPr lang="de-DE" sz="1400" b="1" dirty="0"/>
                <a:t> Streaming:</a:t>
              </a:r>
            </a:p>
          </p:txBody>
        </p:sp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826EF85E-555D-EF0C-BC8F-FA2513078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9" r="16492"/>
            <a:stretch/>
          </p:blipFill>
          <p:spPr bwMode="auto">
            <a:xfrm>
              <a:off x="1923465" y="2546189"/>
              <a:ext cx="324316" cy="420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343C008-2AD3-E946-5A9D-AEA2D9EE3E44}"/>
                </a:ext>
              </a:extLst>
            </p:cNvPr>
            <p:cNvSpPr txBox="1"/>
            <p:nvPr/>
          </p:nvSpPr>
          <p:spPr>
            <a:xfrm>
              <a:off x="1415944" y="3035191"/>
              <a:ext cx="1380186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de-DE" sz="1200" b="1"/>
                <a:t>Klassischer </a:t>
              </a:r>
              <a:r>
                <a:rPr lang="de-DE" sz="1200" b="1" err="1"/>
                <a:t>DatenSTREAM</a:t>
              </a:r>
              <a:endParaRPr lang="de-DE" sz="1200" b="1"/>
            </a:p>
            <a:p>
              <a:pPr algn="ctr">
                <a:buClr>
                  <a:schemeClr val="accent2"/>
                </a:buClr>
              </a:pPr>
              <a:r>
                <a:rPr lang="de-DE" sz="1200"/>
                <a:t>(Fahrtwissen)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478EDFD-AD0C-97BF-B3A7-5ADD5FFDCC92}"/>
                </a:ext>
              </a:extLst>
            </p:cNvPr>
            <p:cNvSpPr txBox="1"/>
            <p:nvPr/>
          </p:nvSpPr>
          <p:spPr>
            <a:xfrm>
              <a:off x="4089183" y="3037957"/>
              <a:ext cx="1442829" cy="2591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de-DE" sz="1200" b="1"/>
                <a:t>Zug</a:t>
              </a:r>
            </a:p>
          </p:txBody>
        </p:sp>
        <p:pic>
          <p:nvPicPr>
            <p:cNvPr id="37" name="Grafik 36" descr="Zug Silhouette">
              <a:extLst>
                <a:ext uri="{FF2B5EF4-FFF2-40B4-BE49-F238E27FC236}">
                  <a16:creationId xmlns:a16="http://schemas.microsoft.com/office/drawing/2014/main" id="{6CEBBA2A-A7B1-642D-C097-BA000D72B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69520" y="2431649"/>
              <a:ext cx="682156" cy="647895"/>
            </a:xfrm>
            <a:prstGeom prst="rect">
              <a:avLst/>
            </a:prstGeom>
          </p:spPr>
        </p:pic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8797CBAD-E19D-6C59-1A01-D2F29109A62D}"/>
                </a:ext>
              </a:extLst>
            </p:cNvPr>
            <p:cNvCxnSpPr>
              <a:cxnSpLocks/>
              <a:stCxn id="38" idx="3"/>
              <a:endCxn id="37" idx="1"/>
            </p:cNvCxnSpPr>
            <p:nvPr/>
          </p:nvCxnSpPr>
          <p:spPr>
            <a:xfrm flipV="1">
              <a:off x="2247781" y="2755597"/>
              <a:ext cx="2221739" cy="10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D2D5D33A-A639-DDA1-61E8-F2AC505768AE}"/>
                </a:ext>
              </a:extLst>
            </p:cNvPr>
            <p:cNvSpPr txBox="1"/>
            <p:nvPr/>
          </p:nvSpPr>
          <p:spPr>
            <a:xfrm>
              <a:off x="2593237" y="2438176"/>
              <a:ext cx="1553547" cy="2616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de-DE" sz="1100"/>
                <a:t>hier, die neue Fahrt</a:t>
              </a:r>
              <a:endParaRPr lang="de-DE" sz="1100" i="1"/>
            </a:p>
          </p:txBody>
        </p:sp>
      </p:grpSp>
      <p:sp>
        <p:nvSpPr>
          <p:cNvPr id="43" name="Rechteck 42">
            <a:extLst>
              <a:ext uri="{FF2B5EF4-FFF2-40B4-BE49-F238E27FC236}">
                <a16:creationId xmlns:a16="http://schemas.microsoft.com/office/drawing/2014/main" id="{1B24CA2C-40DB-05C5-98C8-DA2C0A7DA7F3}"/>
              </a:ext>
            </a:extLst>
          </p:cNvPr>
          <p:cNvSpPr/>
          <p:nvPr/>
        </p:nvSpPr>
        <p:spPr>
          <a:xfrm>
            <a:off x="358775" y="1428554"/>
            <a:ext cx="5215604" cy="40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r>
              <a:rPr lang="de-DE" b="1">
                <a:solidFill>
                  <a:schemeClr val="tx1"/>
                </a:solidFill>
                <a:latin typeface="+mj-lt"/>
              </a:rPr>
              <a:t>Klassische Architektur </a:t>
            </a:r>
          </a:p>
        </p:txBody>
      </p:sp>
      <p:sp>
        <p:nvSpPr>
          <p:cNvPr id="49" name="Gleichschenkliges Dreieck 48">
            <a:extLst>
              <a:ext uri="{FF2B5EF4-FFF2-40B4-BE49-F238E27FC236}">
                <a16:creationId xmlns:a16="http://schemas.microsoft.com/office/drawing/2014/main" id="{E849F6C6-6B5C-DF40-CD22-DBEA1CF3C174}"/>
              </a:ext>
            </a:extLst>
          </p:cNvPr>
          <p:cNvSpPr/>
          <p:nvPr/>
        </p:nvSpPr>
        <p:spPr>
          <a:xfrm rot="5400000">
            <a:off x="3796786" y="3556195"/>
            <a:ext cx="4679950" cy="46634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dirty="0">
              <a:solidFill>
                <a:schemeClr val="tx1"/>
              </a:solidFill>
            </a:endParaRPr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9C98E4D0-E7EC-9BA8-409B-74EC40E45DD6}"/>
              </a:ext>
            </a:extLst>
          </p:cNvPr>
          <p:cNvGrpSpPr/>
          <p:nvPr/>
        </p:nvGrpSpPr>
        <p:grpSpPr>
          <a:xfrm>
            <a:off x="373852" y="4138572"/>
            <a:ext cx="5086742" cy="1954401"/>
            <a:chOff x="377299" y="4058490"/>
            <a:chExt cx="5086742" cy="195440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DE400F22-F43D-7DF4-8BB1-FC0728D61E14}"/>
                </a:ext>
              </a:extLst>
            </p:cNvPr>
            <p:cNvSpPr txBox="1"/>
            <p:nvPr/>
          </p:nvSpPr>
          <p:spPr>
            <a:xfrm>
              <a:off x="2968200" y="4577110"/>
              <a:ext cx="1431996" cy="23271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Gibt es neue Daten?</a:t>
              </a:r>
              <a:endParaRPr kumimoji="0" lang="de-DE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B09DECA3-8487-0CFF-3DAB-5177A0128B53}"/>
                </a:ext>
              </a:extLst>
            </p:cNvPr>
            <p:cNvCxnSpPr>
              <a:cxnSpLocks/>
            </p:cNvCxnSpPr>
            <p:nvPr/>
          </p:nvCxnSpPr>
          <p:spPr>
            <a:xfrm>
              <a:off x="2790811" y="5107379"/>
              <a:ext cx="1739968" cy="155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B8698C5-36CE-E86B-EDFB-6D00DEB360B3}"/>
                </a:ext>
              </a:extLst>
            </p:cNvPr>
            <p:cNvSpPr txBox="1"/>
            <p:nvPr/>
          </p:nvSpPr>
          <p:spPr>
            <a:xfrm>
              <a:off x="2916623" y="5145887"/>
              <a:ext cx="1535150" cy="430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Nein, später vielleicht.</a:t>
              </a:r>
              <a:endParaRPr kumimoji="0" lang="de-DE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0A923F7-768A-F785-A494-DBBBC9687C59}"/>
                </a:ext>
              </a:extLst>
            </p:cNvPr>
            <p:cNvSpPr txBox="1"/>
            <p:nvPr/>
          </p:nvSpPr>
          <p:spPr>
            <a:xfrm>
              <a:off x="4095606" y="5492491"/>
              <a:ext cx="1368435" cy="24640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Zug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C3B56AA-B2EC-BCC9-03CF-E5C632E143AA}"/>
                </a:ext>
              </a:extLst>
            </p:cNvPr>
            <p:cNvSpPr txBox="1"/>
            <p:nvPr/>
          </p:nvSpPr>
          <p:spPr>
            <a:xfrm>
              <a:off x="1891414" y="5551226"/>
              <a:ext cx="136843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Kl</a:t>
              </a:r>
              <a:r>
                <a:rPr lang="de-DE" sz="1200" b="1" err="1">
                  <a:solidFill>
                    <a:prstClr val="black"/>
                  </a:solidFill>
                  <a:latin typeface="DB Sans"/>
                </a:rPr>
                <a:t>assische</a:t>
              </a:r>
              <a:r>
                <a:rPr lang="de-DE" sz="1200" b="1">
                  <a:solidFill>
                    <a:prstClr val="black"/>
                  </a:solidFill>
                  <a:latin typeface="DB Sans"/>
                </a:rPr>
                <a:t> API</a:t>
              </a:r>
              <a:endParaRPr kumimoji="0" lang="de-D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(Fahrtwissen)</a:t>
              </a:r>
            </a:p>
          </p:txBody>
        </p:sp>
        <p:pic>
          <p:nvPicPr>
            <p:cNvPr id="20" name="Picture 2" descr="Download SwaggerUI | Swagger Open Source">
              <a:extLst>
                <a:ext uri="{FF2B5EF4-FFF2-40B4-BE49-F238E27FC236}">
                  <a16:creationId xmlns:a16="http://schemas.microsoft.com/office/drawing/2014/main" id="{DA9B4A2B-C746-56BB-2217-9C98DE1C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592" y="4819454"/>
              <a:ext cx="570608" cy="54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3F204E7B-8BB7-A156-DDC6-62C8AAEC24F8}"/>
                </a:ext>
              </a:extLst>
            </p:cNvPr>
            <p:cNvGrpSpPr/>
            <p:nvPr/>
          </p:nvGrpSpPr>
          <p:grpSpPr>
            <a:xfrm>
              <a:off x="2702921" y="4166190"/>
              <a:ext cx="2052300" cy="380609"/>
              <a:chOff x="1454806" y="2215353"/>
              <a:chExt cx="2196337" cy="427870"/>
            </a:xfrm>
          </p:grpSpPr>
          <p:pic>
            <p:nvPicPr>
              <p:cNvPr id="22" name="Grafik 21" descr="Uhr Silhouette">
                <a:extLst>
                  <a:ext uri="{FF2B5EF4-FFF2-40B4-BE49-F238E27FC236}">
                    <a16:creationId xmlns:a16="http://schemas.microsoft.com/office/drawing/2014/main" id="{5102F172-E10D-8DAF-7940-E6434431E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454806" y="2215353"/>
                <a:ext cx="427870" cy="427870"/>
              </a:xfrm>
              <a:prstGeom prst="rect">
                <a:avLst/>
              </a:prstGeom>
            </p:spPr>
          </p:pic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29E6F581-58A7-3283-1B83-C7C7B470DCD7}"/>
                  </a:ext>
                </a:extLst>
              </p:cNvPr>
              <p:cNvSpPr txBox="1"/>
              <p:nvPr/>
            </p:nvSpPr>
            <p:spPr>
              <a:xfrm>
                <a:off x="1780702" y="2249533"/>
                <a:ext cx="1870441" cy="2940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z.B. alle 60s „</a:t>
                </a:r>
                <a:r>
                  <a:rPr kumimoji="0" lang="de-DE" sz="11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pollen</a:t>
                </a: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“</a:t>
                </a:r>
                <a:endParaRPr kumimoji="0" lang="de-DE" sz="11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</p:grpSp>
        <p:sp>
          <p:nvSpPr>
            <p:cNvPr id="24" name="Bogen 23">
              <a:extLst>
                <a:ext uri="{FF2B5EF4-FFF2-40B4-BE49-F238E27FC236}">
                  <a16:creationId xmlns:a16="http://schemas.microsoft.com/office/drawing/2014/main" id="{D9ED9B6B-6FD9-DD5C-68A3-D10F5D4CA533}"/>
                </a:ext>
              </a:extLst>
            </p:cNvPr>
            <p:cNvSpPr/>
            <p:nvPr/>
          </p:nvSpPr>
          <p:spPr>
            <a:xfrm>
              <a:off x="2762938" y="4510458"/>
              <a:ext cx="1804501" cy="813398"/>
            </a:xfrm>
            <a:prstGeom prst="arc">
              <a:avLst>
                <a:gd name="adj1" fmla="val 10938454"/>
                <a:gd name="adj2" fmla="val 21058428"/>
              </a:avLst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  <p:pic>
          <p:nvPicPr>
            <p:cNvPr id="26" name="Grafik 25" descr="Datenbank Silhouette">
              <a:extLst>
                <a:ext uri="{FF2B5EF4-FFF2-40B4-BE49-F238E27FC236}">
                  <a16:creationId xmlns:a16="http://schemas.microsoft.com/office/drawing/2014/main" id="{38938A47-D77D-5E4F-3B5F-ECD01BA88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01555" y="4859400"/>
              <a:ext cx="506541" cy="482214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5023343-D074-0247-9D32-4584211989B9}"/>
                </a:ext>
              </a:extLst>
            </p:cNvPr>
            <p:cNvSpPr txBox="1"/>
            <p:nvPr/>
          </p:nvSpPr>
          <p:spPr>
            <a:xfrm>
              <a:off x="1121411" y="5315466"/>
              <a:ext cx="1368435" cy="24640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Backend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CAC4C3E8-4601-4120-DF64-111BB5EFBE58}"/>
                </a:ext>
              </a:extLst>
            </p:cNvPr>
            <p:cNvSpPr txBox="1"/>
            <p:nvPr/>
          </p:nvSpPr>
          <p:spPr>
            <a:xfrm>
              <a:off x="377299" y="4058490"/>
              <a:ext cx="175483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C0016"/>
                </a:buClr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Klassische APIs:</a:t>
              </a:r>
            </a:p>
          </p:txBody>
        </p:sp>
        <p:pic>
          <p:nvPicPr>
            <p:cNvPr id="52" name="Grafik 51" descr="Zug Silhouette">
              <a:extLst>
                <a:ext uri="{FF2B5EF4-FFF2-40B4-BE49-F238E27FC236}">
                  <a16:creationId xmlns:a16="http://schemas.microsoft.com/office/drawing/2014/main" id="{EBCA476C-7A6A-CDBA-21DC-FC7FCEBA7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38746" y="4851440"/>
              <a:ext cx="682156" cy="647895"/>
            </a:xfrm>
            <a:prstGeom prst="rect">
              <a:avLst/>
            </a:prstGeom>
          </p:spPr>
        </p:pic>
      </p:grpSp>
      <p:sp>
        <p:nvSpPr>
          <p:cNvPr id="72" name="Rechteck 71">
            <a:extLst>
              <a:ext uri="{FF2B5EF4-FFF2-40B4-BE49-F238E27FC236}">
                <a16:creationId xmlns:a16="http://schemas.microsoft.com/office/drawing/2014/main" id="{45A0819F-2CAB-3285-9169-7DB3C5EE7168}"/>
              </a:ext>
            </a:extLst>
          </p:cNvPr>
          <p:cNvSpPr/>
          <p:nvPr/>
        </p:nvSpPr>
        <p:spPr>
          <a:xfrm>
            <a:off x="6566821" y="1445975"/>
            <a:ext cx="5204583" cy="40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2"/>
              </a:buClr>
            </a:pPr>
            <a:r>
              <a:rPr lang="de-DE" b="1">
                <a:solidFill>
                  <a:schemeClr val="tx1"/>
                </a:solidFill>
                <a:latin typeface="+mj-lt"/>
              </a:rPr>
              <a:t>RIS-API Architektur </a:t>
            </a:r>
          </a:p>
        </p:txBody>
      </p:sp>
      <p:sp>
        <p:nvSpPr>
          <p:cNvPr id="73" name="Fußzeilenplatzhalter 2">
            <a:extLst>
              <a:ext uri="{FF2B5EF4-FFF2-40B4-BE49-F238E27FC236}">
                <a16:creationId xmlns:a16="http://schemas.microsoft.com/office/drawing/2014/main" id="{B5FEF408-1B38-A2F5-4774-9BEF6A40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537600"/>
            <a:ext cx="10602902" cy="216024"/>
          </a:xfrm>
        </p:spPr>
        <p:txBody>
          <a:bodyPr/>
          <a:lstStyle/>
          <a:p>
            <a:r>
              <a:rPr lang="de-DE" err="1"/>
              <a:t>Reisendeninformation</a:t>
            </a:r>
            <a:r>
              <a:rPr lang="de-DE"/>
              <a:t> | RIS-API </a:t>
            </a:r>
          </a:p>
        </p:txBody>
      </p: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A835B93D-EF93-2331-EB88-1AF00DF240EC}"/>
              </a:ext>
            </a:extLst>
          </p:cNvPr>
          <p:cNvGrpSpPr/>
          <p:nvPr/>
        </p:nvGrpSpPr>
        <p:grpSpPr>
          <a:xfrm>
            <a:off x="6566821" y="2014071"/>
            <a:ext cx="5104172" cy="3675654"/>
            <a:chOff x="6566821" y="2014071"/>
            <a:chExt cx="5104172" cy="3675654"/>
          </a:xfrm>
        </p:grpSpPr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E2538029-7F15-009E-DD28-CA91319B4A11}"/>
                </a:ext>
              </a:extLst>
            </p:cNvPr>
            <p:cNvSpPr txBox="1"/>
            <p:nvPr/>
          </p:nvSpPr>
          <p:spPr>
            <a:xfrm>
              <a:off x="6566821" y="2014071"/>
              <a:ext cx="324574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Aft>
                  <a:spcPts val="600"/>
                </a:spcAft>
                <a:buClr>
                  <a:srgbClr val="EC0016"/>
                </a:buClr>
                <a:defRPr/>
              </a:pPr>
              <a:r>
                <a:rPr kumimoji="0" lang="de-D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rPr>
                <a:t>RIS-APIs mit RIS::Events*:</a:t>
              </a:r>
              <a:endPara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53FDE09D-78BF-29DA-1550-D94204012142}"/>
                </a:ext>
              </a:extLst>
            </p:cNvPr>
            <p:cNvGrpSpPr/>
            <p:nvPr/>
          </p:nvGrpSpPr>
          <p:grpSpPr>
            <a:xfrm>
              <a:off x="6905652" y="2668438"/>
              <a:ext cx="4765341" cy="3021287"/>
              <a:chOff x="6905652" y="2668438"/>
              <a:chExt cx="4765341" cy="3021287"/>
            </a:xfrm>
          </p:grpSpPr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50810B26-435C-8EA1-5A76-7D3FC7E08B5B}"/>
                  </a:ext>
                </a:extLst>
              </p:cNvPr>
              <p:cNvSpPr txBox="1"/>
              <p:nvPr/>
            </p:nvSpPr>
            <p:spPr>
              <a:xfrm>
                <a:off x="7797651" y="2824168"/>
                <a:ext cx="1448422" cy="2770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1BD0137B-B3F0-9E2C-F4B8-56946E3A2612}"/>
                  </a:ext>
                </a:extLst>
              </p:cNvPr>
              <p:cNvSpPr txBox="1"/>
              <p:nvPr/>
            </p:nvSpPr>
            <p:spPr>
              <a:xfrm>
                <a:off x="8561672" y="2803522"/>
                <a:ext cx="1909889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1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Na dann her mit den Daten.</a:t>
                </a:r>
                <a:endParaRPr kumimoji="0" lang="de-DE" sz="9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sp>
            <p:nvSpPr>
              <p:cNvPr id="106" name="Textfeld 105">
                <a:extLst>
                  <a:ext uri="{FF2B5EF4-FFF2-40B4-BE49-F238E27FC236}">
                    <a16:creationId xmlns:a16="http://schemas.microsoft.com/office/drawing/2014/main" id="{A212339B-BD57-9AE9-9703-C63CE037104F}"/>
                  </a:ext>
                </a:extLst>
              </p:cNvPr>
              <p:cNvSpPr txBox="1"/>
              <p:nvPr/>
            </p:nvSpPr>
            <p:spPr>
              <a:xfrm rot="1898054">
                <a:off x="7947032" y="4529134"/>
                <a:ext cx="1229280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Ich habe neue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Daten.</a:t>
                </a:r>
                <a:endParaRPr kumimoji="0" lang="de-DE" sz="11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sp>
            <p:nvSpPr>
              <p:cNvPr id="110" name="Bogen 109">
                <a:extLst>
                  <a:ext uri="{FF2B5EF4-FFF2-40B4-BE49-F238E27FC236}">
                    <a16:creationId xmlns:a16="http://schemas.microsoft.com/office/drawing/2014/main" id="{A13085B8-DC1E-EEE5-D000-3B62C2FD75C1}"/>
                  </a:ext>
                </a:extLst>
              </p:cNvPr>
              <p:cNvSpPr/>
              <p:nvPr/>
            </p:nvSpPr>
            <p:spPr>
              <a:xfrm>
                <a:off x="8134769" y="2668438"/>
                <a:ext cx="2690011" cy="1098623"/>
              </a:xfrm>
              <a:prstGeom prst="arc">
                <a:avLst>
                  <a:gd name="adj1" fmla="val 10938454"/>
                  <a:gd name="adj2" fmla="val 21058428"/>
                </a:avLst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pic>
            <p:nvPicPr>
              <p:cNvPr id="124" name="Grafik 123">
                <a:extLst>
                  <a:ext uri="{FF2B5EF4-FFF2-40B4-BE49-F238E27FC236}">
                    <a16:creationId xmlns:a16="http://schemas.microsoft.com/office/drawing/2014/main" id="{77004F6B-CE66-934E-9C2D-9EC4B4CE2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97984" y="4790667"/>
                <a:ext cx="651176" cy="648000"/>
              </a:xfrm>
              <a:prstGeom prst="rect">
                <a:avLst/>
              </a:prstGeom>
            </p:spPr>
          </p:pic>
          <p:sp>
            <p:nvSpPr>
              <p:cNvPr id="125" name="Textfeld 124">
                <a:extLst>
                  <a:ext uri="{FF2B5EF4-FFF2-40B4-BE49-F238E27FC236}">
                    <a16:creationId xmlns:a16="http://schemas.microsoft.com/office/drawing/2014/main" id="{8EF2E3A7-149F-4046-A5BF-BBFD88A65ECC}"/>
                  </a:ext>
                </a:extLst>
              </p:cNvPr>
              <p:cNvSpPr txBox="1"/>
              <p:nvPr/>
            </p:nvSpPr>
            <p:spPr>
              <a:xfrm>
                <a:off x="8779278" y="5412726"/>
                <a:ext cx="1550077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RIS::Events</a:t>
                </a:r>
                <a:endPara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3268F76C-0486-38DD-F38D-C6787C03DD4E}"/>
                  </a:ext>
                </a:extLst>
              </p:cNvPr>
              <p:cNvSpPr txBox="1"/>
              <p:nvPr/>
            </p:nvSpPr>
            <p:spPr>
              <a:xfrm rot="19215355">
                <a:off x="9963386" y="4495038"/>
                <a:ext cx="1063648" cy="4340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lang="de-DE" sz="1100">
                    <a:solidFill>
                      <a:srgbClr val="FF0000"/>
                    </a:solidFill>
                    <a:latin typeface="DB Sans"/>
                  </a:rPr>
                  <a:t>E</a:t>
                </a:r>
                <a:r>
                  <a:rPr kumimoji="0" lang="de-DE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s gibt neue Daten.</a:t>
                </a:r>
                <a:endParaRPr kumimoji="0" lang="de-DE" sz="1100" b="0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sp>
            <p:nvSpPr>
              <p:cNvPr id="8" name="Bogen 7">
                <a:extLst>
                  <a:ext uri="{FF2B5EF4-FFF2-40B4-BE49-F238E27FC236}">
                    <a16:creationId xmlns:a16="http://schemas.microsoft.com/office/drawing/2014/main" id="{24036701-07F8-DB6C-355E-684CDF5BDACE}"/>
                  </a:ext>
                </a:extLst>
              </p:cNvPr>
              <p:cNvSpPr/>
              <p:nvPr/>
            </p:nvSpPr>
            <p:spPr>
              <a:xfrm rot="12607575">
                <a:off x="7869831" y="4497730"/>
                <a:ext cx="1383683" cy="493695"/>
              </a:xfrm>
              <a:prstGeom prst="arc">
                <a:avLst>
                  <a:gd name="adj1" fmla="val 11690168"/>
                  <a:gd name="adj2" fmla="val 21058428"/>
                </a:avLst>
              </a:prstGeom>
              <a:ln>
                <a:solidFill>
                  <a:schemeClr val="accent2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61035F9A-65B9-F857-3934-376B94DCD5FF}"/>
                  </a:ext>
                </a:extLst>
              </p:cNvPr>
              <p:cNvSpPr txBox="1"/>
              <p:nvPr/>
            </p:nvSpPr>
            <p:spPr>
              <a:xfrm>
                <a:off x="7124169" y="3866580"/>
                <a:ext cx="1368435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Kl</a:t>
                </a:r>
                <a:r>
                  <a:rPr lang="de-DE" sz="1200" b="1" err="1">
                    <a:solidFill>
                      <a:prstClr val="black"/>
                    </a:solidFill>
                    <a:latin typeface="DB Sans"/>
                  </a:rPr>
                  <a:t>assische</a:t>
                </a:r>
                <a:r>
                  <a:rPr lang="de-DE" sz="1200" b="1">
                    <a:solidFill>
                      <a:prstClr val="black"/>
                    </a:solidFill>
                    <a:latin typeface="DB Sans"/>
                  </a:rPr>
                  <a:t> API</a:t>
                </a:r>
                <a:endPara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(Fahrtwissen)</a:t>
                </a:r>
              </a:p>
            </p:txBody>
          </p:sp>
          <p:pic>
            <p:nvPicPr>
              <p:cNvPr id="65" name="Picture 2" descr="Download SwaggerUI | Swagger Open Source">
                <a:extLst>
                  <a:ext uri="{FF2B5EF4-FFF2-40B4-BE49-F238E27FC236}">
                    <a16:creationId xmlns:a16="http://schemas.microsoft.com/office/drawing/2014/main" id="{F396D036-AE77-EA0E-23A3-B3C99B44B0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0689" y="3342410"/>
                <a:ext cx="570608" cy="543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Grafik 65" descr="Datenbank Silhouette">
                <a:extLst>
                  <a:ext uri="{FF2B5EF4-FFF2-40B4-BE49-F238E27FC236}">
                    <a16:creationId xmlns:a16="http://schemas.microsoft.com/office/drawing/2014/main" id="{15A3661F-F6AE-3203-0A00-C8AAF63C4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05652" y="3382356"/>
                <a:ext cx="506541" cy="482214"/>
              </a:xfrm>
              <a:prstGeom prst="rect">
                <a:avLst/>
              </a:prstGeom>
            </p:spPr>
          </p:pic>
          <p:cxnSp>
            <p:nvCxnSpPr>
              <p:cNvPr id="67" name="Gerade Verbindung mit Pfeil 66">
                <a:extLst>
                  <a:ext uri="{FF2B5EF4-FFF2-40B4-BE49-F238E27FC236}">
                    <a16:creationId xmlns:a16="http://schemas.microsoft.com/office/drawing/2014/main" id="{831692FA-2271-80DB-7F1F-AAC30DD3D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058" y="3607326"/>
                <a:ext cx="3166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4A36ED21-3DB4-FF69-2D34-E91CE37C05FD}"/>
                  </a:ext>
                </a:extLst>
              </p:cNvPr>
              <p:cNvSpPr txBox="1"/>
              <p:nvPr/>
            </p:nvSpPr>
            <p:spPr>
              <a:xfrm>
                <a:off x="10302558" y="3983208"/>
                <a:ext cx="1368435" cy="2464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C001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DB Sans"/>
                    <a:ea typeface="+mn-ea"/>
                    <a:cs typeface="+mn-cs"/>
                  </a:rPr>
                  <a:t>Zug</a:t>
                </a:r>
              </a:p>
            </p:txBody>
          </p:sp>
          <p:pic>
            <p:nvPicPr>
              <p:cNvPr id="71" name="Grafik 70" descr="Zug Silhouette">
                <a:extLst>
                  <a:ext uri="{FF2B5EF4-FFF2-40B4-BE49-F238E27FC236}">
                    <a16:creationId xmlns:a16="http://schemas.microsoft.com/office/drawing/2014/main" id="{08407014-BC33-946D-9FBD-872684464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645698" y="3342157"/>
                <a:ext cx="682156" cy="647895"/>
              </a:xfrm>
              <a:prstGeom prst="rect">
                <a:avLst/>
              </a:prstGeom>
            </p:spPr>
          </p:pic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C8315FCF-5353-BB3E-43F9-BEFD5F01A33D}"/>
                  </a:ext>
                </a:extLst>
              </p:cNvPr>
              <p:cNvSpPr/>
              <p:nvPr/>
            </p:nvSpPr>
            <p:spPr>
              <a:xfrm rot="8270812">
                <a:off x="9851712" y="4423942"/>
                <a:ext cx="1383683" cy="493695"/>
              </a:xfrm>
              <a:prstGeom prst="arc">
                <a:avLst>
                  <a:gd name="adj1" fmla="val 11690168"/>
                  <a:gd name="adj2" fmla="val 21058428"/>
                </a:avLst>
              </a:prstGeom>
              <a:ln>
                <a:solidFill>
                  <a:schemeClr val="accent2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B Sans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" name="apfel_event">
            <a:hlinkClick r:id="" action="ppaction://media"/>
            <a:extLst>
              <a:ext uri="{FF2B5EF4-FFF2-40B4-BE49-F238E27FC236}">
                <a16:creationId xmlns:a16="http://schemas.microsoft.com/office/drawing/2014/main" id="{71853CCA-3EEE-2F8E-0EEF-495FA8F39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39577" y="5668168"/>
            <a:ext cx="422977" cy="42297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40201A2-32AF-EC43-6429-0A0A6ED3ABF0}"/>
              </a:ext>
            </a:extLst>
          </p:cNvPr>
          <p:cNvSpPr/>
          <p:nvPr/>
        </p:nvSpPr>
        <p:spPr>
          <a:xfrm>
            <a:off x="6639577" y="5656856"/>
            <a:ext cx="422977" cy="4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7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9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9" grpId="0" animBg="1"/>
      <p:bldP spid="43" grpId="0" animBg="1"/>
      <p:bldP spid="49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BC09EB-4DB8-7694-8621-BED01CAF66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5800" y="1616400"/>
            <a:ext cx="5180400" cy="3625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3207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122FD9F-F120-714B-8228-57A936EE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Unsere Bausteine</a:t>
            </a:r>
          </a:p>
        </p:txBody>
      </p:sp>
    </p:spTree>
    <p:extLst>
      <p:ext uri="{BB962C8B-B14F-4D97-AF65-F5344CB8AC3E}">
        <p14:creationId xmlns:p14="http://schemas.microsoft.com/office/powerpoint/2010/main" val="237737382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5B695B4-8E94-84FA-32BF-80549220A3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5B695B4-8E94-84FA-32BF-80549220A3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8A5CA-8DC7-DFBF-A326-EE18B5B9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D9F7D-0C28-4C21-AA99-7C67E34F632A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71DA9D2-2191-B968-DB5A-D514E591830B}"/>
              </a:ext>
            </a:extLst>
          </p:cNvPr>
          <p:cNvSpPr/>
          <p:nvPr/>
        </p:nvSpPr>
        <p:spPr>
          <a:xfrm>
            <a:off x="460190" y="571576"/>
            <a:ext cx="11360335" cy="5462552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83B610-7F02-E1B6-B919-D7F8C19BF108}"/>
              </a:ext>
            </a:extLst>
          </p:cNvPr>
          <p:cNvSpPr txBox="1"/>
          <p:nvPr/>
        </p:nvSpPr>
        <p:spPr>
          <a:xfrm>
            <a:off x="920688" y="296545"/>
            <a:ext cx="2524730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RIS::</a:t>
            </a:r>
            <a:r>
              <a:rPr kumimoji="0" lang="de-DE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Journeys</a:t>
            </a:r>
            <a:endParaRPr kumimoji="0" lang="de-D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34F29D-0527-250D-85AD-12216D95CB80}"/>
              </a:ext>
            </a:extLst>
          </p:cNvPr>
          <p:cNvSpPr/>
          <p:nvPr/>
        </p:nvSpPr>
        <p:spPr>
          <a:xfrm>
            <a:off x="11246555" y="319202"/>
            <a:ext cx="659118" cy="45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DB Sans" panose="020B0502050202020204" pitchFamily="34" charset="0"/>
              <a:buChar char="‒"/>
              <a:tabLst/>
              <a:defRPr/>
            </a:pPr>
            <a:endParaRPr kumimoji="0" lang="de-DE" sz="16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A17735-4524-9912-E2B2-C05D6B2A2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27" y="357101"/>
            <a:ext cx="568198" cy="40608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4A4BD4A-9A22-706F-D676-E19EA63FDFA7}"/>
              </a:ext>
            </a:extLst>
          </p:cNvPr>
          <p:cNvSpPr txBox="1"/>
          <p:nvPr/>
        </p:nvSpPr>
        <p:spPr>
          <a:xfrm>
            <a:off x="565708" y="2244915"/>
            <a:ext cx="295688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Übersicht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Der Baustein liefert Details zu einer einzelnen Fahrt, d. h.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Abfahrten und Ankünfte im Fahrtverlauf (Soll- und Prognosezeiten sowie Plattformen)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itchFamily="2" charset="2"/>
              <a:buChar char="-"/>
              <a:tabLst/>
              <a:defRPr/>
            </a:pPr>
            <a:r>
              <a:rPr lang="de-DE" sz="1400">
                <a:solidFill>
                  <a:srgbClr val="282D37"/>
                </a:solidFill>
                <a:latin typeface="DBScreenSans" panose="020B0502050202020204" pitchFamily="34" charset="77"/>
              </a:rPr>
              <a:t>Haltausfälle oder Zusatzhalte (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disponierte 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Laufwegveränderunge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itchFamily="2" charset="2"/>
              <a:buChar char="-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Beziehungen zu anderen Fahrten (Ersatz/Entlastung/Vereinigung/Durchbindung).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#fahrtverlauf #</a:t>
            </a:r>
            <a:r>
              <a:rPr kumimoji="0" lang="de-DE" sz="140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echtzeit</a:t>
            </a:r>
            <a:endParaRPr kumimoji="0" lang="de-DE" sz="1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311A5D2-1F6B-C932-F4CD-1AD15BA85904}"/>
              </a:ext>
            </a:extLst>
          </p:cNvPr>
          <p:cNvSpPr txBox="1"/>
          <p:nvPr/>
        </p:nvSpPr>
        <p:spPr>
          <a:xfrm>
            <a:off x="3664490" y="879104"/>
            <a:ext cx="3688597" cy="48761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defRPr/>
            </a:pPr>
            <a:r>
              <a:rPr lang="de-DE" b="1" err="1">
                <a:solidFill>
                  <a:prstClr val="black"/>
                </a:solidFill>
                <a:latin typeface="+mj-lt"/>
              </a:rPr>
              <a:t>Featureset</a:t>
            </a:r>
            <a:endParaRPr lang="de-DE" b="1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RIS::</a:t>
            </a: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Journeys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Echtzeitinformationen zu Fahrten des ÖV (ca. 800.000 pro Tag).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Informationen zu Ankunfts-/Abfahrtszeiten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Informationen zum gesamten Fahrtverlauf, wie bspw. Start- &amp; Zielbahnhof sowie Via-Halte</a:t>
            </a: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Informationen zu den jeweiligen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Gleisen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285750" marR="0" lvl="0" indent="-285750" algn="l" defTabSz="868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Symbol" pitchFamily="2" charset="2"/>
              <a:buChar char="-"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Hinweise bzw. Störungs-</a:t>
            </a:r>
            <a:b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informationen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  <a:t> zu einer Fahrt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Sans"/>
              <a:ea typeface="+mn-ea"/>
              <a:cs typeface="+mn-cs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B06CAC1-D7EE-1E6D-4CB8-FA98EE9D274E}"/>
              </a:ext>
            </a:extLst>
          </p:cNvPr>
          <p:cNvSpPr txBox="1"/>
          <p:nvPr/>
        </p:nvSpPr>
        <p:spPr>
          <a:xfrm>
            <a:off x="7771810" y="870421"/>
            <a:ext cx="3960000" cy="243804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UseCases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Head Black"/>
                <a:ea typeface="+mn-ea"/>
                <a:cs typeface="+mn-cs"/>
              </a:rPr>
              <a:t> für Reisende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ad Black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lang="de-DE" sz="1400">
                <a:solidFill>
                  <a:srgbClr val="282D37"/>
                </a:solidFill>
                <a:latin typeface="DBScreenSans" panose="020B0502050202020204" pitchFamily="34" charset="77"/>
              </a:rPr>
              <a:t>Woher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 kommt eine Fahrt, wohin führt sie und über welche weiteren Halte zu welchen Zeiten ist ihr Verlauf?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Eine Fahrt fällt aus – durch welche andere Fahrt wird sie ersetzt (Ersatzfahrt)?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Wie viele Halte sind es noch bis nach Köln?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16"/>
              </a:buClr>
              <a:buSzTx/>
              <a:buFont typeface="+mj-lt"/>
              <a:buAutoNum type="arabicPeriod"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82D37"/>
                </a:solidFill>
                <a:effectLst/>
                <a:uLnTx/>
                <a:uFillTx/>
                <a:latin typeface="DBScreenSans" panose="020B0502050202020204" pitchFamily="34" charset="77"/>
                <a:ea typeface="+mn-ea"/>
                <a:cs typeface="+mn-cs"/>
              </a:rPr>
              <a:t>Mit welcher Fahrt wird dieser Zug auf welchen Fahrtabschnitten gemeinsam durchgeführt (Vereinigung)?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rPr>
            </a:b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82D37"/>
              </a:solidFill>
              <a:effectLst/>
              <a:uLnTx/>
              <a:uFillTx/>
              <a:latin typeface="DBScreenSans" panose="020B0502050202020204" pitchFamily="34" charset="77"/>
              <a:ea typeface="+mn-ea"/>
              <a:cs typeface="+mn-cs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A6408059-2079-FF36-5579-D7BE50A98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185" y="2025308"/>
            <a:ext cx="447734" cy="447734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F3881F10-F686-843F-0F98-F266EA4B5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304" y="4067583"/>
            <a:ext cx="450000" cy="45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F07894B0-6726-432E-B93C-A310F5E383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680" y="3386070"/>
            <a:ext cx="450000" cy="450000"/>
          </a:xfrm>
          <a:prstGeom prst="rect">
            <a:avLst/>
          </a:prstGeom>
        </p:spPr>
      </p:pic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802AD909-F5DA-437B-C392-929BE2AF6A21}"/>
              </a:ext>
            </a:extLst>
          </p:cNvPr>
          <p:cNvCxnSpPr>
            <a:cxnSpLocks/>
          </p:cNvCxnSpPr>
          <p:nvPr/>
        </p:nvCxnSpPr>
        <p:spPr>
          <a:xfrm>
            <a:off x="3596257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0F7905F-5DE6-34C7-1590-A4FEE2AAEFCC}"/>
              </a:ext>
            </a:extLst>
          </p:cNvPr>
          <p:cNvCxnSpPr/>
          <p:nvPr/>
        </p:nvCxnSpPr>
        <p:spPr>
          <a:xfrm>
            <a:off x="7624491" y="937108"/>
            <a:ext cx="0" cy="4932000"/>
          </a:xfrm>
          <a:prstGeom prst="line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CE1C0ED-92FC-E42B-5FE0-B9CF9E90B66C}"/>
              </a:ext>
            </a:extLst>
          </p:cNvPr>
          <p:cNvGrpSpPr/>
          <p:nvPr/>
        </p:nvGrpSpPr>
        <p:grpSpPr>
          <a:xfrm>
            <a:off x="371475" y="6104854"/>
            <a:ext cx="109492" cy="837813"/>
            <a:chOff x="2384712" y="6103537"/>
            <a:chExt cx="109492" cy="837813"/>
          </a:xfrm>
        </p:grpSpPr>
        <p:cxnSp>
          <p:nvCxnSpPr>
            <p:cNvPr id="12" name="Gerader Verbinder 112">
              <a:extLst>
                <a:ext uri="{FF2B5EF4-FFF2-40B4-BE49-F238E27FC236}">
                  <a16:creationId xmlns:a16="http://schemas.microsoft.com/office/drawing/2014/main" id="{1E1B73A2-DEB5-D422-254D-94B1C5316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741" y="6172200"/>
              <a:ext cx="0" cy="76915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Ellipse 113">
              <a:extLst>
                <a:ext uri="{FF2B5EF4-FFF2-40B4-BE49-F238E27FC236}">
                  <a16:creationId xmlns:a16="http://schemas.microsoft.com/office/drawing/2014/main" id="{9A86020A-CE9F-8A3F-E40C-F0EC040A021D}"/>
                </a:ext>
              </a:extLst>
            </p:cNvPr>
            <p:cNvSpPr/>
            <p:nvPr/>
          </p:nvSpPr>
          <p:spPr>
            <a:xfrm>
              <a:off x="2384712" y="6103537"/>
              <a:ext cx="109492" cy="10949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C0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marR="0" lvl="0" indent="-18097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C0016"/>
                </a:buClr>
                <a:buSzTx/>
                <a:buFont typeface="DB Sans" panose="020B0502050202020204" pitchFamily="34" charset="0"/>
                <a:buChar char="‒"/>
                <a:tabLst/>
                <a:defRPr/>
              </a:pPr>
              <a:endPara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B Sans"/>
                <a:ea typeface="+mn-ea"/>
                <a:cs typeface="+mn-cs"/>
              </a:endParaRPr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id="{02B051BB-A613-EE03-A82F-677D2E597B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16" r="3482" b="3796"/>
          <a:stretch/>
        </p:blipFill>
        <p:spPr>
          <a:xfrm>
            <a:off x="1259561" y="6278023"/>
            <a:ext cx="394206" cy="3954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A4451AF-18CA-E559-2F32-7324F88ACD5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916" r="3422" b="3796"/>
          <a:stretch/>
        </p:blipFill>
        <p:spPr>
          <a:xfrm>
            <a:off x="236577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A420EF0-0985-868D-2E82-BEE7A730D5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1916" r="3393" b="3796"/>
          <a:stretch/>
        </p:blipFill>
        <p:spPr>
          <a:xfrm>
            <a:off x="1771053" y="6276028"/>
            <a:ext cx="394206" cy="39946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96DBC632-5665-9A58-5A0C-9F6AB35F68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5639" r="4451" b="2102"/>
          <a:stretch/>
        </p:blipFill>
        <p:spPr>
          <a:xfrm>
            <a:off x="2282545" y="6266043"/>
            <a:ext cx="394206" cy="41943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55FFBB00-31E1-CFAE-4AD8-3640C433DC7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2580" r="3452" b="3133"/>
          <a:stretch/>
        </p:blipFill>
        <p:spPr>
          <a:xfrm>
            <a:off x="748069" y="6276029"/>
            <a:ext cx="394206" cy="3994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D5BAEF9-BF1B-8762-FF72-3F24028ABA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8224" y="992340"/>
            <a:ext cx="1080000" cy="1080000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5EAA32B1-17BC-F1A7-EC89-38B1392DDB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2800" y="2704556"/>
            <a:ext cx="450000" cy="45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A54CFDE-330E-7B68-86F6-256391FEB00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1916" r="3333" b="3796"/>
          <a:stretch/>
        </p:blipFill>
        <p:spPr>
          <a:xfrm>
            <a:off x="2794036" y="6287284"/>
            <a:ext cx="394206" cy="37695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>
                <a:alpha val="15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AF06971-3971-A3BE-E6F2-CFAB7E3879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27" y="6241761"/>
            <a:ext cx="517725" cy="4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055788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DB 16_9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OPTION" val="3"/>
  <p:tag name="ABSTANDV" val="5,669292"/>
  <p:tag name="MARGINH" val="0"/>
  <p:tag name="MARGINV" val="0"/>
  <p:tag name="TEMPID" val="0"/>
  <p:tag name="ABSTANDH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EASYCOUNT" val=";627.;628.;629.;568.;569.;570.;571.;572.;573."/>
  <p:tag name="EASYELEMENTTAGGED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OPTION" val="3"/>
  <p:tag name="ABSTANDV" val="5,669292"/>
  <p:tag name="MARGINH" val="0"/>
  <p:tag name="MARGINV" val="0"/>
  <p:tag name="TEMPID" val="0"/>
  <p:tag name="ABSTANDH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OPTION" val="3"/>
  <p:tag name="ABSTANDV" val="5,669292"/>
  <p:tag name="MARGINH" val="0"/>
  <p:tag name="MARGINV" val="0"/>
  <p:tag name="TEMPID" val="0"/>
  <p:tag name="ABSTANDH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OPTION" val="3"/>
  <p:tag name="ABSTANDV" val="5,669292"/>
  <p:tag name="MARGINH" val="0"/>
  <p:tag name="MARGINV" val="0"/>
  <p:tag name="TEMPID" val="0"/>
  <p:tag name="ABSTANDH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OPTION" val="3"/>
  <p:tag name="ABSTANDV" val="5,669292"/>
  <p:tag name="MARGINH" val="0"/>
  <p:tag name="MARGINV" val="0"/>
  <p:tag name="TEMPID" val="0"/>
  <p:tag name="ABSTANDH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OPTION" val="3"/>
  <p:tag name="ABSTANDV" val="5,669292"/>
  <p:tag name="MARGINH" val="0"/>
  <p:tag name="MARGINV" val="0"/>
  <p:tag name="TEMPID" val="0"/>
  <p:tag name="ABSTANDH" val="2"/>
</p:tagLst>
</file>

<file path=ppt/theme/theme1.xml><?xml version="1.0" encoding="utf-8"?>
<a:theme xmlns:a="http://schemas.openxmlformats.org/drawingml/2006/main" name="DB">
  <a:themeElements>
    <a:clrScheme name="Benutzerdefiniert 190">
      <a:dk1>
        <a:sysClr val="windowText" lastClr="000000"/>
      </a:dk1>
      <a:lt1>
        <a:sysClr val="window" lastClr="FFFFFF"/>
      </a:lt1>
      <a:dk2>
        <a:srgbClr val="000000"/>
      </a:dk2>
      <a:lt2>
        <a:srgbClr val="8D919B"/>
      </a:lt2>
      <a:accent1>
        <a:srgbClr val="D3D8DC"/>
      </a:accent1>
      <a:accent2>
        <a:srgbClr val="EC0016"/>
      </a:accent2>
      <a:accent3>
        <a:srgbClr val="EFF2F2"/>
      </a:accent3>
      <a:accent4>
        <a:srgbClr val="D3D8DC"/>
      </a:accent4>
      <a:accent5>
        <a:srgbClr val="555B63"/>
      </a:accent5>
      <a:accent6>
        <a:srgbClr val="EFF2F2"/>
      </a:accent6>
      <a:hlink>
        <a:srgbClr val="555B63"/>
      </a:hlink>
      <a:folHlink>
        <a:srgbClr val="D3D8DC"/>
      </a:folHlink>
    </a:clrScheme>
    <a:fontScheme name="Benutzerdefiniert 104">
      <a:majorFont>
        <a:latin typeface="DB Head Black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marL="180975" indent="-180975" algn="ctr">
          <a:buClr>
            <a:schemeClr val="accent2"/>
          </a:buClr>
          <a:buFont typeface="DB Sans" panose="020B0502050202020204" pitchFamily="34" charset="0"/>
          <a:buChar char="‒"/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80975" indent="-180975" algn="l">
          <a:buClr>
            <a:schemeClr val="accent2"/>
          </a:buClr>
          <a:buFont typeface="DB Sans" panose="020B0502050202020204" pitchFamily="34" charset="0"/>
          <a:buChar char="‒"/>
          <a:defRPr sz="1600" dirty="0" err="1" smtClean="0"/>
        </a:defPPr>
      </a:lstStyle>
    </a:txDef>
  </a:objectDefaults>
  <a:extraClrSchemeLst/>
  <a:custClrLst>
    <a:custClr name="Yellow 700">
      <a:srgbClr val="FF9B00"/>
    </a:custClr>
    <a:custClr name="Orange 700">
      <a:srgbClr val="C05E00"/>
    </a:custClr>
    <a:custClr name="Red 700">
      <a:srgbClr val="9B000E"/>
    </a:custClr>
    <a:custClr name="Burgundry 700">
      <a:srgbClr val="641E32"/>
    </a:custClr>
    <a:custClr name="Pink 700">
      <a:srgbClr val="B80065"/>
    </a:custClr>
    <a:custClr name="Violett 700">
      <a:srgbClr val="581D70"/>
    </a:custClr>
    <a:custClr name="Blue 700">
      <a:srgbClr val="0A1E6E"/>
    </a:custClr>
    <a:custClr name="Cyan 700">
      <a:srgbClr val="0087B9"/>
    </a:custClr>
    <a:custClr name="Turquiose 700">
      <a:srgbClr val="006E6B"/>
    </a:custClr>
    <a:custClr name="Green 700">
      <a:srgbClr val="165C27"/>
    </a:custClr>
    <a:custClr name="Yellow 500">
      <a:srgbClr val="FFD800"/>
    </a:custClr>
    <a:custClr name="Orange 500">
      <a:srgbClr val="F39200"/>
    </a:custClr>
    <a:custClr name="Red 500">
      <a:srgbClr val="EC0016"/>
    </a:custClr>
    <a:custClr name="Burgundry 500">
      <a:srgbClr val="A9455D"/>
    </a:custClr>
    <a:custClr name="Pink 500">
      <a:srgbClr val="E93E8F"/>
    </a:custClr>
    <a:custClr name="Violett 500">
      <a:srgbClr val="814997"/>
    </a:custClr>
    <a:custClr name="Blue 500">
      <a:srgbClr val="1455C0"/>
    </a:custClr>
    <a:custClr name="Cyan 500">
      <a:srgbClr val="309FD1"/>
    </a:custClr>
    <a:custClr name="Turquiose 500">
      <a:srgbClr val="00A099"/>
    </a:custClr>
    <a:custClr name="Green 500">
      <a:srgbClr val="408335"/>
    </a:custClr>
    <a:custClr name="Yellow 300">
      <a:srgbClr val="FFF876"/>
    </a:custClr>
    <a:custClr name="Orange 300">
      <a:srgbClr val="FACA7F"/>
    </a:custClr>
    <a:custClr name="Red 300">
      <a:srgbClr val="FA9090"/>
    </a:custClr>
    <a:custClr name="Burgundry 300">
      <a:srgbClr val="DA9AA8"/>
    </a:custClr>
    <a:custClr name="Pink 300">
      <a:srgbClr val="F4AECE"/>
    </a:custClr>
    <a:custClr name="Violett 300">
      <a:srgbClr val="C2A1C7"/>
    </a:custClr>
    <a:custClr name="Blue 300">
      <a:srgbClr val="73AEF4"/>
    </a:custClr>
    <a:custClr name="Cyan 300">
      <a:srgbClr val="84CFEF"/>
    </a:custClr>
    <a:custClr name="Turquiose 300">
      <a:srgbClr val="83CACA"/>
    </a:custClr>
    <a:custClr name="Green 300">
      <a:srgbClr val="8CBC80"/>
    </a:custClr>
    <a:custClr name="Yellow 100">
      <a:srgbClr val="FFFFDC"/>
    </a:custClr>
    <a:custClr name="Orange 100">
      <a:srgbClr val="FFF4D8"/>
    </a:custClr>
    <a:custClr name="Red 100">
      <a:srgbClr val="FEE6E6"/>
    </a:custClr>
    <a:custClr name="Burgundry 100">
      <a:srgbClr val="F4E8ED"/>
    </a:custClr>
    <a:custClr name="Pink 100">
      <a:srgbClr val="FDEEF8"/>
    </a:custClr>
    <a:custClr name="Violett 100">
      <a:srgbClr val="F4EEFA"/>
    </a:custClr>
    <a:custClr name="Blue 100">
      <a:srgbClr val="E0EFFB"/>
    </a:custClr>
    <a:custClr name="Cyan 100">
      <a:srgbClr val="E5FAFF"/>
    </a:custClr>
    <a:custClr name="Turquiose 100">
      <a:srgbClr val="E3F5F4"/>
    </a:custClr>
    <a:custClr name="Green 100">
      <a:srgbClr val="E2F3E5"/>
    </a:custClr>
    <a:custClr name="Light Green 700">
      <a:srgbClr val="44741A"/>
    </a:custClr>
    <a:custClr name="Light Green 500">
      <a:srgbClr val="78BE14"/>
    </a:custClr>
    <a:custClr name="Light Green 300">
      <a:srgbClr val="9FD45F"/>
    </a:custClr>
    <a:custClr name="Light Green 100">
      <a:srgbClr val="EBF7DD"/>
    </a:custClr>
    <a:custClr name="Warm Grey 700">
      <a:srgbClr val="4F4B41"/>
    </a:custClr>
    <a:custClr name="Warm Grey 500">
      <a:srgbClr val="858379"/>
    </a:custClr>
    <a:custClr name="Warm Grey 300">
      <a:srgbClr val="BCBBB2"/>
    </a:custClr>
    <a:custClr name="Warm Grey 100">
      <a:srgbClr val="F5F4F1"/>
    </a:custClr>
    <a:custClr name="Black">
      <a:srgbClr val="000000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äsentation1" id="{CDAD206A-DA99-014F-BF00-64C67D5E78B1}" vid="{274CA128-8417-5547-9427-76B4F163A5B5}"/>
    </a:ext>
  </a:extLst>
</a:theme>
</file>

<file path=ppt/theme/theme2.xml><?xml version="1.0" encoding="utf-8"?>
<a:theme xmlns:a="http://schemas.openxmlformats.org/drawingml/2006/main" name="Office">
  <a:themeElements>
    <a:clrScheme name="Benutzerdefiniert 190">
      <a:dk1>
        <a:sysClr val="windowText" lastClr="000000"/>
      </a:dk1>
      <a:lt1>
        <a:sysClr val="window" lastClr="FFFFFF"/>
      </a:lt1>
      <a:dk2>
        <a:srgbClr val="000000"/>
      </a:dk2>
      <a:lt2>
        <a:srgbClr val="8D919B"/>
      </a:lt2>
      <a:accent1>
        <a:srgbClr val="D3D8DC"/>
      </a:accent1>
      <a:accent2>
        <a:srgbClr val="EC0016"/>
      </a:accent2>
      <a:accent3>
        <a:srgbClr val="EFF2F2"/>
      </a:accent3>
      <a:accent4>
        <a:srgbClr val="D3D8DC"/>
      </a:accent4>
      <a:accent5>
        <a:srgbClr val="555B63"/>
      </a:accent5>
      <a:accent6>
        <a:srgbClr val="EFF2F2"/>
      </a:accent6>
      <a:hlink>
        <a:srgbClr val="555B63"/>
      </a:hlink>
      <a:folHlink>
        <a:srgbClr val="D3D8DC"/>
      </a:folHlink>
    </a:clrScheme>
    <a:fontScheme name="Benutzerdefiniert 104">
      <a:majorFont>
        <a:latin typeface="DB Head Black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90">
      <a:dk1>
        <a:sysClr val="windowText" lastClr="000000"/>
      </a:dk1>
      <a:lt1>
        <a:sysClr val="window" lastClr="FFFFFF"/>
      </a:lt1>
      <a:dk2>
        <a:srgbClr val="000000"/>
      </a:dk2>
      <a:lt2>
        <a:srgbClr val="8D919B"/>
      </a:lt2>
      <a:accent1>
        <a:srgbClr val="D3D8DC"/>
      </a:accent1>
      <a:accent2>
        <a:srgbClr val="EC0016"/>
      </a:accent2>
      <a:accent3>
        <a:srgbClr val="EFF2F2"/>
      </a:accent3>
      <a:accent4>
        <a:srgbClr val="D3D8DC"/>
      </a:accent4>
      <a:accent5>
        <a:srgbClr val="555B63"/>
      </a:accent5>
      <a:accent6>
        <a:srgbClr val="EFF2F2"/>
      </a:accent6>
      <a:hlink>
        <a:srgbClr val="555B63"/>
      </a:hlink>
      <a:folHlink>
        <a:srgbClr val="D3D8DC"/>
      </a:folHlink>
    </a:clrScheme>
    <a:fontScheme name="Benutzerdefiniert 104">
      <a:majorFont>
        <a:latin typeface="DB Head Black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B9943CCABD44DBF729DE47772330A" ma:contentTypeVersion="18" ma:contentTypeDescription="Create a new document." ma:contentTypeScope="" ma:versionID="df2eb01cc567a12c01a729e985ffae43">
  <xsd:schema xmlns:xsd="http://www.w3.org/2001/XMLSchema" xmlns:xs="http://www.w3.org/2001/XMLSchema" xmlns:p="http://schemas.microsoft.com/office/2006/metadata/properties" xmlns:ns2="2793b667-f3e2-42fd-8870-adab55caa160" xmlns:ns3="3bfb92b5-c380-4722-ba1d-bb7be59390a9" targetNamespace="http://schemas.microsoft.com/office/2006/metadata/properties" ma:root="true" ma:fieldsID="465a80ab47e464f647149454bda1e9ec" ns2:_="" ns3:_="">
    <xsd:import namespace="2793b667-f3e2-42fd-8870-adab55caa160"/>
    <xsd:import namespace="3bfb92b5-c380-4722-ba1d-bb7be5939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3b667-f3e2-42fd-8870-adab55caa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80f6d38-43b1-4def-ac06-3ce7426a3a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92b5-c380-4722-ba1d-bb7be59390a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723008b-9f36-470a-b6b6-454a8a75bcd2}" ma:internalName="TaxCatchAll" ma:showField="CatchAllData" ma:web="3bfb92b5-c380-4722-ba1d-bb7be59390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b92b5-c380-4722-ba1d-bb7be59390a9" xsi:nil="true"/>
    <lcf76f155ced4ddcb4097134ff3c332f xmlns="2793b667-f3e2-42fd-8870-adab55caa160">
      <Terms xmlns="http://schemas.microsoft.com/office/infopath/2007/PartnerControls"/>
    </lcf76f155ced4ddcb4097134ff3c332f>
    <SharedWithUsers xmlns="3bfb92b5-c380-4722-ba1d-bb7be59390a9">
      <UserInfo>
        <DisplayName>Sigrid Ledendecker</DisplayName>
        <AccountId>99</AccountId>
        <AccountType/>
      </UserInfo>
      <UserInfo>
        <DisplayName>Limited Access System Group For List 2793b667-f3e2-42fd-8870-adab55caa160</DisplayName>
        <AccountId>75</AccountId>
        <AccountType/>
      </UserInfo>
      <UserInfo>
        <DisplayName>Carina Weigel</DisplayName>
        <AccountId>98</AccountId>
        <AccountType/>
      </UserInfo>
      <UserInfo>
        <DisplayName>Johannes J Gerhardt -Extern</DisplayName>
        <AccountId>395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7DD23B3-8D08-455D-8C98-F66760E4D209}">
  <ds:schemaRefs>
    <ds:schemaRef ds:uri="2793b667-f3e2-42fd-8870-adab55caa160"/>
    <ds:schemaRef ds:uri="3bfb92b5-c380-4722-ba1d-bb7be5939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A5D878-6F30-44B4-A908-B9D90FC9D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76C44-CB58-462D-9A78-A7B7472A57DF}">
  <ds:schemaRefs>
    <ds:schemaRef ds:uri="http://schemas.microsoft.com/office/2006/documentManagement/types"/>
    <ds:schemaRef ds:uri="2793b667-f3e2-42fd-8870-adab55caa160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bfb92b5-c380-4722-ba1d-bb7be59390a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0</TotalTime>
  <Words>1988</Words>
  <Application>Microsoft Office PowerPoint</Application>
  <PresentationFormat>Breitbild</PresentationFormat>
  <Paragraphs>303</Paragraphs>
  <Slides>14</Slides>
  <Notes>11</Notes>
  <HiddenSlides>7</HiddenSlides>
  <MMClips>1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9" baseType="lpstr">
      <vt:lpstr>-apple-system</vt:lpstr>
      <vt:lpstr>Arial</vt:lpstr>
      <vt:lpstr>Calibri</vt:lpstr>
      <vt:lpstr>Courier New</vt:lpstr>
      <vt:lpstr>DB Head</vt:lpstr>
      <vt:lpstr>DB Head Black</vt:lpstr>
      <vt:lpstr>DB Head Light</vt:lpstr>
      <vt:lpstr>DB Sans</vt:lpstr>
      <vt:lpstr>DBHead-BlackItalic</vt:lpstr>
      <vt:lpstr>DBScreenSans</vt:lpstr>
      <vt:lpstr>DBScreenSans-Regular</vt:lpstr>
      <vt:lpstr>Symbol</vt:lpstr>
      <vt:lpstr>Wingdings</vt:lpstr>
      <vt:lpstr>DB</vt:lpstr>
      <vt:lpstr>think-cell Folie</vt:lpstr>
      <vt:lpstr>Die</vt:lpstr>
      <vt:lpstr>Kontakt</vt:lpstr>
      <vt:lpstr>Schlüsselprozess der Branche: INFORMIEREN… buchen, bezahlen </vt:lpstr>
      <vt:lpstr>Lösung RIS-API – oder einfach unsere „Bausteine“ der Reisendeninformation</vt:lpstr>
      <vt:lpstr>Einheitliches Datenmodell ermöglicht Bausteinprinzip für intuitives Kombinieren unserer APIs</vt:lpstr>
      <vt:lpstr>Mit RIS::Events den technischen Aufwand minimieren und die Vorteile von Streaming und APIs kombinieren</vt:lpstr>
      <vt:lpstr>PowerPoint-Präsentation</vt:lpstr>
      <vt:lpstr>Unsere Bausteine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neues Design ist vielseitig, offen und klar. Lass dich hier von unseren Beispielfolien inspirieren.</dc:title>
  <dc:creator>Carina Weigel</dc:creator>
  <cp:lastModifiedBy>Sabrina Kuhajewska -Extern</cp:lastModifiedBy>
  <cp:revision>9</cp:revision>
  <cp:lastPrinted>2019-09-19T09:42:22Z</cp:lastPrinted>
  <dcterms:created xsi:type="dcterms:W3CDTF">2023-08-11T09:23:29Z</dcterms:created>
  <dcterms:modified xsi:type="dcterms:W3CDTF">2024-04-17T13:18:27Z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0x010100ADEB9943CCABD44DBF729DE47772330A</vt:lpwstr>
  </property>
</Properties>
</file>