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82" r:id="rId3"/>
    <p:sldId id="365" r:id="rId4"/>
    <p:sldId id="281" r:id="rId5"/>
    <p:sldId id="284" r:id="rId6"/>
    <p:sldId id="285" r:id="rId7"/>
    <p:sldId id="371" r:id="rId8"/>
    <p:sldId id="276" r:id="rId9"/>
    <p:sldId id="368" r:id="rId10"/>
    <p:sldId id="277" r:id="rId11"/>
    <p:sldId id="286" r:id="rId12"/>
    <p:sldId id="275" r:id="rId13"/>
    <p:sldId id="370" r:id="rId14"/>
    <p:sldId id="366" r:id="rId15"/>
    <p:sldId id="367" r:id="rId16"/>
    <p:sldId id="283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Taxi</c:v>
                </c:pt>
              </c:strCache>
            </c:strRef>
          </c:tx>
          <c:spPr>
            <a:ln w="76200" cap="rnd">
              <a:solidFill>
                <a:srgbClr val="FFEE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rgbClr val="FFEE00"/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8313</c:v>
                </c:pt>
                <c:pt idx="1">
                  <c:v>8247</c:v>
                </c:pt>
                <c:pt idx="2">
                  <c:v>7020</c:v>
                </c:pt>
                <c:pt idx="3">
                  <c:v>5426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A6-406B-8355-E43CCF2426A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Mietwagen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rgbClr val="FF0000"/>
                </a:solidFill>
              </a:ln>
              <a:effectLst/>
            </c:spPr>
          </c:marker>
          <c:cat>
            <c:numRef>
              <c:f>Tabelle1!$A$2:$A$5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</c:numCache>
            </c:num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1593</c:v>
                </c:pt>
                <c:pt idx="1">
                  <c:v>2287</c:v>
                </c:pt>
                <c:pt idx="2">
                  <c:v>4558</c:v>
                </c:pt>
                <c:pt idx="3">
                  <c:v>4486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A6-406B-8355-E43CCF242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531903"/>
        <c:axId val="1545528543"/>
      </c:lineChart>
      <c:catAx>
        <c:axId val="1545531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5528543"/>
        <c:crosses val="autoZero"/>
        <c:auto val="1"/>
        <c:lblAlgn val="ctr"/>
        <c:lblOffset val="100"/>
        <c:noMultiLvlLbl val="0"/>
      </c:catAx>
      <c:valAx>
        <c:axId val="1545528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553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9:04:30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9:32:26.4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90 0 24575,'0'63'0,"3"0"0,2-1 0,4 0 0,1 0 0,35 107 0,-44-164 0,1 1 0,0-2 0,0 1 0,1 0 0,-1 0 0,1-1 0,0 1 0,0-1 0,1 0 0,-1 0 0,1 0 0,0 0 0,8 5 0,-8-7 0,-1-1 0,0 0 0,1 0 0,-1 0 0,1 0 0,-1-1 0,1 1 0,-1-1 0,1 0 0,-1 0 0,1 0 0,-1 0 0,1-1 0,-1 0 0,1 0 0,-1 0 0,1 0 0,-1 0 0,0 0 0,0-1 0,6-3 0,24-17 0,0-2 0,-2-1 0,-1-1 0,-1-1 0,36-45 0,-39 43 0,23-27 0,-49 56 0,-1 1 0,1-1 0,0 0 0,-1 0 0,1 0 0,0 0 0,-1 1 0,1-1 0,0 0 0,-1 0 0,1 0 0,-1 0 0,1 0 0,0 0 0,-1 0 0,1 0 0,0 0 0,-1 0 0,1 0 0,-1 0 0,1 0 0,0-1 0,-1 1 0,1 0 0,0 0 0,-1 0 0,1 0 0,0-1 0,-1 1 0,1 0 0,0 0 0,0-1 0,-1 1 0,1 0 0,0 0 0,0-1 0,-1 1 0,1 0 0,0-1 0,0 1 0,0 0 0,0-1 0,0 1 0,-1-1 0,1 1 0,0 0 0,0-1 0,0 1 0,0 0 0,0-1 0,0 1 0,0-1 0,0 1 0,0 0 0,0-1 0,1 1 0,-1 0 0,0-1 0,0 1 0,0 0 0,0-1 0,0 1 0,1 0 0,-1-1 0,0 1 0,0 0 0,1-1 0,-1 1 0,-30 8 0,-18 13 0,-2-2 0,-1-3 0,0-2 0,-1-2 0,-62 7 0,111-19 0,1 1 0,-1-1 0,0 0 0,1 0 0,-1 0 0,0 0 0,1 0 0,-1-1 0,1 1 0,-1-1 0,0 1 0,1-1 0,-1 0 0,1 0 0,0 0 0,-1 0 0,1-1 0,0 1 0,0-1 0,0 1 0,0-1 0,0 0 0,0 0 0,0 0 0,0 0 0,1 0 0,-1 0 0,1 0 0,0-1 0,-1 1 0,1 0 0,0-1 0,0 1 0,1-1 0,-1 1 0,0-1 0,1 0 0,0 1 0,-1-1 0,1 0 0,0 1 0,0-1 0,1-2 0,1-11 0,0 1 0,0-1 0,2 1 0,0 0 0,1 0 0,6-14 0,1 2 0,1 0 0,2 2 0,30-44 0,-76 112 0,5-5 0,-2-1 0,-57 58 0,83-93 10,-1 0 0,1 0 0,-1 0 0,0-1 0,1 1 0,-1-1 0,0 0 0,0 1 0,0-2 0,0 1 0,-6 1 0,9-2-17,-1 0 1,1 0-1,-1 0 0,1 0 0,-1 0 1,1 0-1,0 0 0,-1 0 1,1 0-1,-1 0 0,1 0 1,0-1-1,-1 1 0,1 0 0,-1 0 1,1 0-1,0 0 0,-1-1 1,1 1-1,0 0 0,-1-1 1,1 1-1,0 0 0,-1 0 0,1-1 1,0 1-1,0-1 0,-1 1 1,1-1-1,0 0-73,0-1-1,0 1 1,0 0 0,0 0 0,0-1-1,1 1 1,-1 0 0,0 0 0,1-1-1,-1 1 1,1 0 0,0 0 0,-1 0-1,1 0 1,1-2 0,7-9-6746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9:04:35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213 121 24575,'1'-2'0,"0"1"0,0-1 0,0 0 0,0 0 0,0 1 0,0-1 0,0 1 0,1-1 0,-1 1 0,0-1 0,1 1 0,-1 0 0,1 0 0,0 0 0,-1 0 0,1 0 0,0 0 0,0 0 0,3-1 0,37-13 0,-41 15 0,-1 0 0,1 0 0,-1 0 0,1 0 0,0 0 0,-1 0 0,1 0 0,-1 0 0,1 0 0,-1 0 0,1-1 0,-1 1 0,1 0 0,-1 0 0,1-1 0,-1 1 0,1 0 0,-1-1 0,1 1 0,-1 0 0,0-1 0,1 1 0,-1-1 0,0 1 0,1-1 0,-1 1 0,0-1 0,1 0 0,-15-8 0,-42-4 0,44 10 0,-26-10 0,38 13 0,0 0 0,0-1 0,0 1 0,-1 0 0,1 0 0,0 0 0,0-1 0,0 1 0,0 0 0,0 0 0,0 0 0,0-1 0,0 1 0,0 0 0,0 0 0,0 0 0,0-1 0,0 1 0,0 0 0,0 0 0,0 0 0,0-1 0,0 1 0,0 0 0,0 0 0,0 0 0,0-1 0,0 1 0,1 0 0,-1 0 0,0 0 0,0 0 0,0-1 0,0 1 0,0 0 0,0 0 0,1 0 0,-1 0 0,0 0 0,0-1 0,0 1 0,0 0 0,1 0 0,-1 0 0,0 0 0,25-9 0,-12 5 0,0 1 0,0 0 0,0 1 0,1 0 0,-1 1 0,1 1 0,-1 0 0,26 4 0,-39-4 0,1 0 0,-1 0 0,1 0 0,-1 0 0,1 0 0,-1 1 0,1-1 0,-1 0 0,1 0 0,-1 0 0,0 0 0,1 1 0,-1-1 0,1 0 0,-1 0 0,1 1 0,-1-1 0,0 0 0,1 1 0,-1-1 0,0 0 0,1 1 0,-1-1 0,0 1 0,1-1 0,-1 1 0,0-1 0,0 1 0,0-1 0,1 0 0,-1 1 0,0-1 0,0 1 0,0 0 0,-13 12 0,-26 4 0,-36 12 0,48-18 0,1-1 0,-1-1 0,-52 9 0,329-19 0,-247 1 0,-313 0 0,309 0 0,0 1 0,0-1 0,0 0 0,0 0 0,0 0 0,0 0 0,0 0 0,0-1 0,1 1 0,-1 0 0,0 0 0,0-1 0,0 1 0,0 0 0,0-1 0,0 1 0,0-1 0,1 1 0,-1-1 0,-1 0 0,8-12 0,30-9 0,-5 17 0,0 1 0,0 1 0,1 1 0,-1 2 0,56 7 0,-85-7 0,-1 0 0,1 0 0,-1 0 0,1 0 0,-1 0 0,1 0 0,-1 1 0,1-1 0,-1 0 0,0 1 0,1-1 0,-1 1 0,0 0 0,1-1 0,-1 1 0,0 0 0,0 0 0,1 0 0,-1 0 0,0 0 0,0 0 0,0 0 0,0 0 0,0 0 0,-1 0 0,2 3 0,-2-2 0,0-1 0,0 1 0,0 0 0,0 0 0,-1 0 0,1-1 0,-1 1 0,1 0 0,-1 0 0,0-1 0,1 1 0,-1 0 0,0-1 0,0 1 0,0-1 0,0 1 0,-3 1 0,-1 3 0,0-1 0,0 0 0,-1 0 0,0 0 0,0-1 0,0 0 0,0 0 0,-1-1 0,-11 6 0,17-9 0,0 0 0,1 1 0,-1-1 0,0 0 0,1 0 0,-1 0 0,0 0 0,1 0 0,-1 0 0,0 0 0,1 0 0,-1 0 0,0 0 0,1 0 0,-1 0 0,0-1 0,1 1 0,-1 0 0,1 0 0,-1-1 0,0 1 0,1 0 0,-1-1 0,1 1 0,-1-1 0,1 1 0,-1 0 0,1-1 0,-1 1 0,1-1 0,0 1 0,-1-1 0,0 0 0,3-25 0,0 19 0,0 1 0,0 0 0,1-1 0,0 1 0,0 1 0,5-8 0,9-3 0,-15 15 0,-1 0 0,1 0 0,-1-1 0,0 1 0,1 0 0,-1-1 0,0 1 0,0-1 0,0 1 0,0-1 0,0 0 0,1-3 0,-3 4 0,0 0 0,0 0 0,0 1 0,-1-1 0,1 0 0,0 0 0,-1 1 0,1-1 0,0 1 0,-1-1 0,1 1 0,-1 0 0,1-1 0,-1 1 0,1 0 0,-1 0 0,1 0 0,-1 0 0,1 0 0,-1 1 0,1-1 0,-3 1 0,-15-1 0,13-1 0,0 0 0,0 1 0,0 0 0,0 0 0,0 1 0,0-1 0,1 1 0,-1 1 0,0-1 0,0 1 0,1 0 0,-1 0 0,-8 5 0,14-6-2,-1-1 0,1 0 0,-1 1-1,1-1 1,0 1 0,-1-1 0,1 0-1,-1 1 1,1-1 0,0 1 0,0 0-1,-1-1 1,1 1 0,0-1 0,0 1 0,-1-1-1,1 1 1,0 0 0,0-1 0,0 1-1,0-1 1,0 1 0,0 0 0,0-1-1,0 1 1,0-1 0,0 1 0,1 0-1,-1-1 1,0 1 0,0-1 0,0 1 0,1-1-1,-1 1 1,1 0 0,22 16 202,30 0-1685,-31-13-5341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9:31:04.49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9:31:04.880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1 24575,'0'4'0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9:31:09.5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139 112 24575,'-3'0'0,"-1"0"0,1 0 0,-1 0 0,1 1 0,0-1 0,-1 1 0,1 0 0,0 0 0,0 0 0,0 1 0,0-1 0,0 1 0,0 0 0,0 0 0,0 0 0,-3 2 0,6-2 0,-1-1 0,0 0 0,0 1 0,0-1 0,1 0 0,-1 1 0,1-1 0,-1 1 0,1-1 0,0 1 0,0-1 0,-1 1 0,1 0 0,0-1 0,0 1 0,0-1 0,1 1 0,-1-1 0,0 1 0,1-1 0,-1 1 0,0-1 0,1 1 0,0-1 0,-1 1 0,1-1 0,0 0 0,0 1 0,0-1 0,0 0 0,0 0 0,0 0 0,0 0 0,0 0 0,0 0 0,1 0 0,1 1 0,8 9 0,2-1 0,25 17 0,-34-25 0,-1 0 0,1 0 0,0 0 0,0 0 0,0 0 0,0-1 0,0 0 0,0 0 0,1 0 0,-1 0 0,0 0 0,0-1 0,1 0 0,-1 0 0,8-1 0,-11 0 0,1 1 0,0-1 0,-1 1 0,1-1 0,-1 0 0,0 1 0,1-1 0,-1 0 0,0 0 0,1 0 0,-1 0 0,0 0 0,0 0 0,0-1 0,0 1 0,0 0 0,0-1 0,0 1 0,0 0 0,-1-1 0,1 1 0,0-1 0,-1 1 0,0-1 0,1 1 0,-1-1 0,0 0 0,1 1 0,-1-1 0,0 1 0,0-1 0,0 0 0,-1 1 0,1-1 0,0 1 0,-1-1 0,1 0 0,-1 1 0,1-1 0,-2-1 0,1-1 0,-1 0 0,0 1 0,0-1 0,0 0 0,0 1 0,-1 0 0,1-1 0,-1 1 0,0 0 0,0 0 0,0 0 0,0 1 0,-1-1 0,1 1 0,-4-2 0,-23-11 0,-26-10 0,54 23 0,-1 2 0,0-1 0,1 0 0,-1 0 0,0 1 0,1-1 0,-1 1 0,0 0 0,0 0 0,1 0 0,-1 0 0,0 1 0,1-1 0,-1 1 0,0-1 0,-4 3 0,7-3 0,-1 1 0,1-1 0,-1 0 0,0 1 0,1-1 0,-1 1 0,1-1 0,-1 1 0,1-1 0,0 1 0,-1 0 0,1-1 0,0 1 0,-1-1 0,1 1 0,0 0 0,-1-1 0,1 1 0,0 0 0,0-1 0,0 1 0,0 0 0,0 0 0,0-1 0,0 1 0,0 0 0,0-1 0,0 1 0,0 0 0,0-1 0,0 1 0,1 0 0,-1 0 0,0-1 0,1 1 0,-1-1 0,0 1 0,1 0 0,-1-1 0,1 1 0,-1-1 0,1 1 0,-1-1 0,1 1 0,-1-1 0,1 1 0,-1-1 0,1 0 0,0 1 0,-1-1 0,1 0 0,1 1 0,34 19 0,-19-17 0,1 1 0,0-2 0,18 1 0,-29-3 0,-1 0 0,1 0 0,-1 0 0,1-1 0,-1 0 0,1 0 0,-1-1 0,0 0 0,0 0 0,1 0 0,8-6 0,-14 8 0,0-1 0,0 0 0,1 0 0,-1 0 0,0 0 0,0 0 0,0 0 0,0 0 0,-1 0 0,1 0 0,0 0 0,0 0 0,-1-1 0,1 1 0,0 0 0,-1 0 0,0-1 0,1 1 0,-1-1 0,0 1 0,1 0 0,-1-1 0,0 1 0,0-1 0,0-1 0,-1 1 0,0-1 0,0 1 0,0-1 0,0 1 0,0 0 0,-1-1 0,1 1 0,-1 0 0,1 0 0,-1 0 0,0 0 0,-3-3 0,-1 0 0,-1 0 0,0 0 0,0 1 0,0-1 0,0 1 0,-1 1 0,0 0 0,-8-3 0,-36 3 0,45 3 0,-1 0 0,1 0 0,-1-1 0,1 1 0,0-2 0,-11-2 0,18 4 0,-1 0 0,1 0 0,-1 0 0,1 0 0,-1-1 0,1 1 0,-1 0 0,1 0 0,-1-1 0,1 1 0,0 0 0,-1-1 0,1 1 0,-1 0 0,1-1 0,0 1 0,-1-1 0,1 1 0,0 0 0,-1-1 0,1 1 0,0-1 0,0 1 0,-1-1 0,1 1 0,0-1 0,0 1 0,0-1 0,0 1 0,0-1 0,0 1 0,0-1 0,0 0 0,0 1 0,0-1 0,0 1 0,0-1 0,0 1 0,0-1 0,0 1 0,0-1 0,1 1 0,-1-1 0,0 1 0,0-1 0,1 1 0,-1-1 0,0 1 0,1 0 0,-1-1 0,0 1 0,1-1 0,-1 1 0,1 0 0,-1-1 0,1 1 0,-1 0 0,1 0 0,-1-1 0,1 1 0,-1 0 0,1 0 0,-1 0 0,1 0 0,-1 0 0,1-1 0,0 1 0,0 0 0,-1 0 0,0 0 0,1 0 0,-1-1 0,1 1 0,-1 0 0,1 0 0,-1 0 0,1 0 0,-1 0 0,1 0 0,-1 0 0,1 0 0,-1 0 0,1 0 0,-1 0 0,1 0 0,-1 0 0,1 0 0,-1 1 0,1-1 0,-1 0 0,1 0 0,-1 1 0,0-1 0,1 0 0,-1 0 0,1 1 0,-1 0 0,0 0 0,1 0 0,-1 1 0,0-1 0,0 0 0,0 0 0,0 0 0,-1 0 0,1 0 0,0 1 0,0-1 0,-1 0 0,1 0 0,0 0 0,-1 0 0,1 0 0,-1 0 0,0 0 0,1 0 0,-1 0 0,-1 1 0,-4 6 0,0 1 0,-1-1 0,-1 0 0,-8 7 0,-20 23 0,36-38 0,0 0 0,0 0 0,0 1 0,0-1 0,-1 0 0,1 0 0,0 0 0,0 0 0,0 0 0,0 0 0,0 0 0,-1 1 0,1-1 0,0 0 0,0 0 0,0 0 0,0 0 0,0 1 0,0-1 0,0 0 0,0 0 0,0 0 0,0 0 0,0 1 0,0-1 0,0 0 0,0 0 0,0 0 0,0 0 0,0 1 0,0-1 0,0 0 0,0 0 0,0 0 0,0 0 0,0 1 0,0-1 0,0 0 0,0 0 0,0 0 0,1 0 0,-1 1 0,0-1 0,0 0 0,0 0 0,0 0 0,0 0 0,0 0 0,1 0 0,-1 0 0,0 1 0,0-1 0,0 0 0,0 0 0,0 0 0,1 0 0,-1 0 0,0 0 0,0 0 0,0 0 0,1 0 0,17-3 0,22-11 0,-7 1 0,49-23 0,-75 32 0,1 0 0,-1 0 0,-1-1 0,1 0 0,-1 0 0,1 0 0,9-13 0,-29 20 0,-1 1 0,1 1 0,-22 8 0,13-4 0,-25 14 0,46-22 0,1 0 0,0 0 0,-1 0 0,1 1 0,0-1 0,-1 0 0,1 0 0,0 1 0,0-1 0,-1 0 0,1 0 0,0 1 0,0-1 0,0 0 0,-1 1 0,1-1 0,0 0 0,0 1 0,0-1 0,0 0 0,0 1 0,0-1 0,0 1 0,-1-1 0,1 0 0,0 1 0,0-1 0,0 0 0,1 1 0,-1-1 0,0 0 0,0 1 0,0-1 0,0 1 0,0-1 0,0 0 0,0 1 0,1-1 0,-1 0 0,0 0 0,0 1 0,1-1 0,-1 0 0,0 1 0,0-1 0,1 0 0,-1 0 0,0 1 0,0-1 0,1 0 0,-1 0 0,0 0 0,1 0 0,-1 1 0,0-1 0,1 0 0,-1 0 0,1 0 0,-1 0 0,0 0 0,1 0 0,-1 0 0,0 0 0,1 0 0,-1 0 0,0 0 0,1 0 0,29 4 0,2-7 0,-1-2 0,0-1 0,0-2 0,0-1 0,-1-1 0,37-18 0,-45 22 0,-26 14 0,-31 19 0,18-18 0,0-1 0,-1-1 0,-30 8 0,-14 7 0,62-22 0,0 0 0,0 0 0,0 0 0,0 0 0,0 0 0,0 0 0,1 0 0,-1 0 0,0 0 0,0 0 0,0 1 0,0-1 0,0 0 0,0 0 0,0 0 0,0 0 0,0 0 0,0 0 0,0 0 0,0 0 0,0 0 0,0 1 0,0-1 0,0 0 0,0 0 0,0 0 0,0 0 0,0 0 0,-1 0 0,1 0 0,0 0 0,0 0 0,0 0 0,0 1 0,0-1 0,0 0 0,0 0 0,0 0 0,0 0 0,0 0 0,0 0 0,0 0 0,0 0 0,0 0 0,-1 0 0,1 0 0,0 0 0,0 0 0,0 0 0,0 0 0,16 1 0,21-4 0,-9-3 0,55-19 0,-8 3 0,-75 22 0,0 0 0,0-1 0,0 1 0,0 0 0,0 0 0,1 0 0,-1 0 0,0 0 0,0 0 0,0 0 0,0 0 0,1 0 0,-1-1 0,0 1 0,0 0 0,0 0 0,1 0 0,-1 0 0,0 0 0,0 0 0,0 0 0,1 0 0,-1 0 0,0 0 0,0 0 0,0 1 0,0-1 0,1 0 0,-1 0 0,0 0 0,0 0 0,0 0 0,0 0 0,1 0 0,-1 0 0,0 1 0,0-1 0,0 0 0,0 0 0,0 0 0,1 0 0,-1 0 0,0 1 0,0-1 0,0 0 0,0 0 0,0 0 0,0 0 0,0 1 0,0-1 0,0 0 0,-7 12 0,-17 11 0,7-12 0,0-1 0,-1 0 0,0-2 0,-22 9 0,1-2 0,36-13 0,-1 0 0,1 0 0,0 0 0,0 0 0,-1 0 0,2 0 0,-7 6 0,7 4 0,20-4 0,-12-7 0,1-1 0,0 1 0,-1-2 0,1 1 0,0-1 0,-1 0 0,1 0 0,-1-1 0,7-2 0,-9 3 0,0-1 0,0 1 0,-1-1 0,1 0 0,-1 0 0,1 0 0,-1 0 0,0-1 0,0 1 0,0-1 0,0 0 0,0 0 0,0 0 0,-1 0 0,0-1 0,2-3 0,-3 7 0,-1-1 0,0 1 0,1-1 0,-1 0 0,0 1 0,0-1 0,1 0 0,-1 1 0,0-1 0,0 1 0,0-1 0,0 0 0,0 1 0,0-1 0,0 0 0,0 1 0,0-1 0,-1 0 0,1 1 0,0-1 0,0 0 0,0 1 0,-1-1 0,1 1 0,0-1 0,-1 0 0,1 1 0,0-1 0,-1 1 0,1-1 0,-1 1 0,1-1 0,-1 1 0,1 0 0,-1-1 0,1 1 0,-1 0 0,0-1 0,1 1 0,-1 0 0,1 0 0,-1-1 0,0 1 0,1 0 0,-1 0 0,0 0 0,1 0 0,-1 0 0,0 0 0,1 0 0,-1 0 0,0 0 0,1 0 0,-2 1 0,-46 4 0,41-3 0,-79 15 0,31-6 0,-90 8 0,144-19 0,1 0 0,-1 1 0,0-1 0,1 0 0,-1 0 0,0 0 0,0 0 0,1 0 0,-1 0 0,0 0 0,1 0 0,-1 0 0,0 0 0,1 0 0,-1 0 0,0-1 0,1 1 0,-1 0 0,0 0 0,1-1 0,-1 1 0,0-1 0,1 1 0,-1 0 0,1-1 0,-1 1 0,1-1 0,-1 1 0,1-1 0,-1 1 0,1-1 0,0 0 0,-1 1 0,1-2 0,0 1 0,0-1 0,1 1 0,-1-1 0,1 0 0,0 1 0,-1-1 0,1 1 0,0 0 0,0-1 0,0 1 0,0 0 0,0-1 0,2-1 0,45-36 0,-38 31 0,-5 4 0,1 0 0,-1 0 0,1 0 0,0 1 0,0 0 0,0 0 0,0 0 0,0 1 0,9-2 0,-53 40 0,-10-8 0,35-21 0,1 0 0,-1 1 0,1 0 0,-14 13 0,26-21 0,0 0 0,0 0 0,0 1 0,-1-1 0,1 0 0,0 0 0,0 0 0,0 0 0,0 0 0,0 0 0,-1 0 0,1 0 0,0 0 0,0 1 0,0-1 0,0 0 0,0 0 0,0 0 0,0 0 0,0 0 0,0 1 0,0-1 0,-1 0 0,1 0 0,0 0 0,0 0 0,0 1 0,0-1 0,0 0 0,0 0 0,0 0 0,0 0 0,0 1 0,0-1 0,0 0 0,0 0 0,1 0 0,-1 0 0,0 0 0,0 1 0,0-1 0,0 0 0,0 0 0,0 0 0,0 0 0,0 0 0,0 1 0,1-1 0,-1 0 0,0 0 0,0 0 0,0 0 0,0 0 0,0 0 0,0 0 0,1 0 0,-1 0 0,0 0 0,0 1 0,17-1 0,19-7 0,43-21 0,78-39 0,20-8 0,-201 91 0,-25 10 0,-136 31 0,256-90 0,-34 15 0,1 1 0,0 2 0,56-15 0,-73 30 0,-23 8 0,-33 16 0,-158 58 0,183-78 0,181-57-1101,-165 51 837,38-10-6562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9:31:1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571 0 24575,'-17'14'0,"0"-1"0,-1-1 0,-1-1 0,0-1 0,0 0 0,-23 7 0,-8 5 0,8-5 0,31-13 0,0 0 0,1 1 0,-20 11 0,30-16 0,0 0 0,1 0 0,-1 0 0,0 0 0,0 0 0,1 0 0,-1 0 0,0 0 0,0 0 0,1 0 0,-1 0 0,0 0 0,0 0 0,0 0 0,1 0 0,-1 0 0,0 1 0,0-1 0,1 0 0,-1 0 0,0 0 0,0 0 0,0 0 0,0 1 0,1-1 0,-1 0 0,0 0 0,0 0 0,0 1 0,0-1 0,0 0 0,0 0 0,0 0 0,0 1 0,0-1 0,1 0 0,-1 0 0,0 1 0,0-1 0,0 0 0,0 0 0,0 1 0,0-1 0,0 0 0,-1 0 0,1 1 0,0-1 0,0 0 0,0 0 0,0 0 0,0 1 0,0-1 0,0 0 0,0 0 0,-1 0 0,1 1 0,0-1 0,0 0 0,0 0 0,23 0 0,12-8 0,-1-1 0,0-2 0,0-1 0,-1-2 0,60-33 0,-201 64 0,38-3 0,38-8 0,-55 17 0,87-22 0,0-1 0,1 0 0,-1 0 0,0 0 0,0 0 0,1 0 0,-1 0 0,0 1 0,0-1 0,0 0 0,1 0 0,-1 0 0,0 1 0,0-1 0,0 0 0,0 0 0,1 0 0,-1 1 0,0-1 0,0 0 0,0 0 0,0 1 0,0-1 0,0 0 0,0 0 0,0 1 0,0-1 0,0 0 0,0 1 0,0-1 0,0 0 0,0 0 0,0 1 0,0-1 0,0 0 0,0 0 0,0 1 0,0-1 0,0 0 0,0 1 0,0-1 0,0 0 0,-1 0 0,1 0 0,0 1 0,0-1 0,0 0 0,-1 0 0,1 0 0,0 1 0,0-1 0,0 0 0,-1 0 0,1 0 0,0 0 0,-1 1 0,27 4 0,12-4 0,-1-2 0,0-1 0,0-2 0,64-16 0,-21 5 0,-408 109 0,273-77 0,52-15 0,10 0 0,24 0 0,41-1 0,-5-8 0,-1-3 0,-1-3 0,85-28 0,-123 33 0,-49 22 0,-29 8 0,-40 2 0,-139 17 0,228-42 0,10-5 0,25-11 0,10-8 0,-37 18 0,-17 8 0,-31 11 0,33-9 0,-51 15 0,0-4 0,-1-1 0,-98 6 0,159-19 0,-1 0 0,1 0 0,0 0 0,0 0 0,0 0 0,0 0 0,0 0 0,-1 0 0,1 0 0,0 0 0,0 0 0,0 0 0,0 0 0,-1 0 0,1 0 0,0 0 0,0 0 0,0 0 0,0 0 0,-1 0 0,1 0 0,0 0 0,0 0 0,0 0 0,0 0 0,0 0 0,-1 0 0,1 0 0,0 0 0,0 0 0,0 0 0,0 0 0,0-1 0,-1 1 0,1 0 0,0 0 0,0 0 0,0 0 0,0 0 0,0 0 0,0-1 0,0 1 0,0 0 0,0 0 0,0 0 0,0 0 0,-1 0 0,1-1 0,0 1 0,0 0 0,0 0 0,0 0 0,0 0 0,0-1 0,0 1 0,0 0 0,0 0 0,1 0 0,-1 0 0,0-1 0,0 1 0,0 0 0,0 0 0,0 0 0,0 0 0,0-1 0,14-12 0,26-13 0,-40 26 0,268-161 0,-211 133 0,-53 26 0,1 0 0,-1 1 0,1 0 0,-1 0 0,1 0 0,0 0 0,-1 0 0,1 1 0,0 0 0,8 1 0,-40 29 0,-2-9 30,-1-2 0,0 0 0,-46 20 0,55-30-278,0-1 1,-1-1-1,1 0 1,-1-2-1,-44 5 1,75-10-6579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9:32:24.4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318 448 24575,'-145'0'0,"243"0"0,-57 0 0,-33 0 0,-11 0 0,-40 2 0,29-1 0,-1 0 0,0-1 0,1 0 0,-1-1 0,1-1 0,-17-4 0,30 6 0,0 0 0,0-1 0,-1 1 0,1-1 0,0 0 0,0 1 0,0-1 0,0 0 0,0 0 0,0 1 0,0-1 0,0 0 0,0 0 0,0 0 0,1 0 0,-1 0 0,0 0 0,1-1 0,-1 1 0,0 0 0,1 0 0,0 0 0,-1-1 0,1 1 0,0 0 0,-1 0 0,1-1 0,0 1 0,0 0 0,0-1 0,0 1 0,0 0 0,1-1 0,-1 1 0,0 0 0,1 0 0,-1-1 0,0 1 0,1 0 0,0 0 0,-1 0 0,1 0 0,0 0 0,-1-1 0,1 1 0,0 0 0,1-1 0,6-9 0,0 1 0,1-1 0,15-13 0,-18 19 0,4-5 0,1 0 0,0 1 0,0 1 0,22-13 0,-27 18 0,0 0 0,0 1 0,0 0 0,0 0 0,0 0 0,0 0 0,1 1 0,-1 0 0,0 0 0,1 1 0,-1 0 0,11 1 0,-16-1 0,0 0 0,0 0 0,0 1 0,0-1 0,0 0 0,0 1 0,0-1 0,0 0 0,0 1 0,0 0 0,0-1 0,0 1 0,-1-1 0,1 1 0,0 0 0,0 0 0,-1-1 0,1 1 0,0 0 0,-1 0 0,1 0 0,-1 0 0,1 0 0,-1 0 0,0 0 0,1 0 0,-1 0 0,0 0 0,0 0 0,1 0 0,-1 0 0,0 0 0,0 0 0,0 0 0,0 0 0,0 0 0,-1 0 0,1 0 0,0 0 0,0 0 0,-1 0 0,1 0 0,-1 1 0,-23 46 0,22-45 0,-55 73 0,41-57 0,1 0 0,-20 35 0,34-53 0,1-1 0,0 0 0,-1 1 0,1-1 0,0 0 0,-1 1 0,1-1 0,0 0 0,0 1 0,-1-1 0,1 1 0,0-1 0,0 0 0,0 1 0,0-1 0,0 1 0,-1-1 0,1 1 0,0-1 0,0 1 0,0-1 0,0 1 0,0-1 0,0 1 0,1-1 0,-1 0 0,0 1 0,0-1 0,0 1 0,0-1 0,0 1 0,1-1 0,-1 0 0,0 1 0,0-1 0,1 1 0,17-6 0,22-21 0,30-34 0,-50 41 0,1 2 0,0 0 0,1 1 0,34-19 0,-55 34 0,0 1 0,1-1 0,-1 0 0,1 0 0,-1 1 0,1-1 0,-1 1 0,1-1 0,0 1 0,-1 0 0,1 0 0,-1-1 0,1 1 0,0 0 0,-1 1 0,1-1 0,0 0 0,1 1 0,-2-1 0,-1 1 0,1-1 0,-1 1 0,1 0 0,-1-1 0,1 1 0,-1 0 0,0-1 0,1 1 0,-1 0 0,0-1 0,0 1 0,0 0 0,1 0 0,-1-1 0,0 1 0,0 0 0,0 0 0,0-1 0,0 1 0,0 0 0,0 0 0,-1-1 0,1 1 0,0 0 0,-1 0 0,-1 7 0,0-1 0,-1 0 0,-1 1 0,1-1 0,-9 12 0,-1-1 0,-1 0 0,-1-1 0,-1 0 0,0-1 0,-1-1 0,-28 20 0,44-35 0,1 1 0,-1-1 0,0 1 0,0 0 0,1-1 0,-1 0 0,0 1 0,0-1 0,0 0 0,1 1 0,-1-1 0,0 0 0,0 0 0,0 0 0,0 1 0,0-1 0,0 0 0,0 0 0,1-1 0,-1 1 0,0 0 0,0 0 0,0 0 0,0-1 0,0 1 0,0 0 0,1-1 0,-3 0 0,2 0 0,1 0 0,-1-1 0,0 1 0,0-1 0,1 1 0,-1 0 0,1-1 0,-1 1 0,1-1 0,0 0 0,-1 1 0,1-1 0,0 1 0,0-4 0,9-54 0,-8 55 0,6-25 0,2 1 0,1 0 0,16-32 0,-37 72 0,1 0 0,-2 0 0,-15 12 0,-7 8 0,12-7 0,-30 28 0,49-51 0,1 0 0,-1 0 0,1 0 0,-1 0 0,1-1 0,-1 1 0,0-1 0,0 0 0,0 0 0,0 0 0,0 0 0,0 0 0,0-1 0,0 1 0,0-1 0,0 0 0,-1 0 0,-4 0 0,7-1 0,-1 0 0,1 0 0,-1 1 0,1-1 0,-1 0 0,1-1 0,0 1 0,-1 0 0,1 0 0,0-1 0,0 1 0,0 0 0,0-1 0,0 1 0,0-1 0,0 1 0,1-1 0,-1 0 0,0 1 0,1-1 0,-1 0 0,1 1 0,0-4 0,-5-46 0,5 44 0,-1-5 0,1 0 0,1 0 0,0 0 0,1 0 0,0 0 0,1 1 0,0-1 0,1 1 0,0-1 0,0 1 0,13-20 0,-17 30 0,1 0 0,-1 0 0,1 1 0,-1-1 0,1 0 0,-1 0 0,1 1 0,-1-1 0,1 0 0,0 1 0,-1-1 0,1 1 0,0-1 0,0 1 0,-1-1 0,1 1 0,0-1 0,0 1 0,0 0 0,0-1 0,-1 1 0,1 0 0,0 0 0,0 0 0,1 0 0,-1 0 0,0 1 0,-1-1 0,1 1 0,0-1 0,0 1 0,-1 0 0,1-1 0,0 1 0,-1 0 0,1 0 0,-1-1 0,1 1 0,-1 0 0,1 0 0,-1 0 0,0 0 0,1 0 0,-1 1 0,7 49 0,-9-30 0,-1 0 0,-2 1 0,0-1 0,-1-1 0,0 1 0,-20 37 0,68-117 0,-33 43 0,1 2 0,0-1 0,1 2 0,0-1 0,27-22 0,-38 35 0,0 1 0,0 0 0,0 0 0,0 0 0,0 0 0,0 0 0,0 0 0,1 0 0,-1-1 0,0 1 0,0 0 0,0 0 0,0 0 0,0 0 0,0 0 0,0 0 0,0 0 0,1 0 0,-1 0 0,0 0 0,0 0 0,0-1 0,0 1 0,0 0 0,0 0 0,1 0 0,-1 0 0,0 0 0,0 0 0,0 0 0,0 0 0,0 0 0,1 0 0,-1 0 0,0 0 0,0 0 0,0 1 0,0-1 0,0 0 0,0 0 0,1 0 0,-1 0 0,0 0 0,0 0 0,0 0 0,0 0 0,0 0 0,0 0 0,0 0 0,0 1 0,1-1 0,-1 0 0,0 0 0,0 0 0,0 0 0,0 0 0,0 0 0,0 1 0,0-1 0,0 0 0,0 0 0,-3 13 0,-11 15 0,-4 2 0,-3 0 0,0-1 0,-45 46 0,65-74 0,0 0 0,1 0 0,-1 0 0,0 0 0,0-1 0,1 1 0,-1 0 0,0-1 0,0 1 0,0-1 0,0 1 0,0-1 0,0 1 0,0-1 0,0 1 0,0-1 0,0 0 0,0 0 0,0 1 0,0-1 0,0 0 0,-2 0 0,3-1 0,-1 0 0,1 1 0,0-1 0,-1 0 0,1 0 0,0 0 0,0 1 0,-1-1 0,1 0 0,0 0 0,0 0 0,0 0 0,0 1 0,0-1 0,0 0 0,0 0 0,0 0 0,0 0 0,1 1 0,-1-3 0,19-48 0,-3 26 0,-5 4 0,1 1 0,1 1 0,1 0 0,1 1 0,1 0 0,19-17 0,-32 34 0,0-1 0,-1 1 0,1-1 0,0 1 0,0 0 0,0 0 0,1 1 0,-1-1 0,0 1 0,0-1 0,0 1 0,0 0 0,1 0 0,-1 0 0,0 1 0,0-1 0,0 1 0,0 0 0,0 0 0,0 0 0,0 0 0,0 0 0,0 1 0,0-1 0,0 1 0,2 2 0,11 7 0,-1 1 0,0 0 0,17 19 0,-8-7 0,125 112 0,-166-149 0,0 1 0,-1 0 0,-25-12 0,-27-18 0,-140-87 0,59 39 0,125 73 0,41 25 0,41 26 0,-23-12 0,0-1 0,1-2 0,1-2 0,1-1 0,0-2 0,56 15 0,-55-16 0,-37-13 0,1 0 0,-1 0 0,0 0 0,0 0 0,0 0 0,0 0 0,0 1 0,0-1 0,0 0 0,0 0 0,0 0 0,0 0 0,0 0 0,0 0 0,0 1 0,0-1 0,0 0 0,0 0 0,0 0 0,0 0 0,0 0 0,0 1 0,0-1 0,0 0 0,0 0 0,0 0 0,0 0 0,0 0 0,0 1 0,0-1 0,0 0 0,0 0 0,0 0 0,0 0 0,0 0 0,-1 0 0,1 0 0,0 0 0,0 1 0,0-1 0,0 0 0,0 0 0,0 0 0,0 0 0,-1 0 0,1 0 0,0 0 0,0 0 0,0 0 0,0 0 0,0 0 0,-1 0 0,1 0 0,0 0 0,0 0 0,0 0 0,-24 3 0,8-2 0,0-1 0,0 0 0,0-2 0,0 0 0,0 0 0,-26-10 0,32 9 0,0-2 0,1 1 0,-1-2 0,1 1 0,1-1 0,-1 0 0,1-1 0,0 0 0,1 0 0,-1-1 0,-8-13 0,0 1 0,2 0 0,0-2 0,1 0 0,-19-46 0,32 65 0,-1 0 0,1 0 0,0 0 0,0 0 0,0 0 0,0 0 0,1-1 0,-1 1 0,1 1 0,-1-1 0,1 0 0,0 0 0,0 0 0,1 0 0,-1 0 0,0 1 0,4-6 0,-4 8 0,-1-1 0,1 0 0,0 0 0,-1 0 0,1 1 0,0-1 0,-1 0 0,1 1 0,0-1 0,0 1 0,0-1 0,-1 0 0,1 1 0,0 0 0,0-1 0,0 1 0,0 0 0,0-1 0,0 1 0,0 0 0,0 0 0,0 0 0,0 0 0,0 0 0,0 0 0,0 0 0,0 0 0,0 0 0,0 0 0,0 1 0,0-1 0,0 0 0,-1 1 0,1-1 0,0 1 0,0-1 0,0 1 0,0-1 0,0 1 0,-1-1 0,1 1 0,0 0 0,-1 0 0,1-1 0,0 1 0,-1 0 0,1 0 0,-1 0 0,1-1 0,-1 1 0,0 0 0,1 0 0,-1 0 0,0 0 0,1 1 0,4 11 0,0-1 0,-1 1 0,0-1 0,-1 1 0,0 0 0,1 22 0,-2 1 0,-3 44 0,0-73 0,0 1 0,0-1 0,0 1 0,-1-1 0,0 0 0,-1 0 0,1 0 0,-1 0 0,-1 0 0,1-1 0,-1 1 0,0-1 0,-6 6 0,7-9 0,1 0 0,-1-1 0,0 1 0,0-1 0,0 1 0,0-1 0,0 0 0,0-1 0,-1 1 0,1-1 0,-1 1 0,1-1 0,-1 0 0,0 0 0,1 0 0,-1-1 0,0 1 0,1-1 0,-1 0 0,0 0 0,0 0 0,1-1 0,-1 1 0,0-1 0,1 0 0,-1 0 0,0 0 0,-3-2 0,3 0 0,0 0 0,0 1 0,1-1 0,-1-1 0,1 1 0,0 0 0,0-1 0,0 0 0,0 0 0,0 0 0,1 0 0,0 0 0,0 0 0,0-1 0,0 1 0,0 0 0,1-1 0,0 0 0,0 1 0,1-1 0,-1-7 0,-1-12 0,1 1 0,3-45 0,1 44 0,0 0 0,11-40 0,-11 56 0,-1 0 0,1 0 0,0 0 0,1 0 0,0 0 0,0 1 0,0 0 0,1 0 0,0 0 0,1 1 0,7-8 0,-12 13 0,0 0 0,0 0 0,1 0 0,-1 0 0,1 1 0,-1-1 0,1 0 0,-1 1 0,1-1 0,-1 1 0,1-1 0,-1 1 0,1 0 0,0-1 0,-1 1 0,1 0 0,0 0 0,-1 0 0,1 0 0,0 1 0,-1-1 0,3 1 0,-1 1 0,0-1 0,0 1 0,0-1 0,0 1 0,0 0 0,-1 0 0,1 1 0,-1-1 0,0 0 0,4 5 0,1 4 0,0 0 0,0 0 0,-1 1 0,8 22 0,-7-14 0,-1-1 0,0 1 0,-2 0 0,0 0 0,-1 1 0,-1-1 0,-1 1 0,-1 0 0,-1-1 0,-5 31 0,5-48 0,0 0 0,1 0 0,-1 0 0,1 1 0,-1-1 0,1 0 0,0 0 0,1 1 0,-1-1 0,0 0 0,2 5 0,-2-8 0,0 1 0,1-1 0,-1 0 0,0 1 0,0-1 0,1 0 0,-1 1 0,0-1 0,1 0 0,-1 0 0,1 1 0,-1-1 0,0 0 0,1 0 0,-1 0 0,1 1 0,-1-1 0,0 0 0,1 0 0,-1 0 0,1 0 0,-1 0 0,1 0 0,-1 0 0,1 0 0,-1 0 0,0 0 0,1 0 0,0 0 0,23-13 0,230-192 0,-231 193 0,-13 9 0,-14 12 0,-9 5 0,-1-1 0,0 0 0,-1-1 0,0 0 0,-30 16 0,-90 40 0,133-67 0,-88 37 0,80-35 0,1 0 0,-1 0 0,1-1 0,-1 0 0,0-1 0,0 0 0,-14-1 0,23 0 0,1 0 0,-1 0 0,1 0 0,-1 0 0,1 0 0,-1 0 0,1 0 0,-1 0 0,0 0 0,1 0 0,-1-1 0,1 1 0,-1 0 0,1 0 0,-1 0 0,1-1 0,-1 1 0,1 0 0,0-1 0,-1 1 0,1 0 0,-1-1 0,1 1 0,0-1 0,-1 1 0,1-1 0,0 1 0,0-1 0,-1 1 0,1-1 0,0 1 0,0-1 0,-1 0 0,10-16 0,29-14 0,-22 24 0,1 0 0,-1 1 0,2 1 0,-1 1 0,0 0 0,1 1 0,20 0 0,133 2 0,-112 2 0,-22-1 0,46 1 0,-77-1 0,0 1 0,0-1 0,0 2 0,-1-1 0,1 1 0,0 0 0,-1 0 0,1 0 0,-1 1 0,9 5 0,-11-5 0,-1 0 0,1 0 0,-1 1 0,1-1 0,-1 1 0,0 0 0,0 0 0,-1 0 0,1 0 0,-1 0 0,0 0 0,0 0 0,0 0 0,0 0 0,-1 1 0,0-1 0,0 0 0,-1 7 0,1-4 0,0 0 0,-1 0 0,0 0 0,-1 0 0,1 0 0,-2-1 0,1 1 0,0-1 0,-1 1 0,-6 9 0,0-6 0,-1-1 0,0 1 0,-1-2 0,-12 10 0,11-10 0,0 1 0,1 0 0,0 1 0,0 0 0,-12 16 0,22-24 0,-1 1 0,0 0 0,1 0 0,-1-1 0,1 1 0,0 0 0,0 1 0,0-1 0,0 0 0,1 0 0,-1 0 0,1 0 0,0 1 0,0-1 0,0 0 0,0 0 0,1 1 0,-1-1 0,1 0 0,0 0 0,0 0 0,0 0 0,0 0 0,0 0 0,1 0 0,-1 0 0,1-1 0,3 5 0,-5-6 0,1-1 0,-1 1 0,0 0 0,0-1 0,1 1 0,-1-1 0,0 1 0,1-1 0,-1 1 0,1-1 0,-1 0 0,1 1 0,-1-1 0,1 1 0,-1-1 0,1 0 0,-1 0 0,1 1 0,-1-1 0,1 0 0,0 0 0,-1 1 0,1-1 0,-1 0 0,1 0 0,1 0 0,4-13 0,-4-28 0,-9 2 0,-2 1 0,-1 0 0,-2 0 0,-2 1 0,-1 1 0,-27-47 0,16 30 0,-4-33-667,28 77-31,-4-11-6128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9:32:26.42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90 0 24575,'0'63'0,"3"0"0,2-1 0,4 0 0,1 0 0,35 107 0,-44-164 0,1 1 0,0-2 0,0 1 0,1 0 0,-1 0 0,1-1 0,0 1 0,0-1 0,1 0 0,-1 0 0,1 0 0,0 0 0,8 5 0,-8-7 0,-1-1 0,0 0 0,1 0 0,-1 0 0,1 0 0,-1-1 0,1 1 0,-1-1 0,1 0 0,-1 0 0,1 0 0,-1 0 0,1-1 0,-1 0 0,1 0 0,-1 0 0,1 0 0,-1 0 0,0 0 0,0-1 0,6-3 0,24-17 0,0-2 0,-2-1 0,-1-1 0,-1-1 0,36-45 0,-39 43 0,23-27 0,-49 56 0,-1 1 0,1-1 0,0 0 0,-1 0 0,1 0 0,0 0 0,-1 1 0,1-1 0,0 0 0,-1 0 0,1 0 0,-1 0 0,1 0 0,0 0 0,-1 0 0,1 0 0,0 0 0,-1 0 0,1 0 0,-1 0 0,1 0 0,0-1 0,-1 1 0,1 0 0,0 0 0,-1 0 0,1 0 0,0-1 0,-1 1 0,1 0 0,0 0 0,0-1 0,-1 1 0,1 0 0,0 0 0,0-1 0,-1 1 0,1 0 0,0-1 0,0 1 0,0 0 0,0-1 0,0 1 0,-1-1 0,1 1 0,0 0 0,0-1 0,0 1 0,0 0 0,0-1 0,0 1 0,0-1 0,0 1 0,0 0 0,0-1 0,1 1 0,-1 0 0,0-1 0,0 1 0,0 0 0,0-1 0,0 1 0,1 0 0,-1-1 0,0 1 0,0 0 0,1-1 0,-1 1 0,-30 8 0,-18 13 0,-2-2 0,-1-3 0,0-2 0,-1-2 0,-62 7 0,111-19 0,1 1 0,-1-1 0,0 0 0,1 0 0,-1 0 0,0 0 0,1 0 0,-1-1 0,1 1 0,-1-1 0,0 1 0,1-1 0,-1 0 0,1 0 0,0 0 0,-1 0 0,1-1 0,0 1 0,0-1 0,0 1 0,0-1 0,0 0 0,0 0 0,0 0 0,0 0 0,1 0 0,-1 0 0,1 0 0,0-1 0,-1 1 0,1 0 0,0-1 0,0 1 0,1-1 0,-1 1 0,0-1 0,1 0 0,0 1 0,-1-1 0,1 0 0,0 1 0,0-1 0,1-2 0,1-11 0,0 1 0,0-1 0,2 1 0,0 0 0,1 0 0,6-14 0,1 2 0,1 0 0,2 2 0,30-44 0,-76 112 0,5-5 0,-2-1 0,-57 58 0,83-93 10,-1 0 0,1 0 0,-1 0 0,0-1 0,1 1 0,-1-1 0,0 0 0,0 1 0,0-2 0,0 1 0,-6 1 0,9-2-17,-1 0 1,1 0-1,-1 0 0,1 0 0,-1 0 1,1 0-1,0 0 0,-1 0 1,1 0-1,-1 0 0,1 0 1,0-1-1,-1 1 0,1 0 0,-1 0 1,1 0-1,0 0 0,-1-1 1,1 1-1,0 0 0,-1-1 1,1 1-1,0 0 0,-1 0 0,1-1 1,0 1-1,0-1 0,-1 1 1,1-1-1,0 0-73,0-1-1,0 1 1,0 0 0,0 0 0,0-1-1,1 1 1,-1 0 0,0 0 0,1-1-1,-1 1 1,1 0 0,0 0 0,-1 0-1,1 0 1,1-2 0,7-9-6746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09:32:24.47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318 448 24575,'-145'0'0,"243"0"0,-57 0 0,-33 0 0,-11 0 0,-40 2 0,29-1 0,-1 0 0,0-1 0,1 0 0,-1-1 0,1-1 0,-17-4 0,30 6 0,0 0 0,0-1 0,-1 1 0,1-1 0,0 0 0,0 1 0,0-1 0,0 0 0,0 0 0,0 1 0,0-1 0,0 0 0,0 0 0,0 0 0,1 0 0,-1 0 0,0 0 0,1-1 0,-1 1 0,0 0 0,1 0 0,0 0 0,-1-1 0,1 1 0,0 0 0,-1 0 0,1-1 0,0 1 0,0 0 0,0-1 0,0 1 0,0 0 0,1-1 0,-1 1 0,0 0 0,1 0 0,-1-1 0,0 1 0,1 0 0,0 0 0,-1 0 0,1 0 0,0 0 0,-1-1 0,1 1 0,0 0 0,1-1 0,6-9 0,0 1 0,1-1 0,15-13 0,-18 19 0,4-5 0,1 0 0,0 1 0,0 1 0,22-13 0,-27 18 0,0 0 0,0 1 0,0 0 0,0 0 0,0 0 0,0 0 0,1 1 0,-1 0 0,0 0 0,1 1 0,-1 0 0,11 1 0,-16-1 0,0 0 0,0 0 0,0 1 0,0-1 0,0 0 0,0 1 0,0-1 0,0 0 0,0 1 0,0 0 0,0-1 0,0 1 0,-1-1 0,1 1 0,0 0 0,0 0 0,-1-1 0,1 1 0,0 0 0,-1 0 0,1 0 0,-1 0 0,1 0 0,-1 0 0,0 0 0,1 0 0,-1 0 0,0 0 0,0 0 0,1 0 0,-1 0 0,0 0 0,0 0 0,0 0 0,0 0 0,0 0 0,-1 0 0,1 0 0,0 0 0,0 0 0,-1 0 0,1 0 0,-1 1 0,-23 46 0,22-45 0,-55 73 0,41-57 0,1 0 0,-20 35 0,34-53 0,1-1 0,0 0 0,-1 1 0,1-1 0,0 0 0,-1 1 0,1-1 0,0 0 0,0 1 0,-1-1 0,1 1 0,0-1 0,0 0 0,0 1 0,0-1 0,0 1 0,-1-1 0,1 1 0,0-1 0,0 1 0,0-1 0,0 1 0,0-1 0,0 1 0,1-1 0,-1 0 0,0 1 0,0-1 0,0 1 0,0-1 0,0 1 0,1-1 0,-1 0 0,0 1 0,0-1 0,1 1 0,17-6 0,22-21 0,30-34 0,-50 41 0,1 2 0,0 0 0,1 1 0,34-19 0,-55 34 0,0 1 0,1-1 0,-1 0 0,1 0 0,-1 1 0,1-1 0,-1 1 0,1-1 0,0 1 0,-1 0 0,1 0 0,-1-1 0,1 1 0,0 0 0,-1 1 0,1-1 0,0 0 0,1 1 0,-2-1 0,-1 1 0,1-1 0,-1 1 0,1 0 0,-1-1 0,1 1 0,-1 0 0,0-1 0,1 1 0,-1 0 0,0-1 0,0 1 0,0 0 0,1 0 0,-1-1 0,0 1 0,0 0 0,0 0 0,0-1 0,0 1 0,0 0 0,0 0 0,-1-1 0,1 1 0,0 0 0,-1 0 0,-1 7 0,0-1 0,-1 0 0,-1 1 0,1-1 0,-9 12 0,-1-1 0,-1 0 0,-1-1 0,-1 0 0,0-1 0,-1-1 0,-28 20 0,44-35 0,1 1 0,-1-1 0,0 1 0,0 0 0,1-1 0,-1 0 0,0 1 0,0-1 0,0 0 0,1 1 0,-1-1 0,0 0 0,0 0 0,0 0 0,0 1 0,0-1 0,0 0 0,0 0 0,1-1 0,-1 1 0,0 0 0,0 0 0,0 0 0,0-1 0,0 1 0,0 0 0,1-1 0,-3 0 0,2 0 0,1 0 0,-1-1 0,0 1 0,0-1 0,1 1 0,-1 0 0,1-1 0,-1 1 0,1-1 0,0 0 0,-1 1 0,1-1 0,0 1 0,0-4 0,9-54 0,-8 55 0,6-25 0,2 1 0,1 0 0,16-32 0,-37 72 0,1 0 0,-2 0 0,-15 12 0,-7 8 0,12-7 0,-30 28 0,49-51 0,1 0 0,-1 0 0,1 0 0,-1 0 0,1-1 0,-1 1 0,0-1 0,0 0 0,0 0 0,0 0 0,0 0 0,0 0 0,0-1 0,0 1 0,0-1 0,0 0 0,-1 0 0,-4 0 0,7-1 0,-1 0 0,1 0 0,-1 1 0,1-1 0,-1 0 0,1-1 0,0 1 0,-1 0 0,1 0 0,0-1 0,0 1 0,0 0 0,0-1 0,0 1 0,0-1 0,0 1 0,1-1 0,-1 0 0,0 1 0,1-1 0,-1 0 0,1 1 0,0-4 0,-5-46 0,5 44 0,-1-5 0,1 0 0,1 0 0,0 0 0,1 0 0,0 0 0,1 1 0,0-1 0,1 1 0,0-1 0,0 1 0,13-20 0,-17 30 0,1 0 0,-1 0 0,1 1 0,-1-1 0,1 0 0,-1 0 0,1 1 0,-1-1 0,1 0 0,0 1 0,-1-1 0,1 1 0,0-1 0,0 1 0,-1-1 0,1 1 0,0-1 0,0 1 0,0 0 0,0-1 0,-1 1 0,1 0 0,0 0 0,0 0 0,1 0 0,-1 0 0,0 1 0,-1-1 0,1 1 0,0-1 0,0 1 0,-1 0 0,1-1 0,0 1 0,-1 0 0,1 0 0,-1-1 0,1 1 0,-1 0 0,1 0 0,-1 0 0,0 0 0,1 0 0,-1 1 0,7 49 0,-9-30 0,-1 0 0,-2 1 0,0-1 0,-1-1 0,0 1 0,-20 37 0,68-117 0,-33 43 0,1 2 0,0-1 0,1 2 0,0-1 0,27-22 0,-38 35 0,0 1 0,0 0 0,0 0 0,0 0 0,0 0 0,0 0 0,0 0 0,1 0 0,-1-1 0,0 1 0,0 0 0,0 0 0,0 0 0,0 0 0,0 0 0,0 0 0,0 0 0,1 0 0,-1 0 0,0 0 0,0 0 0,0-1 0,0 1 0,0 0 0,0 0 0,1 0 0,-1 0 0,0 0 0,0 0 0,0 0 0,0 0 0,0 0 0,1 0 0,-1 0 0,0 0 0,0 0 0,0 1 0,0-1 0,0 0 0,0 0 0,1 0 0,-1 0 0,0 0 0,0 0 0,0 0 0,0 0 0,0 0 0,0 0 0,0 0 0,0 1 0,1-1 0,-1 0 0,0 0 0,0 0 0,0 0 0,0 0 0,0 0 0,0 1 0,0-1 0,0 0 0,0 0 0,-3 13 0,-11 15 0,-4 2 0,-3 0 0,0-1 0,-45 46 0,65-74 0,0 0 0,1 0 0,-1 0 0,0 0 0,0-1 0,1 1 0,-1 0 0,0-1 0,0 1 0,0-1 0,0 1 0,0-1 0,0 1 0,0-1 0,0 1 0,0-1 0,0 0 0,0 0 0,0 1 0,0-1 0,0 0 0,-2 0 0,3-1 0,-1 0 0,1 1 0,0-1 0,-1 0 0,1 0 0,0 0 0,0 1 0,-1-1 0,1 0 0,0 0 0,0 0 0,0 0 0,0 1 0,0-1 0,0 0 0,0 0 0,0 0 0,0 0 0,1 1 0,-1-3 0,19-48 0,-3 26 0,-5 4 0,1 1 0,1 1 0,1 0 0,1 1 0,1 0 0,19-17 0,-32 34 0,0-1 0,-1 1 0,1-1 0,0 1 0,0 0 0,0 0 0,1 1 0,-1-1 0,0 1 0,0-1 0,0 1 0,0 0 0,1 0 0,-1 0 0,0 1 0,0-1 0,0 1 0,0 0 0,0 0 0,0 0 0,0 0 0,0 0 0,0 1 0,0-1 0,0 1 0,2 2 0,11 7 0,-1 1 0,0 0 0,17 19 0,-8-7 0,125 112 0,-166-149 0,0 1 0,-1 0 0,-25-12 0,-27-18 0,-140-87 0,59 39 0,125 73 0,41 25 0,41 26 0,-23-12 0,0-1 0,1-2 0,1-2 0,1-1 0,0-2 0,56 15 0,-55-16 0,-37-13 0,1 0 0,-1 0 0,0 0 0,0 0 0,0 0 0,0 0 0,0 1 0,0-1 0,0 0 0,0 0 0,0 0 0,0 0 0,0 0 0,0 0 0,0 1 0,0-1 0,0 0 0,0 0 0,0 0 0,0 0 0,0 0 0,0 1 0,0-1 0,0 0 0,0 0 0,0 0 0,0 0 0,0 0 0,0 1 0,0-1 0,0 0 0,0 0 0,0 0 0,0 0 0,0 0 0,-1 0 0,1 0 0,0 0 0,0 1 0,0-1 0,0 0 0,0 0 0,0 0 0,0 0 0,-1 0 0,1 0 0,0 0 0,0 0 0,0 0 0,0 0 0,0 0 0,-1 0 0,1 0 0,0 0 0,0 0 0,0 0 0,-24 3 0,8-2 0,0-1 0,0 0 0,0-2 0,0 0 0,0 0 0,-26-10 0,32 9 0,0-2 0,1 1 0,-1-2 0,1 1 0,1-1 0,-1 0 0,1-1 0,0 0 0,1 0 0,-1-1 0,-8-13 0,0 1 0,2 0 0,0-2 0,1 0 0,-19-46 0,32 65 0,-1 0 0,1 0 0,0 0 0,0 0 0,0 0 0,0 0 0,1-1 0,-1 1 0,1 1 0,-1-1 0,1 0 0,0 0 0,0 0 0,1 0 0,-1 0 0,0 1 0,4-6 0,-4 8 0,-1-1 0,1 0 0,0 0 0,-1 0 0,1 1 0,0-1 0,-1 0 0,1 1 0,0-1 0,0 1 0,0-1 0,-1 0 0,1 1 0,0 0 0,0-1 0,0 1 0,0 0 0,0-1 0,0 1 0,0 0 0,0 0 0,0 0 0,0 0 0,0 0 0,0 0 0,0 0 0,0 0 0,0 0 0,0 0 0,0 1 0,0-1 0,0 0 0,-1 1 0,1-1 0,0 1 0,0-1 0,0 1 0,0-1 0,0 1 0,-1-1 0,1 1 0,0 0 0,-1 0 0,1-1 0,0 1 0,-1 0 0,1 0 0,-1 0 0,1-1 0,-1 1 0,0 0 0,1 0 0,-1 0 0,0 0 0,1 1 0,4 11 0,0-1 0,-1 1 0,0-1 0,-1 1 0,0 0 0,1 22 0,-2 1 0,-3 44 0,0-73 0,0 1 0,0-1 0,0 1 0,-1-1 0,0 0 0,-1 0 0,1 0 0,-1 0 0,-1 0 0,1-1 0,-1 1 0,0-1 0,-6 6 0,7-9 0,1 0 0,-1-1 0,0 1 0,0-1 0,0 1 0,0-1 0,0 0 0,0-1 0,-1 1 0,1-1 0,-1 1 0,1-1 0,-1 0 0,0 0 0,1 0 0,-1-1 0,0 1 0,1-1 0,-1 0 0,0 0 0,0 0 0,1-1 0,-1 1 0,0-1 0,1 0 0,-1 0 0,0 0 0,-3-2 0,3 0 0,0 0 0,0 1 0,1-1 0,-1-1 0,1 1 0,0 0 0,0-1 0,0 0 0,0 0 0,0 0 0,1 0 0,0 0 0,0 0 0,0-1 0,0 1 0,0 0 0,1-1 0,0 0 0,0 1 0,1-1 0,-1-7 0,-1-12 0,1 1 0,3-45 0,1 44 0,0 0 0,11-40 0,-11 56 0,-1 0 0,1 0 0,0 0 0,1 0 0,0 0 0,0 1 0,0 0 0,1 0 0,0 0 0,1 1 0,7-8 0,-12 13 0,0 0 0,0 0 0,1 0 0,-1 0 0,1 1 0,-1-1 0,1 0 0,-1 1 0,1-1 0,-1 1 0,1-1 0,-1 1 0,1 0 0,0-1 0,-1 1 0,1 0 0,0 0 0,-1 0 0,1 0 0,0 1 0,-1-1 0,3 1 0,-1 1 0,0-1 0,0 1 0,0-1 0,0 1 0,0 0 0,-1 0 0,1 1 0,-1-1 0,0 0 0,4 5 0,1 4 0,0 0 0,0 0 0,-1 1 0,8 22 0,-7-14 0,-1-1 0,0 1 0,-2 0 0,0 0 0,-1 1 0,-1-1 0,-1 1 0,-1 0 0,-1-1 0,-5 31 0,5-48 0,0 0 0,1 0 0,-1 0 0,1 1 0,-1-1 0,1 0 0,0 0 0,1 1 0,-1-1 0,0 0 0,2 5 0,-2-8 0,0 1 0,1-1 0,-1 0 0,0 1 0,0-1 0,1 0 0,-1 1 0,0-1 0,1 0 0,-1 0 0,1 1 0,-1-1 0,0 0 0,1 0 0,-1 0 0,1 1 0,-1-1 0,0 0 0,1 0 0,-1 0 0,1 0 0,-1 0 0,1 0 0,-1 0 0,1 0 0,-1 0 0,0 0 0,1 0 0,0 0 0,23-13 0,230-192 0,-231 193 0,-13 9 0,-14 12 0,-9 5 0,-1-1 0,0 0 0,-1-1 0,0 0 0,-30 16 0,-90 40 0,133-67 0,-88 37 0,80-35 0,1 0 0,-1 0 0,1-1 0,-1 0 0,0-1 0,0 0 0,-14-1 0,23 0 0,1 0 0,-1 0 0,1 0 0,-1 0 0,1 0 0,-1 0 0,1 0 0,-1 0 0,0 0 0,1 0 0,-1-1 0,1 1 0,-1 0 0,1 0 0,-1 0 0,1-1 0,-1 1 0,1 0 0,0-1 0,-1 1 0,1 0 0,-1-1 0,1 1 0,0-1 0,-1 1 0,1-1 0,0 1 0,0-1 0,-1 1 0,1-1 0,0 1 0,0-1 0,-1 0 0,10-16 0,29-14 0,-22 24 0,1 0 0,-1 1 0,2 1 0,-1 1 0,0 0 0,1 1 0,20 0 0,133 2 0,-112 2 0,-22-1 0,46 1 0,-77-1 0,0 1 0,0-1 0,0 2 0,-1-1 0,1 1 0,0 0 0,-1 0 0,1 0 0,-1 1 0,9 5 0,-11-5 0,-1 0 0,1 0 0,-1 1 0,1-1 0,-1 1 0,0 0 0,0 0 0,-1 0 0,1 0 0,-1 0 0,0 0 0,0 0 0,0 0 0,0 0 0,-1 1 0,0-1 0,0 0 0,-1 7 0,1-4 0,0 0 0,-1 0 0,0 0 0,-1 0 0,1 0 0,-2-1 0,1 1 0,0-1 0,-1 1 0,-6 9 0,0-6 0,-1-1 0,0 1 0,-1-2 0,-12 10 0,11-10 0,0 1 0,1 0 0,0 1 0,0 0 0,-12 16 0,22-24 0,-1 1 0,0 0 0,1 0 0,-1-1 0,1 1 0,0 0 0,0 1 0,0-1 0,0 0 0,1 0 0,-1 0 0,1 0 0,0 1 0,0-1 0,0 0 0,0 0 0,1 1 0,-1-1 0,1 0 0,0 0 0,0 0 0,0 0 0,0 0 0,0 0 0,1 0 0,-1 0 0,1-1 0,3 5 0,-5-6 0,1-1 0,-1 1 0,0 0 0,0-1 0,1 1 0,-1-1 0,0 1 0,1-1 0,-1 1 0,1-1 0,-1 0 0,1 1 0,-1-1 0,1 1 0,-1-1 0,1 0 0,-1 0 0,1 1 0,-1-1 0,1 0 0,0 0 0,-1 1 0,1-1 0,-1 0 0,1 0 0,1 0 0,4-13 0,-4-28 0,-9 2 0,-2 1 0,-1 0 0,-2 0 0,-2 1 0,-1 1 0,-27-47 0,16 30 0,-4-33-667,28 77-31,-4-11-6128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7CB78-37C0-4817-B1E4-96006C1A7778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8844C-F90A-4C82-A530-58D77864F4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04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8844C-F90A-4C82-A530-58D77864F43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565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E1E1E-66AE-0403-8598-20E726494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51FB7F-984F-CB6B-6AF7-26E80B369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976088-33A5-1993-B9A3-E2192C460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8F05A2-F760-0159-C0BE-1F22C553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10239F-8210-C9AC-49E0-5938254C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48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94D16-E8C0-80EF-D06B-12BF369C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13280CF-D262-1E06-4439-183BFA7DC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72B823-E21B-A198-79B8-7DFCF127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4EE422-1535-B1DC-3A13-E659152B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876ADB-E906-E672-A7EB-8B0819185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33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A79A0C7-79B8-B8AB-D4F7-3DDD023FF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54E5D5-6756-8EF7-4A61-8401B4BB3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0B90DC-F2FF-2379-51CF-E5DC5161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5820D0-7376-DA8B-2E6B-AD59F605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6FAA9E-EC69-C4DF-7161-CD77828F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98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F2874-67E9-FBA8-F31A-6795B3CC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0A3855-53C8-284A-C77D-19BB28367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61DB65-4447-32D1-0A84-A2255FAE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57B743-963F-B236-A403-6B792A1B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673D4C-0CA7-920B-1CB7-8A21B58B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97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E625-F340-DC3C-3D56-3A965B83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02F30E-05FC-6067-A766-0A777E0E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6D5EFC-B891-625F-9A47-7DA49F87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E8D10C-CD39-43C2-358B-0A774E38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A0331-1D32-AD54-FAC5-AAD58B269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63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ED165-7503-6B3D-9C61-CFB425CE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0FFEB8-75DA-D53A-591D-30ADF5B20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36F92A-0985-D58C-79BB-45ADA3433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58263E-FCB1-5447-6AB1-F5194C37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341691-C7EA-56D1-004E-157A2F2C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2FCF58-3CAC-FDA3-04BC-C07B6ACF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80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FD3EE-F50D-3140-7CE3-ED95520B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2CBB11-1A52-3651-C2EC-D0D46698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6E69E0-5C40-7FDF-7523-FC5936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F4F2AB-3FED-5C05-4C6B-B3AE55CCF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318D4F-B32A-E350-7F43-E3D29A33B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1124E5-C317-2F4D-F525-BF45D112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B731E5-B3B7-ED54-E969-3E6DA9CE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31D0BD-6331-98F2-4E4F-52852FC5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48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FF68D-4496-0A1B-DE5E-E454BE16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A781C1-0E86-B361-5E62-FBF899F7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1C465D-51B6-9A1D-0D08-A1B627BB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E18CCB-38C2-79BE-13F2-9E75C48D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60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3F83AD-6CD2-51CB-A325-63337C34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3DBE8C-77C8-F517-39C5-A1A3DADA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796AF9-8630-9786-B7EF-D5BBD7AE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29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26C18-4536-8EF3-D961-99F66B17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87CEB2-7B20-384C-FF9C-B606B9CA3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3EC517-B49E-A889-A2BF-E6D07117E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AF745B-F2D2-7458-FB28-EFF4E159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B0D740-EACD-C5FE-8D77-542FC398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445CDC-3D90-B048-5E7B-B6B4F295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43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8C52B-1DDA-CBB5-1DE6-ED842741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957C5D-2CA3-4F89-6191-D53616006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E80D06-99AD-5750-89E9-0678AE2F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53A1D3-1348-A1F9-3CA1-93CE0BD9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3FC56E-A6A2-C10E-7DD9-800889DB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3A0B4D-FE06-B03C-2202-1F2F7F58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38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8DC3E0-EC75-0120-978A-DFD71E50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800982-FA70-A632-E09D-F5B80E62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9F24EC-AACD-ED96-21B1-E8BFBA77DF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3DAF39-2707-488A-A397-280A61EEF75A}" type="datetimeFigureOut">
              <a:rPr lang="de-DE" smtClean="0"/>
              <a:t>22.04.2024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3A82C5-2EF6-C9AD-6B40-B9792E877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27C3E1-615B-231C-4D4B-624D59DB6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574D7-705B-4D94-8B5B-FA98A69D8E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49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7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9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9.png"/><Relationship Id="rId7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customXml" Target="../ink/ink5.xml"/><Relationship Id="rId4" Type="http://schemas.openxmlformats.org/officeDocument/2006/relationships/customXml" Target="../ink/ink3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CE570A6-A255-4A1F-9E40-8621D3640CFF}"/>
              </a:ext>
            </a:extLst>
          </p:cNvPr>
          <p:cNvSpPr/>
          <p:nvPr/>
        </p:nvSpPr>
        <p:spPr>
          <a:xfrm>
            <a:off x="355146" y="1719945"/>
            <a:ext cx="6437540" cy="2868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de-DE" sz="100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Uber statt U-Bahn?</a:t>
            </a:r>
            <a:endParaRPr lang="de-DE" sz="100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14C23B-1910-3221-BAB2-8BFE0C5DAEEF}"/>
              </a:ext>
            </a:extLst>
          </p:cNvPr>
          <p:cNvSpPr txBox="1"/>
          <p:nvPr/>
        </p:nvSpPr>
        <p:spPr>
          <a:xfrm>
            <a:off x="355146" y="408059"/>
            <a:ext cx="9719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2" charset="0"/>
              </a:rPr>
              <a:t>Neue Gefahren für den Linienverkehr: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344957-C857-DE95-45E2-8C2E9210595A}"/>
              </a:ext>
            </a:extLst>
          </p:cNvPr>
          <p:cNvSpPr txBox="1"/>
          <p:nvPr/>
        </p:nvSpPr>
        <p:spPr>
          <a:xfrm>
            <a:off x="261250" y="5796169"/>
            <a:ext cx="10744207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9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Herwig Kollar, Präsident Bundesverband Taxi und Mietwagen e.V.</a:t>
            </a:r>
          </a:p>
        </p:txBody>
      </p:sp>
    </p:spTree>
    <p:extLst>
      <p:ext uri="{BB962C8B-B14F-4D97-AF65-F5344CB8AC3E}">
        <p14:creationId xmlns:p14="http://schemas.microsoft.com/office/powerpoint/2010/main" val="8841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E7BB63-6B4B-4F93-85DB-47E2A2903282}"/>
              </a:ext>
            </a:extLst>
          </p:cNvPr>
          <p:cNvSpPr/>
          <p:nvPr/>
        </p:nvSpPr>
        <p:spPr>
          <a:xfrm>
            <a:off x="736833" y="381000"/>
            <a:ext cx="8257878" cy="1037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48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Viel Car, wenig Pooling</a:t>
            </a:r>
            <a:endParaRPr lang="de-DE" sz="48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501CC3-CC81-6658-F4E4-5CDC1C0D7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3" t="5538"/>
          <a:stretch/>
        </p:blipFill>
        <p:spPr>
          <a:xfrm>
            <a:off x="1094014" y="1799252"/>
            <a:ext cx="9088792" cy="419099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3DB0252-C2E7-C20E-9C68-A2540EEA6550}"/>
              </a:ext>
            </a:extLst>
          </p:cNvPr>
          <p:cNvGrpSpPr/>
          <p:nvPr/>
        </p:nvGrpSpPr>
        <p:grpSpPr>
          <a:xfrm>
            <a:off x="4586767" y="2682577"/>
            <a:ext cx="284760" cy="356040"/>
            <a:chOff x="4586767" y="2682577"/>
            <a:chExt cx="2847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4656D75-58ED-5054-B1D2-75D17F62EE8A}"/>
                    </a:ext>
                  </a:extLst>
                </p14:cNvPr>
                <p14:cNvContentPartPr/>
                <p14:nvPr/>
              </p14:nvContentPartPr>
              <p14:xfrm>
                <a:off x="4586767" y="2780137"/>
                <a:ext cx="265320" cy="258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4656D75-58ED-5054-B1D2-75D17F62EE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80647" y="2774017"/>
                  <a:ext cx="277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F6BFD43-C568-427A-70FA-34C8C6DFAB7A}"/>
                    </a:ext>
                  </a:extLst>
                </p14:cNvPr>
                <p14:cNvContentPartPr/>
                <p14:nvPr/>
              </p14:nvContentPartPr>
              <p14:xfrm>
                <a:off x="4660207" y="2682577"/>
                <a:ext cx="211320" cy="200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F6BFD43-C568-427A-70FA-34C8C6DFAB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54087" y="2676457"/>
                  <a:ext cx="223560" cy="21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5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E7BB63-6B4B-4F93-85DB-47E2A2903282}"/>
              </a:ext>
            </a:extLst>
          </p:cNvPr>
          <p:cNvSpPr/>
          <p:nvPr/>
        </p:nvSpPr>
        <p:spPr>
          <a:xfrm>
            <a:off x="736833" y="381000"/>
            <a:ext cx="8257878" cy="1037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48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Viel Car, wenig Pooling</a:t>
            </a:r>
            <a:endParaRPr lang="de-DE" sz="48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501CC3-CC81-6658-F4E4-5CDC1C0D7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3" t="5538"/>
          <a:stretch/>
        </p:blipFill>
        <p:spPr>
          <a:xfrm>
            <a:off x="1094014" y="1799252"/>
            <a:ext cx="9088792" cy="4190998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3DB0252-C2E7-C20E-9C68-A2540EEA6550}"/>
              </a:ext>
            </a:extLst>
          </p:cNvPr>
          <p:cNvGrpSpPr/>
          <p:nvPr/>
        </p:nvGrpSpPr>
        <p:grpSpPr>
          <a:xfrm>
            <a:off x="4586767" y="2682577"/>
            <a:ext cx="284760" cy="356040"/>
            <a:chOff x="4586767" y="2682577"/>
            <a:chExt cx="28476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4656D75-58ED-5054-B1D2-75D17F62EE8A}"/>
                    </a:ext>
                  </a:extLst>
                </p14:cNvPr>
                <p14:cNvContentPartPr/>
                <p14:nvPr/>
              </p14:nvContentPartPr>
              <p14:xfrm>
                <a:off x="4586767" y="2780137"/>
                <a:ext cx="265320" cy="258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4656D75-58ED-5054-B1D2-75D17F62EE8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80639" y="2774017"/>
                  <a:ext cx="277577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F6BFD43-C568-427A-70FA-34C8C6DFAB7A}"/>
                    </a:ext>
                  </a:extLst>
                </p14:cNvPr>
                <p14:cNvContentPartPr/>
                <p14:nvPr/>
              </p14:nvContentPartPr>
              <p14:xfrm>
                <a:off x="4660207" y="2682577"/>
                <a:ext cx="211320" cy="200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F6BFD43-C568-427A-70FA-34C8C6DFAB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54087" y="2676457"/>
                  <a:ext cx="223560" cy="213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D7AC00E-B571-863A-D28E-FC0C7136B2CC}"/>
              </a:ext>
            </a:extLst>
          </p:cNvPr>
          <p:cNvSpPr/>
          <p:nvPr/>
        </p:nvSpPr>
        <p:spPr>
          <a:xfrm rot="21113317">
            <a:off x="1122502" y="1888506"/>
            <a:ext cx="9807180" cy="30809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Studie aus den USA aus 2021: "Gemessen an den zurückgelegten Fahrzeugkilometern (</a:t>
            </a:r>
            <a:r>
              <a:rPr lang="de-DE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vehicle</a:t>
            </a:r>
            <a:r>
              <a:rPr lang="de-DE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kilometers</a:t>
            </a:r>
            <a:r>
              <a:rPr lang="de-DE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traveled</a:t>
            </a:r>
            <a:r>
              <a:rPr lang="de-DE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VKT) verringern Ride-Hailing-Dienste die Anzahl der Autos auf den Straßen nicht, da die überwältigende Mehrheit der Fahrer sich für Einzelfahrten entscheidet, anstatt die verfügbaren Pooling-Angebote zu nutzen.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*Schaller, Bruce. "Can sharing a ride make for less traffic? Evidence from Uber and Lyft and implications for cities." Transport policy 102 (2021): 1-10.</a:t>
            </a:r>
            <a:endParaRPr lang="de-D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9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E7BB63-6B4B-4F93-85DB-47E2A2903282}"/>
              </a:ext>
            </a:extLst>
          </p:cNvPr>
          <p:cNvSpPr/>
          <p:nvPr/>
        </p:nvSpPr>
        <p:spPr>
          <a:xfrm>
            <a:off x="736833" y="381000"/>
            <a:ext cx="8257878" cy="1037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48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„</a:t>
            </a:r>
            <a:r>
              <a:rPr lang="de-DE" sz="4800" dirty="0" err="1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Uber“füllte</a:t>
            </a:r>
            <a:r>
              <a:rPr lang="de-DE" sz="48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 Straßen</a:t>
            </a:r>
            <a:endParaRPr lang="de-DE" sz="48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3F67EE-8D04-AFF0-736E-76C7F4068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59" y="1345824"/>
            <a:ext cx="4051329" cy="346512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754EC93-A5B1-99E9-E6DA-C2D5D6533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01" y="235480"/>
            <a:ext cx="3950404" cy="457546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D6D2DD5-8260-D7E4-A038-2400B2E378E5}"/>
              </a:ext>
            </a:extLst>
          </p:cNvPr>
          <p:cNvSpPr/>
          <p:nvPr/>
        </p:nvSpPr>
        <p:spPr>
          <a:xfrm>
            <a:off x="215207" y="4883708"/>
            <a:ext cx="10452791" cy="19015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Aus einer deutschen Studie: „Viele Simulationsstudien haben gezeigt, dass das Aufkommen von Ride-Hailing-Plattformen zu einem Anstieg der gefahrenen Fahrzeugkilometer (VKT) in städtischen Gebieten aufgrund von </a:t>
            </a:r>
            <a:r>
              <a:rPr lang="de-DE" sz="2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deadheading</a:t>
            </a:r>
            <a:r>
              <a:rPr lang="de-DE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induzierten Fahrten und Kannibalisierung nachhaltigerer Verkehrsmittel führt. (</a:t>
            </a:r>
            <a:r>
              <a:rPr lang="de-DE" sz="2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Tirachini</a:t>
            </a:r>
            <a:r>
              <a:rPr lang="de-DE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Gomez-Lobo, 2020; Henao and Marshall, 2019; </a:t>
            </a:r>
            <a:r>
              <a:rPr lang="de-DE" sz="2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Pernestål</a:t>
            </a:r>
            <a:r>
              <a:rPr lang="de-DE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de-DE" sz="2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Kristoffersson</a:t>
            </a:r>
            <a:r>
              <a:rPr lang="de-DE" sz="2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2019; Jing et al., 2020).“ </a:t>
            </a:r>
            <a:r>
              <a:rPr lang="de-DE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en-US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Zwick, Felix, and Kay W. </a:t>
            </a:r>
            <a:r>
              <a:rPr lang="en-US" sz="12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Axhausen</a:t>
            </a:r>
            <a:r>
              <a:rPr lang="en-US" sz="1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"Ride-pooling demand prediction: A spatiotemporal assessment in Germany." Journal of Transport Geography 100 (2022): 103307.</a:t>
            </a:r>
            <a:endParaRPr lang="de-DE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3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34A4F-D42D-F677-E8A0-54A0CFC4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FB4230-C519-FF70-60F3-97CE3A8BB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6767CB1-B453-A965-D35F-748B9AF32D1A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6EE8C4E-3CFB-10FA-4305-548152CEAE87}"/>
              </a:ext>
            </a:extLst>
          </p:cNvPr>
          <p:cNvSpPr/>
          <p:nvPr/>
        </p:nvSpPr>
        <p:spPr>
          <a:xfrm>
            <a:off x="1280557" y="3506555"/>
            <a:ext cx="9630880" cy="1841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de-DE" sz="5400" b="1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6.000</a:t>
            </a:r>
            <a:r>
              <a:rPr lang="de-DE" sz="54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 Mietwagen binden </a:t>
            </a:r>
          </a:p>
          <a:p>
            <a:pPr algn="ctr">
              <a:lnSpc>
                <a:spcPct val="120000"/>
              </a:lnSpc>
            </a:pPr>
            <a:r>
              <a:rPr lang="de-DE" sz="5400" b="1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18.000</a:t>
            </a:r>
            <a:r>
              <a:rPr lang="de-DE" sz="54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 Fahrer und Fahrerinnen</a:t>
            </a:r>
            <a:endParaRPr lang="de-DE" sz="5400" dirty="0">
              <a:solidFill>
                <a:schemeClr val="tx1"/>
              </a:solidFill>
              <a:highlight>
                <a:srgbClr val="000000"/>
              </a:highlight>
              <a:latin typeface="Barlow" panose="00000500000000000000" pitchFamily="2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314E813-7232-9FF6-F455-07530A081CE7}"/>
              </a:ext>
            </a:extLst>
          </p:cNvPr>
          <p:cNvSpPr/>
          <p:nvPr/>
        </p:nvSpPr>
        <p:spPr>
          <a:xfrm>
            <a:off x="380998" y="365125"/>
            <a:ext cx="11429999" cy="2312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de-DE" sz="66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Konkurrenz auf dem Arbeitsmarkt</a:t>
            </a:r>
            <a:endParaRPr lang="de-DE" sz="66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6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E7BB63-6B4B-4F93-85DB-47E2A2903282}"/>
              </a:ext>
            </a:extLst>
          </p:cNvPr>
          <p:cNvSpPr/>
          <p:nvPr/>
        </p:nvSpPr>
        <p:spPr>
          <a:xfrm>
            <a:off x="4" y="1785669"/>
            <a:ext cx="12191996" cy="1841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indent="-685800" algn="ctr">
              <a:lnSpc>
                <a:spcPct val="120000"/>
              </a:lnSpc>
              <a:buFontTx/>
              <a:buChar char="-"/>
            </a:pPr>
            <a:r>
              <a:rPr lang="de-DE" sz="48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Mindestbeförderungsentgelte</a:t>
            </a:r>
          </a:p>
          <a:p>
            <a:pPr marL="685800" indent="-685800" algn="ctr">
              <a:lnSpc>
                <a:spcPct val="120000"/>
              </a:lnSpc>
              <a:buFontTx/>
              <a:buChar char="-"/>
            </a:pPr>
            <a:r>
              <a:rPr lang="de-DE" sz="48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Zeitliche und Räumliche Beschränkungen</a:t>
            </a:r>
          </a:p>
          <a:p>
            <a:pPr marL="685800" indent="-685800" algn="ctr">
              <a:lnSpc>
                <a:spcPct val="120000"/>
              </a:lnSpc>
              <a:buFontTx/>
              <a:buChar char="-"/>
            </a:pPr>
            <a:r>
              <a:rPr lang="de-DE" sz="48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Kon­tin­gen­tie­rung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7BDC5FE-5102-D815-B494-C0D4A7537E00}"/>
              </a:ext>
            </a:extLst>
          </p:cNvPr>
          <p:cNvSpPr/>
          <p:nvPr/>
        </p:nvSpPr>
        <p:spPr>
          <a:xfrm>
            <a:off x="527958" y="5163699"/>
            <a:ext cx="11429999" cy="1037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de-DE" sz="36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Rechtliche Grundlage: PBefG </a:t>
            </a:r>
          </a:p>
          <a:p>
            <a:pPr algn="ctr">
              <a:lnSpc>
                <a:spcPct val="120000"/>
              </a:lnSpc>
            </a:pPr>
            <a:r>
              <a:rPr lang="de-DE" sz="36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(Letze Novellierung 2021)</a:t>
            </a:r>
            <a:endParaRPr lang="de-DE" sz="3600" dirty="0">
              <a:solidFill>
                <a:schemeClr val="tx1"/>
              </a:solidFill>
              <a:highlight>
                <a:srgbClr val="000000"/>
              </a:highlight>
              <a:latin typeface="Barlow" panose="00000500000000000000" pitchFamily="2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B484C24-A8B7-7D0A-C58D-4274F883AE66}"/>
              </a:ext>
            </a:extLst>
          </p:cNvPr>
          <p:cNvSpPr/>
          <p:nvPr/>
        </p:nvSpPr>
        <p:spPr>
          <a:xfrm>
            <a:off x="381000" y="158619"/>
            <a:ext cx="11429999" cy="1037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de-DE" sz="75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Lösungen</a:t>
            </a:r>
            <a:endParaRPr lang="de-DE" sz="75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54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E7BB63-6B4B-4F93-85DB-47E2A2903282}"/>
              </a:ext>
            </a:extLst>
          </p:cNvPr>
          <p:cNvSpPr/>
          <p:nvPr/>
        </p:nvSpPr>
        <p:spPr>
          <a:xfrm>
            <a:off x="381000" y="688132"/>
            <a:ext cx="11429999" cy="1037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75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Vielen Dank für Ihre Aufmerksamkeit</a:t>
            </a:r>
            <a:endParaRPr lang="de-DE" sz="75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  <p:pic>
        <p:nvPicPr>
          <p:cNvPr id="3" name="Grafik 2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DF98AED6-EFD3-200F-1C25-BB9D67FEA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44094"/>
            <a:ext cx="2258786" cy="225878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6BA28F3-085F-6CBD-DCCE-A44583F1F529}"/>
              </a:ext>
            </a:extLst>
          </p:cNvPr>
          <p:cNvSpPr/>
          <p:nvPr/>
        </p:nvSpPr>
        <p:spPr>
          <a:xfrm>
            <a:off x="2819399" y="4332515"/>
            <a:ext cx="11429999" cy="1037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50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Herwig Kollar</a:t>
            </a:r>
          </a:p>
          <a:p>
            <a:pPr>
              <a:lnSpc>
                <a:spcPct val="120000"/>
              </a:lnSpc>
            </a:pPr>
            <a:r>
              <a:rPr lang="de-DE" sz="30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Präsident Bundesverband Taxi und Mietwagen e.V.</a:t>
            </a:r>
          </a:p>
        </p:txBody>
      </p:sp>
    </p:spTree>
    <p:extLst>
      <p:ext uri="{BB962C8B-B14F-4D97-AF65-F5344CB8AC3E}">
        <p14:creationId xmlns:p14="http://schemas.microsoft.com/office/powerpoint/2010/main" val="331611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E7BB63-6B4B-4F93-85DB-47E2A2903282}"/>
              </a:ext>
            </a:extLst>
          </p:cNvPr>
          <p:cNvSpPr/>
          <p:nvPr/>
        </p:nvSpPr>
        <p:spPr>
          <a:xfrm>
            <a:off x="736833" y="381000"/>
            <a:ext cx="8257878" cy="1037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48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Quellen: </a:t>
            </a:r>
            <a:endParaRPr lang="de-DE" sz="48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3641CC9-2374-E582-4E87-35F63A14378B}"/>
              </a:ext>
            </a:extLst>
          </p:cNvPr>
          <p:cNvSpPr/>
          <p:nvPr/>
        </p:nvSpPr>
        <p:spPr>
          <a:xfrm>
            <a:off x="736832" y="1649186"/>
            <a:ext cx="10943333" cy="482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Barlow" panose="00000500000000000000" pitchFamily="2" charset="0"/>
              </a:rPr>
              <a:t>Lee, </a:t>
            </a:r>
            <a:r>
              <a:rPr lang="en-US" sz="1100" dirty="0" err="1">
                <a:solidFill>
                  <a:schemeClr val="tx1"/>
                </a:solidFill>
                <a:latin typeface="Barlow" panose="00000500000000000000" pitchFamily="2" charset="0"/>
              </a:rPr>
              <a:t>Kyunghee</a:t>
            </a:r>
            <a:r>
              <a:rPr lang="en-US" sz="1100" dirty="0">
                <a:solidFill>
                  <a:schemeClr val="tx1"/>
                </a:solidFill>
                <a:latin typeface="Barlow" panose="00000500000000000000" pitchFamily="2" charset="0"/>
              </a:rPr>
              <a:t>, et al. "Impact of ride-hailing services on transportation mode choices: evidence from traffic and transit ridership." Forthcoming at MIS Quarterly (2019).</a:t>
            </a:r>
            <a:endParaRPr lang="de-DE" sz="1100" dirty="0">
              <a:solidFill>
                <a:schemeClr val="tx1"/>
              </a:solidFill>
              <a:latin typeface="Barlow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Barlow" panose="00000500000000000000" pitchFamily="2" charset="0"/>
              </a:rPr>
              <a:t>Zwick, Felix, and Kay W. </a:t>
            </a:r>
            <a:r>
              <a:rPr lang="en-US" sz="1100" dirty="0" err="1">
                <a:solidFill>
                  <a:schemeClr val="tx1"/>
                </a:solidFill>
                <a:latin typeface="Barlow" panose="00000500000000000000" pitchFamily="2" charset="0"/>
              </a:rPr>
              <a:t>Axhausen</a:t>
            </a:r>
            <a:r>
              <a:rPr lang="en-US" sz="1100" dirty="0">
                <a:solidFill>
                  <a:schemeClr val="tx1"/>
                </a:solidFill>
                <a:latin typeface="Barlow" panose="00000500000000000000" pitchFamily="2" charset="0"/>
              </a:rPr>
              <a:t>. "Ride-pooling demand prediction: A spatiotemporal assessment in Germany." </a:t>
            </a:r>
            <a:r>
              <a:rPr lang="en-US" sz="1100" i="1" dirty="0">
                <a:solidFill>
                  <a:schemeClr val="tx1"/>
                </a:solidFill>
                <a:latin typeface="Barlow" panose="00000500000000000000" pitchFamily="2" charset="0"/>
              </a:rPr>
              <a:t>Journal of Transport Geography</a:t>
            </a:r>
            <a:r>
              <a:rPr lang="en-US" sz="1100" dirty="0">
                <a:solidFill>
                  <a:schemeClr val="tx1"/>
                </a:solidFill>
                <a:latin typeface="Barlow" panose="00000500000000000000" pitchFamily="2" charset="0"/>
              </a:rPr>
              <a:t> 100 (2022): 103307.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latin typeface="Barlow" panose="00000500000000000000" pitchFamily="2" charset="0"/>
              </a:rPr>
              <a:t>Berliner </a:t>
            </a:r>
            <a:r>
              <a:rPr lang="de-DE" sz="1100" dirty="0" err="1">
                <a:solidFill>
                  <a:schemeClr val="tx1"/>
                </a:solidFill>
                <a:latin typeface="Barlow" panose="00000500000000000000" pitchFamily="2" charset="0"/>
              </a:rPr>
              <a:t>trams</a:t>
            </a:r>
            <a:r>
              <a:rPr lang="de-DE" sz="1100" dirty="0">
                <a:solidFill>
                  <a:schemeClr val="tx1"/>
                </a:solidFill>
                <a:latin typeface="Barlow" panose="00000500000000000000" pitchFamily="2" charset="0"/>
              </a:rPr>
              <a:t> und Busse Verlieren an Geschwindigkeit (16 Mai 2022) RBB. Verfügbar unter: https://www.rbb24.de/panorama/beitrag/2022/05/busse-trams-berlin-geschwindigkeit-fahrplan-bvg.html (</a:t>
            </a:r>
            <a:r>
              <a:rPr lang="de-DE" sz="1100" dirty="0" err="1">
                <a:solidFill>
                  <a:schemeClr val="tx1"/>
                </a:solidFill>
                <a:latin typeface="Barlow" panose="00000500000000000000" pitchFamily="2" charset="0"/>
              </a:rPr>
              <a:t>Accessed</a:t>
            </a:r>
            <a:r>
              <a:rPr lang="de-DE" sz="1100" dirty="0">
                <a:solidFill>
                  <a:schemeClr val="tx1"/>
                </a:solidFill>
                <a:latin typeface="Barlow" panose="00000500000000000000" pitchFamily="2" charset="0"/>
              </a:rPr>
              <a:t>: 04 April 2024).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Handke, K. (2024) </a:t>
            </a:r>
            <a:r>
              <a:rPr lang="de-DE" sz="1100" i="1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Uber, Bolt, </a:t>
            </a:r>
            <a:r>
              <a:rPr lang="de-DE" sz="1100" i="1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Freenow</a:t>
            </a:r>
            <a:r>
              <a:rPr lang="de-DE" sz="1100" i="1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: Ein Fünftel der Fahrzeuge in Berlin sollen illegal Unterwegs Sein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, </a:t>
            </a:r>
            <a:r>
              <a:rPr lang="de-DE" sz="1100" i="1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Business Insider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. 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Available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at: https://www.businessinsider.de/gruenderszene/automotive-mobility/uber-bolt-freenow-ein-fuenftel-der-fahrzeuge-in-berlin-sollen-illegal-unterwegs-sein/ (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Accessed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: 05 April 2024).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Mrkaja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, D. (2024b) </a:t>
            </a:r>
            <a:r>
              <a:rPr lang="de-DE" sz="1100" i="1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Uber, Bolt und </a:t>
            </a:r>
            <a:r>
              <a:rPr lang="de-DE" sz="1100" i="1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freenow</a:t>
            </a:r>
            <a:r>
              <a:rPr lang="de-DE" sz="1100" i="1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: Wie </a:t>
            </a:r>
            <a:r>
              <a:rPr lang="de-DE" sz="1100" i="1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berliner</a:t>
            </a:r>
            <a:r>
              <a:rPr lang="de-DE" sz="1100" i="1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</a:t>
            </a:r>
            <a:r>
              <a:rPr lang="de-DE" sz="1100" i="1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mietwagenunternehmer</a:t>
            </a:r>
            <a:r>
              <a:rPr lang="de-DE" sz="1100" i="1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die </a:t>
            </a:r>
            <a:r>
              <a:rPr lang="de-DE" sz="1100" i="1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plattformen</a:t>
            </a:r>
            <a:r>
              <a:rPr lang="de-DE" sz="1100" i="1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für Sozialkassenbetrug Nutzen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, </a:t>
            </a:r>
            <a:r>
              <a:rPr lang="de-DE" sz="1100" i="1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Aktuelle News: Nachrichten aus Berlin und der Welt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. 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Available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at: https://www.tagesspiegel.de/berlin/berliner-wirtschaft/uber-bolt-und-freenow-wie-berliner-mietwagenunternehmer-diese-plattformen-fur-sozialbetrug-nutzen-11299804.html (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Accessed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: 05 April 2024).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Fahrer sind Opfer Organisierter Schwarzarbeit (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no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date) Nachrichten aus Berlin und Brandenburg. 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Available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at: https://www.rbb24.de/wirtschaft/beitrag/2023/08/mietwagenfirmen-uber-berlin-bezahlung-app.html (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Accessed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: 05 April 2024).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Uber Deutschland, Weniger Private PKW, Mehr 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öpnv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: Uber Plant Erweiterung des ‘letzte 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meile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’-angebot um mehr ALS 140 S-Bahn-Stationen, Uber Newsroom. 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Available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at: https://www.uber.com/de/newsroom/erweiterung-letzte-meile-angebot/ (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Accessed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: 05 April 2024).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Barlow" panose="00000500000000000000" pitchFamily="2" charset="0"/>
              </a:rPr>
              <a:t>Uber Deutschland,</a:t>
            </a:r>
            <a:r>
              <a:rPr lang="en-US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Share a ride with </a:t>
            </a:r>
            <a:r>
              <a:rPr lang="en-US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uberx</a:t>
            </a:r>
            <a:r>
              <a:rPr lang="en-US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share - save up to 20% | </a:t>
            </a:r>
            <a:r>
              <a:rPr lang="en-US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uberx</a:t>
            </a:r>
            <a:r>
              <a:rPr lang="en-US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share. Available at: https://www.uber.com/us/en/ride/uberx-share/ (Accessed: 05 April 2024). </a:t>
            </a:r>
            <a:endParaRPr lang="de-DE" sz="1100" dirty="0">
              <a:solidFill>
                <a:schemeClr val="tx1"/>
              </a:solidFill>
              <a:effectLst/>
              <a:latin typeface="Barlow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Meyer-Wellmann, J. (2023) HVV: Busse Immer unpünktlicher: Die Zehn Schlimmsten Linien, Nachrichten aus Hamburg und der Welt - Hamburger Abendblatt. 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Available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at: https://www.abendblatt.de/hamburg/politik/article239833175/Busse-immer-unpuenktlicher-Die-zehn-schlimmsten-Linien.html (</a:t>
            </a:r>
            <a:r>
              <a:rPr lang="de-DE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Accessed</a:t>
            </a:r>
            <a:r>
              <a:rPr lang="de-DE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: 05 April 2024).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Schaller, Bruce. "Can sharing a ride make for less traffic? Evidence from Uber and Lyft and implications for cities." Transport policy 102 (2021): 1-10.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Henao</a:t>
            </a:r>
            <a:r>
              <a:rPr lang="en-US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, Alejandro, and Wesley E. Marshall. "The impact of ride-hailing on vehicle miles traveled." Transportation 46.6 (2019): 2173-2194.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Cats O, Kucharski R, Danda SR, Yap M (2022) Beyond the dichotomy: How ride-hailing competes with and complements public transport. </a:t>
            </a:r>
            <a:r>
              <a:rPr lang="en-US" sz="1100" dirty="0" err="1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PLoS</a:t>
            </a:r>
            <a:r>
              <a:rPr lang="en-US" sz="1100" dirty="0">
                <a:solidFill>
                  <a:schemeClr val="tx1"/>
                </a:solidFill>
                <a:effectLst/>
                <a:latin typeface="Barlow" panose="00000500000000000000" pitchFamily="2" charset="0"/>
              </a:rPr>
              <a:t> ONE 17(1): e0262496. https://doi.org/10.1371/journal.pone.0262496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tx1"/>
              </a:solidFill>
              <a:effectLst/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9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E7BB63-6B4B-4F93-85DB-47E2A2903282}"/>
              </a:ext>
            </a:extLst>
          </p:cNvPr>
          <p:cNvSpPr/>
          <p:nvPr/>
        </p:nvSpPr>
        <p:spPr>
          <a:xfrm>
            <a:off x="489859" y="644588"/>
            <a:ext cx="11702138" cy="2069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44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Regulierte ÖPNV vs. Unregulierten Mietwagen</a:t>
            </a:r>
            <a:endParaRPr lang="de-DE" sz="44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ED3D530-DC16-6C5C-2EC0-344DF06E4191}"/>
              </a:ext>
            </a:extLst>
          </p:cNvPr>
          <p:cNvSpPr/>
          <p:nvPr/>
        </p:nvSpPr>
        <p:spPr>
          <a:xfrm>
            <a:off x="489858" y="2714039"/>
            <a:ext cx="5437413" cy="5221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50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Taxi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de-DE" sz="4000" dirty="0">
                <a:highlight>
                  <a:srgbClr val="000000"/>
                </a:highlight>
              </a:rPr>
              <a:t>Betriebspflicht</a:t>
            </a:r>
            <a:endParaRPr lang="de-DE" sz="50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de-DE" sz="4000" dirty="0">
                <a:highlight>
                  <a:srgbClr val="000000"/>
                </a:highlight>
              </a:rPr>
              <a:t>Beförderungspflicht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de-DE" sz="4000" dirty="0">
                <a:highlight>
                  <a:srgbClr val="000000"/>
                </a:highlight>
              </a:rPr>
              <a:t>Tarifpflicht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143BC88-BF58-E399-51B1-4BCF738EC78E}"/>
              </a:ext>
            </a:extLst>
          </p:cNvPr>
          <p:cNvSpPr/>
          <p:nvPr/>
        </p:nvSpPr>
        <p:spPr>
          <a:xfrm>
            <a:off x="6096000" y="2714039"/>
            <a:ext cx="5437413" cy="3499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5000" b="1" dirty="0">
                <a:highlight>
                  <a:srgbClr val="000000"/>
                </a:highlight>
              </a:rPr>
              <a:t>Mietwagen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de-DE" sz="4000" dirty="0">
                <a:highlight>
                  <a:srgbClr val="000000"/>
                </a:highlight>
              </a:rPr>
              <a:t>Rückkehrpflicht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de-DE" sz="4000" dirty="0">
                <a:highlight>
                  <a:srgbClr val="000000"/>
                </a:highlight>
              </a:rPr>
              <a:t>Auftragseingang am Betriebssitz</a:t>
            </a:r>
          </a:p>
        </p:txBody>
      </p:sp>
    </p:spTree>
    <p:extLst>
      <p:ext uri="{BB962C8B-B14F-4D97-AF65-F5344CB8AC3E}">
        <p14:creationId xmlns:p14="http://schemas.microsoft.com/office/powerpoint/2010/main" val="267184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7619998" y="-65323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A8F70FD-55B5-9B0C-C11A-ACFBADFBC913}"/>
              </a:ext>
            </a:extLst>
          </p:cNvPr>
          <p:cNvGraphicFramePr/>
          <p:nvPr/>
        </p:nvGraphicFramePr>
        <p:xfrm>
          <a:off x="0" y="1963271"/>
          <a:ext cx="8964706" cy="489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8063D0AE-A795-F11B-449B-FE24BD5DB848}"/>
              </a:ext>
            </a:extLst>
          </p:cNvPr>
          <p:cNvSpPr/>
          <p:nvPr/>
        </p:nvSpPr>
        <p:spPr>
          <a:xfrm>
            <a:off x="803573" y="-396378"/>
            <a:ext cx="11074866" cy="2756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de-DE" sz="50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 3.000 TAXEN VERLOREN</a:t>
            </a:r>
            <a:r>
              <a:rPr lang="de-DE" sz="5000" dirty="0">
                <a:solidFill>
                  <a:schemeClr val="tx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.</a:t>
            </a:r>
            <a:r>
              <a:rPr lang="de-DE" sz="50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IN BERLIN</a:t>
            </a:r>
            <a:r>
              <a:rPr lang="de-DE" sz="6000" dirty="0">
                <a:solidFill>
                  <a:schemeClr val="tx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.</a:t>
            </a:r>
            <a:r>
              <a:rPr lang="de-DE" sz="60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 </a:t>
            </a:r>
            <a:endParaRPr lang="de-DE" sz="60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8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pic>
        <p:nvPicPr>
          <p:cNvPr id="1026" name="F4B28F21-8D55-482E-8CA5-331514758A7F" descr="IMG_1895.PNG">
            <a:extLst>
              <a:ext uri="{FF2B5EF4-FFF2-40B4-BE49-F238E27FC236}">
                <a16:creationId xmlns:a16="http://schemas.microsoft.com/office/drawing/2014/main" id="{754189C1-A0CD-5054-216A-3982255E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128" y="513060"/>
            <a:ext cx="2745951" cy="595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EA056534-CE8D-4500-9A87-7D8989BB248A" descr="IMG_2191.PNG">
            <a:extLst>
              <a:ext uri="{FF2B5EF4-FFF2-40B4-BE49-F238E27FC236}">
                <a16:creationId xmlns:a16="http://schemas.microsoft.com/office/drawing/2014/main" id="{4C51F67C-BABC-5DE7-C25A-89BD54CA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0" y="513059"/>
            <a:ext cx="2745951" cy="595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18229F34-FDB9-4A29-AAE8-78C07B1A8122" descr="IMG_1899.PNG">
            <a:extLst>
              <a:ext uri="{FF2B5EF4-FFF2-40B4-BE49-F238E27FC236}">
                <a16:creationId xmlns:a16="http://schemas.microsoft.com/office/drawing/2014/main" id="{83A1BB36-78A6-8111-F975-8BE957EAC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71" y="513059"/>
            <a:ext cx="2735374" cy="595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7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78F3A55-8D93-3020-3C66-6B1CE45C4080}"/>
              </a:ext>
            </a:extLst>
          </p:cNvPr>
          <p:cNvGrpSpPr/>
          <p:nvPr/>
        </p:nvGrpSpPr>
        <p:grpSpPr>
          <a:xfrm>
            <a:off x="5382345" y="258579"/>
            <a:ext cx="5285653" cy="3170420"/>
            <a:chOff x="2869450" y="370723"/>
            <a:chExt cx="5285653" cy="3170420"/>
          </a:xfrm>
        </p:grpSpPr>
        <p:pic>
          <p:nvPicPr>
            <p:cNvPr id="1026" name="F4B28F21-8D55-482E-8CA5-331514758A7F" descr="IMG_1895.PNG">
              <a:extLst>
                <a:ext uri="{FF2B5EF4-FFF2-40B4-BE49-F238E27FC236}">
                  <a16:creationId xmlns:a16="http://schemas.microsoft.com/office/drawing/2014/main" id="{754189C1-A0CD-5054-216A-3982255E43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691" y="370723"/>
              <a:ext cx="1462412" cy="3170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EA056534-CE8D-4500-9A87-7D8989BB248A" descr="IMG_2191.PNG">
              <a:extLst>
                <a:ext uri="{FF2B5EF4-FFF2-40B4-BE49-F238E27FC236}">
                  <a16:creationId xmlns:a16="http://schemas.microsoft.com/office/drawing/2014/main" id="{4C51F67C-BABC-5DE7-C25A-89BD54CAC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9450" y="370723"/>
              <a:ext cx="1462412" cy="317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18229F34-FDB9-4A29-AAE8-78C07B1A8122" descr="IMG_1899.PNG">
              <a:extLst>
                <a:ext uri="{FF2B5EF4-FFF2-40B4-BE49-F238E27FC236}">
                  <a16:creationId xmlns:a16="http://schemas.microsoft.com/office/drawing/2014/main" id="{83A1BB36-78A6-8111-F975-8BE957EAC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887" y="370723"/>
              <a:ext cx="1456779" cy="317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740885AB-AB0E-3C5B-D0D1-66CD005CA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569860"/>
              </p:ext>
            </p:extLst>
          </p:nvPr>
        </p:nvGraphicFramePr>
        <p:xfrm>
          <a:off x="4571993" y="4033157"/>
          <a:ext cx="6096001" cy="236414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168630">
                  <a:extLst>
                    <a:ext uri="{9D8B030D-6E8A-4147-A177-3AD203B41FA5}">
                      <a16:colId xmlns:a16="http://schemas.microsoft.com/office/drawing/2014/main" val="1205823123"/>
                    </a:ext>
                  </a:extLst>
                </a:gridCol>
                <a:gridCol w="1430268">
                  <a:extLst>
                    <a:ext uri="{9D8B030D-6E8A-4147-A177-3AD203B41FA5}">
                      <a16:colId xmlns:a16="http://schemas.microsoft.com/office/drawing/2014/main" val="1357112004"/>
                    </a:ext>
                  </a:extLst>
                </a:gridCol>
                <a:gridCol w="1497103">
                  <a:extLst>
                    <a:ext uri="{9D8B030D-6E8A-4147-A177-3AD203B41FA5}">
                      <a16:colId xmlns:a16="http://schemas.microsoft.com/office/drawing/2014/main" val="2846229319"/>
                    </a:ext>
                  </a:extLst>
                </a:gridCol>
              </a:tblGrid>
              <a:tr h="591036"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Fortbewegungsmittel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Preis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380584"/>
                  </a:ext>
                </a:extLst>
              </a:tr>
              <a:tr h="591036"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ÖPNV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30 – 40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7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76990"/>
                  </a:ext>
                </a:extLst>
              </a:tr>
              <a:tr h="591036"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Taxi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14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15 - 20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749408"/>
                  </a:ext>
                </a:extLst>
              </a:tr>
              <a:tr h="591036"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Mietwagenvermittler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14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Barlow" panose="00000500000000000000" pitchFamily="2" charset="0"/>
                        </a:rPr>
                        <a:t>5.70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06158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08C40B3D-C845-9FC0-2673-8078269C398C}"/>
              </a:ext>
            </a:extLst>
          </p:cNvPr>
          <p:cNvSpPr/>
          <p:nvPr/>
        </p:nvSpPr>
        <p:spPr>
          <a:xfrm>
            <a:off x="394209" y="460696"/>
            <a:ext cx="5437413" cy="357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50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Beispiel:</a:t>
            </a:r>
          </a:p>
          <a:p>
            <a:pPr>
              <a:lnSpc>
                <a:spcPct val="120000"/>
              </a:lnSpc>
            </a:pPr>
            <a:r>
              <a:rPr lang="de-DE" sz="36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Zwei Fahrgäste, eine Fahrt vom Berliner Abgeordnetenhaus</a:t>
            </a:r>
          </a:p>
          <a:p>
            <a:pPr>
              <a:lnSpc>
                <a:spcPct val="120000"/>
              </a:lnSpc>
            </a:pPr>
            <a:r>
              <a:rPr lang="de-DE" sz="36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zur Uber-Arena. </a:t>
            </a:r>
          </a:p>
        </p:txBody>
      </p:sp>
    </p:spTree>
    <p:extLst>
      <p:ext uri="{BB962C8B-B14F-4D97-AF65-F5344CB8AC3E}">
        <p14:creationId xmlns:p14="http://schemas.microsoft.com/office/powerpoint/2010/main" val="45114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6E9AB7-DF07-E34F-113D-E7F89EB8B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2" y="277161"/>
            <a:ext cx="6751905" cy="28044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E7485C2-C455-90FC-4B63-F60504DF9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300" y="277161"/>
            <a:ext cx="4764037" cy="474998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E98E375-E1EB-977B-79F2-3298CE23E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32" y="3668661"/>
            <a:ext cx="6751905" cy="270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5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56A1659-418F-9635-3C12-C1ABB88B5B3A}"/>
              </a:ext>
            </a:extLst>
          </p:cNvPr>
          <p:cNvSpPr/>
          <p:nvPr/>
        </p:nvSpPr>
        <p:spPr>
          <a:xfrm>
            <a:off x="394209" y="460696"/>
            <a:ext cx="5437413" cy="3572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3600" b="1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„Ein Drittel wird legal gearbeitet, ein Drittel wird letztendlich Leistung vom Jobcenter bezogen, und ein Drittel wird voll schwarz gearbeitet.“ </a:t>
            </a:r>
          </a:p>
          <a:p>
            <a:pPr>
              <a:lnSpc>
                <a:spcPct val="120000"/>
              </a:lnSpc>
            </a:pPr>
            <a:r>
              <a:rPr lang="de-DE" sz="24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- Axel </a:t>
            </a:r>
            <a:r>
              <a:rPr lang="de-DE" sz="2400" dirty="0" err="1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Osmenda</a:t>
            </a:r>
            <a:r>
              <a:rPr lang="de-DE" sz="2400" dirty="0">
                <a:solidFill>
                  <a:schemeClr val="bg1"/>
                </a:solidFill>
                <a:highlight>
                  <a:srgbClr val="000000"/>
                </a:highlight>
                <a:latin typeface="Barlow" panose="00000500000000000000" pitchFamily="2" charset="0"/>
              </a:rPr>
              <a:t>, Fachgebietsleiter der Finanzkontrolle Schwarzarbeit, Hauptzollamt Berlin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C0E95B-AA46-A47E-8DEE-5A6679957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095" y="715811"/>
            <a:ext cx="4809498" cy="50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2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E7BB63-6B4B-4F93-85DB-47E2A2903282}"/>
              </a:ext>
            </a:extLst>
          </p:cNvPr>
          <p:cNvSpPr/>
          <p:nvPr/>
        </p:nvSpPr>
        <p:spPr>
          <a:xfrm>
            <a:off x="736833" y="381000"/>
            <a:ext cx="9223596" cy="1037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48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 Ganze Strecke statt letzter Meile </a:t>
            </a:r>
            <a:endParaRPr lang="de-DE" sz="48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EFF9CC-BFF5-A5EF-B73B-8D0CF5CA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586" y="1418253"/>
            <a:ext cx="7499058" cy="50587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0EED8E2-B857-7945-F329-B1BB13F0AECA}"/>
                  </a:ext>
                </a:extLst>
              </p14:cNvPr>
              <p14:cNvContentPartPr/>
              <p14:nvPr/>
            </p14:nvContentPartPr>
            <p14:xfrm>
              <a:off x="6555967" y="3700657"/>
              <a:ext cx="360" cy="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0EED8E2-B857-7945-F329-B1BB13F0AE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9847" y="369453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967A336-9A63-14BB-AED7-5FC9444EE792}"/>
                  </a:ext>
                </a:extLst>
              </p14:cNvPr>
              <p14:cNvContentPartPr/>
              <p14:nvPr/>
            </p14:nvContentPartPr>
            <p14:xfrm>
              <a:off x="6470647" y="3665737"/>
              <a:ext cx="131040" cy="637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967A336-9A63-14BB-AED7-5FC9444EE7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4527" y="3659617"/>
                <a:ext cx="143280" cy="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59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B438E287-05C4-43D8-AE90-94A44C171360}"/>
              </a:ext>
            </a:extLst>
          </p:cNvPr>
          <p:cNvSpPr/>
          <p:nvPr/>
        </p:nvSpPr>
        <p:spPr>
          <a:xfrm>
            <a:off x="6096000" y="1"/>
            <a:ext cx="6096000" cy="68579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35E7CB7-DCBF-4DD0-973B-55A1ACF6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6095998"/>
            <a:ext cx="1524002" cy="76200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AE7BB63-6B4B-4F93-85DB-47E2A2903282}"/>
              </a:ext>
            </a:extLst>
          </p:cNvPr>
          <p:cNvSpPr/>
          <p:nvPr/>
        </p:nvSpPr>
        <p:spPr>
          <a:xfrm>
            <a:off x="736833" y="381000"/>
            <a:ext cx="9223596" cy="1037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de-DE" sz="4800" dirty="0">
                <a:solidFill>
                  <a:schemeClr val="bg1"/>
                </a:solidFill>
                <a:highlight>
                  <a:srgbClr val="000000"/>
                </a:highlight>
                <a:latin typeface="Barlow SemiBold" panose="00000700000000000000" pitchFamily="50" charset="0"/>
              </a:rPr>
              <a:t> Ganze Strecke statt letzter Meile </a:t>
            </a:r>
            <a:endParaRPr lang="de-DE" sz="4800" dirty="0">
              <a:solidFill>
                <a:schemeClr val="tx1"/>
              </a:solidFill>
              <a:highlight>
                <a:srgbClr val="000000"/>
              </a:highlight>
              <a:latin typeface="Barlow SemiBold" panose="00000700000000000000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EFF9CC-BFF5-A5EF-B73B-8D0CF5CA7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586" y="1418253"/>
            <a:ext cx="7499058" cy="5058747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314499B-C26E-1E1D-95F4-BB07CA6357F9}"/>
              </a:ext>
            </a:extLst>
          </p:cNvPr>
          <p:cNvGrpSpPr/>
          <p:nvPr/>
        </p:nvGrpSpPr>
        <p:grpSpPr>
          <a:xfrm>
            <a:off x="4530607" y="4074697"/>
            <a:ext cx="265680" cy="100800"/>
            <a:chOff x="4530607" y="4074697"/>
            <a:chExt cx="26568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9FBE8C4-EAE1-5A05-B96C-4252D444A00F}"/>
                    </a:ext>
                  </a:extLst>
                </p14:cNvPr>
                <p14:cNvContentPartPr/>
                <p14:nvPr/>
              </p14:nvContentPartPr>
              <p14:xfrm>
                <a:off x="4580287" y="4106017"/>
                <a:ext cx="360" cy="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9FBE8C4-EAE1-5A05-B96C-4252D444A0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74167" y="4099897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761AB59-F24F-DFBE-29B9-4BD8C4945748}"/>
                    </a:ext>
                  </a:extLst>
                </p14:cNvPr>
                <p14:cNvContentPartPr/>
                <p14:nvPr/>
              </p14:nvContentPartPr>
              <p14:xfrm>
                <a:off x="4580287" y="4106017"/>
                <a:ext cx="360" cy="1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761AB59-F24F-DFBE-29B9-4BD8C49457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74167" y="4099897"/>
                  <a:ext cx="12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6A21F5C-980E-E06C-7D83-9ED8BA85BD37}"/>
                    </a:ext>
                  </a:extLst>
                </p14:cNvPr>
                <p14:cNvContentPartPr/>
                <p14:nvPr/>
              </p14:nvContentPartPr>
              <p14:xfrm>
                <a:off x="4530607" y="4074697"/>
                <a:ext cx="183600" cy="90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6A21F5C-980E-E06C-7D83-9ED8BA85BD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24499" y="4068577"/>
                  <a:ext cx="195816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E75919B-98A0-C4AB-96BA-7D6DE47EED56}"/>
                    </a:ext>
                  </a:extLst>
                </p14:cNvPr>
                <p14:cNvContentPartPr/>
                <p14:nvPr/>
              </p14:nvContentPartPr>
              <p14:xfrm>
                <a:off x="4538887" y="4080097"/>
                <a:ext cx="257400" cy="95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E75919B-98A0-C4AB-96BA-7D6DE47EED5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32776" y="4073977"/>
                  <a:ext cx="269623" cy="107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BFD20AD0-E7BC-8106-BD3F-81D0AA4AE80C}"/>
              </a:ext>
            </a:extLst>
          </p:cNvPr>
          <p:cNvSpPr/>
          <p:nvPr/>
        </p:nvSpPr>
        <p:spPr>
          <a:xfrm rot="21011733">
            <a:off x="488289" y="1028135"/>
            <a:ext cx="10737652" cy="20446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Studie aus den USA: "Wir stellen fest, dass der Markteintritt von Uber in Städten […] die Verkehrsüberlastung erhöht und die Nachfrage nach öffentlichen Verkehrsmitteln verringert.“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*Lee, </a:t>
            </a:r>
            <a:r>
              <a:rPr lang="en-US" sz="1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Kyunghee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et al. "Impact of ride-hailing services on transportation mode choices: evidence from traffic and transit ridership." MIS Quarterly (2019).</a:t>
            </a:r>
            <a:endParaRPr lang="de-D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BA7F23D-59E2-FF89-77F5-B05B383A1401}"/>
              </a:ext>
            </a:extLst>
          </p:cNvPr>
          <p:cNvSpPr/>
          <p:nvPr/>
        </p:nvSpPr>
        <p:spPr>
          <a:xfrm rot="21011733">
            <a:off x="821278" y="3468424"/>
            <a:ext cx="10737652" cy="22446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Vergleichende Studie zwischen den USA und Europa: „</a:t>
            </a:r>
            <a:r>
              <a:rPr lang="de-DE" sz="2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de-DE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ür die überwiegende Mehrheit (60-80 %) der Fahrten mit dem Ride-Hailing gibt es eine praktikable Alternative mit öffentlichen Verkehrsmitteln.“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*Cats O, Kucharski R, Danda SR, Yap M (2022) Beyond the dichotomy: How ride-hailing competes with and complements public transport. </a:t>
            </a:r>
            <a:r>
              <a:rPr lang="en-US" sz="1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PLoS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ONE 17(1): e0262496. https://doi.org/10.1371/journal.pone.0262496</a:t>
            </a:r>
            <a:endParaRPr lang="de-DE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49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Breitbild</PresentationFormat>
  <Paragraphs>66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Barlow</vt:lpstr>
      <vt:lpstr>Barlow SemiBold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Floris Cooijmans</dc:creator>
  <cp:lastModifiedBy>Floris Cooijmans</cp:lastModifiedBy>
  <cp:revision>9</cp:revision>
  <dcterms:created xsi:type="dcterms:W3CDTF">2024-04-03T07:17:10Z</dcterms:created>
  <dcterms:modified xsi:type="dcterms:W3CDTF">2024-04-22T06:46:37Z</dcterms:modified>
</cp:coreProperties>
</file>