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08" r:id="rId2"/>
    <p:sldId id="506" r:id="rId3"/>
    <p:sldId id="482" r:id="rId4"/>
    <p:sldId id="483" r:id="rId5"/>
    <p:sldId id="490" r:id="rId6"/>
    <p:sldId id="479" r:id="rId7"/>
    <p:sldId id="498" r:id="rId8"/>
    <p:sldId id="520" r:id="rId9"/>
    <p:sldId id="521" r:id="rId10"/>
    <p:sldId id="522" r:id="rId11"/>
    <p:sldId id="523" r:id="rId12"/>
    <p:sldId id="494" r:id="rId13"/>
    <p:sldId id="518" r:id="rId14"/>
    <p:sldId id="525" r:id="rId15"/>
    <p:sldId id="496" r:id="rId16"/>
    <p:sldId id="524" r:id="rId17"/>
  </p:sldIdLst>
  <p:sldSz cx="20104100" cy="11309350"/>
  <p:notesSz cx="10234613" cy="71024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59A"/>
    <a:srgbClr val="F4E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2558" autoAdjust="0"/>
  </p:normalViewPr>
  <p:slideViewPr>
    <p:cSldViewPr>
      <p:cViewPr varScale="1">
        <p:scale>
          <a:sx n="37" d="100"/>
          <a:sy n="37" d="100"/>
        </p:scale>
        <p:origin x="784" y="48"/>
      </p:cViewPr>
      <p:guideLst>
        <p:guide orient="horz" pos="3562"/>
        <p:guide pos="6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7188"/>
          </a:xfrm>
          <a:prstGeom prst="rect">
            <a:avLst/>
          </a:prstGeom>
        </p:spPr>
        <p:txBody>
          <a:bodyPr vert="horz" lIns="50455" tIns="25228" rIns="50455" bIns="25228" rtlCol="0"/>
          <a:lstStyle>
            <a:lvl1pPr algn="l">
              <a:defRPr sz="6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50455" tIns="25228" rIns="50455" bIns="25228" rtlCol="0"/>
          <a:lstStyle>
            <a:lvl1pPr algn="r">
              <a:defRPr sz="600"/>
            </a:lvl1pPr>
          </a:lstStyle>
          <a:p>
            <a:pPr>
              <a:defRPr/>
            </a:pPr>
            <a:fld id="{CFB92D79-3CBF-401E-B50B-B93E20877132}" type="datetimeFigureOut">
              <a:rPr lang="de-DE"/>
              <a:pPr>
                <a:defRPr/>
              </a:pPr>
              <a:t>17.04.2024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745288"/>
            <a:ext cx="4435475" cy="357187"/>
          </a:xfrm>
          <a:prstGeom prst="rect">
            <a:avLst/>
          </a:prstGeom>
        </p:spPr>
        <p:txBody>
          <a:bodyPr vert="horz" lIns="50455" tIns="25228" rIns="50455" bIns="25228" rtlCol="0" anchor="b"/>
          <a:lstStyle>
            <a:lvl1pPr algn="l">
              <a:defRPr sz="6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550" y="6745288"/>
            <a:ext cx="4435475" cy="357187"/>
          </a:xfrm>
          <a:prstGeom prst="rect">
            <a:avLst/>
          </a:prstGeom>
        </p:spPr>
        <p:txBody>
          <a:bodyPr vert="horz" wrap="square" lIns="50455" tIns="25228" rIns="50455" bIns="25228" numCol="1" anchor="b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pPr>
              <a:defRPr/>
            </a:pPr>
            <a:fld id="{630FBD90-8CD7-4C31-89B5-D4A503BB67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7188"/>
          </a:xfrm>
          <a:prstGeom prst="rect">
            <a:avLst/>
          </a:prstGeom>
        </p:spPr>
        <p:txBody>
          <a:bodyPr vert="horz" lIns="50455" tIns="25228" rIns="50455" bIns="252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50455" tIns="25228" rIns="50455" bIns="2522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>
                <a:latin typeface="+mn-lt"/>
              </a:defRPr>
            </a:lvl1pPr>
          </a:lstStyle>
          <a:p>
            <a:pPr>
              <a:defRPr/>
            </a:pPr>
            <a:fld id="{399D5B08-B413-4888-90CB-BB56D4C580C8}" type="datetimeFigureOut">
              <a:rPr lang="de-DE"/>
              <a:pPr>
                <a:defRPr/>
              </a:pPr>
              <a:t>17.04.2024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9000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455" tIns="25228" rIns="50455" bIns="25228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2350" y="3416300"/>
            <a:ext cx="8189913" cy="2798763"/>
          </a:xfrm>
          <a:prstGeom prst="rect">
            <a:avLst/>
          </a:prstGeom>
        </p:spPr>
        <p:txBody>
          <a:bodyPr vert="horz" lIns="50455" tIns="25228" rIns="50455" bIns="25228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745288"/>
            <a:ext cx="4435475" cy="357187"/>
          </a:xfrm>
          <a:prstGeom prst="rect">
            <a:avLst/>
          </a:prstGeom>
        </p:spPr>
        <p:txBody>
          <a:bodyPr vert="horz" lIns="50455" tIns="25228" rIns="50455" bIns="252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550" y="6745288"/>
            <a:ext cx="4435475" cy="357187"/>
          </a:xfrm>
          <a:prstGeom prst="rect">
            <a:avLst/>
          </a:prstGeom>
        </p:spPr>
        <p:txBody>
          <a:bodyPr vert="horz" wrap="square" lIns="50455" tIns="25228" rIns="50455" bIns="252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pPr>
              <a:defRPr/>
            </a:pPr>
            <a:fld id="{ECD39DCC-96C2-4535-A321-D6F3F547CB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39DCC-96C2-4535-A321-D6F3F547CB34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979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ÖPNV 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184776" y="3211124"/>
            <a:ext cx="13619479" cy="2744341"/>
          </a:xfrm>
        </p:spPr>
        <p:txBody>
          <a:bodyPr/>
          <a:lstStyle>
            <a:lvl1pPr>
              <a:lnSpc>
                <a:spcPts val="10700"/>
              </a:lnSpc>
              <a:defRPr sz="9600" b="1">
                <a:solidFill>
                  <a:srgbClr val="F4E51F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187224" y="6192111"/>
            <a:ext cx="8229600" cy="1608133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Ein Webinar von 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BE620E-CF42-4764-A786-15EE74ABE1DE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F9BC-2CB7-4BD4-882A-A9347FB206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8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139098" y="3203102"/>
            <a:ext cx="13619479" cy="4116512"/>
          </a:xfrm>
        </p:spPr>
        <p:txBody>
          <a:bodyPr/>
          <a:lstStyle>
            <a:lvl1pPr>
              <a:lnSpc>
                <a:spcPts val="10700"/>
              </a:lnSpc>
              <a:defRPr sz="9600" b="1" baseline="0">
                <a:solidFill>
                  <a:srgbClr val="74859A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Ein Webinar von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3A43B7-38EE-4E12-A66F-05C42816F8C7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626F-30D5-4DFD-9155-265691D847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5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/>
          </p:cNvSpPr>
          <p:nvPr userDrawn="1"/>
        </p:nvSpPr>
        <p:spPr bwMode="auto">
          <a:xfrm>
            <a:off x="0" y="2300288"/>
            <a:ext cx="20104100" cy="9009062"/>
          </a:xfrm>
          <a:custGeom>
            <a:avLst/>
            <a:gdLst>
              <a:gd name="T0" fmla="*/ 0 w 20104100"/>
              <a:gd name="T1" fmla="*/ 9030790 h 9008745"/>
              <a:gd name="T2" fmla="*/ 20104089 w 20104100"/>
              <a:gd name="T3" fmla="*/ 9030790 h 9008745"/>
              <a:gd name="T4" fmla="*/ 20104089 w 20104100"/>
              <a:gd name="T5" fmla="*/ 0 h 9008745"/>
              <a:gd name="T6" fmla="*/ 0 w 20104100"/>
              <a:gd name="T7" fmla="*/ 0 h 9008745"/>
              <a:gd name="T8" fmla="*/ 0 w 20104100"/>
              <a:gd name="T9" fmla="*/ 9030790 h 9008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9008745">
                <a:moveTo>
                  <a:pt x="0" y="9008259"/>
                </a:moveTo>
                <a:lnTo>
                  <a:pt x="20104089" y="9008259"/>
                </a:lnTo>
                <a:lnTo>
                  <a:pt x="20104089" y="0"/>
                </a:lnTo>
                <a:lnTo>
                  <a:pt x="0" y="0"/>
                </a:lnTo>
                <a:lnTo>
                  <a:pt x="0" y="9008259"/>
                </a:lnTo>
                <a:close/>
              </a:path>
            </a:pathLst>
          </a:custGeom>
          <a:solidFill>
            <a:srgbClr val="E0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1226553" y="3264401"/>
            <a:ext cx="14228762" cy="74138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2850" y="609852"/>
            <a:ext cx="11506200" cy="1261884"/>
          </a:xfrm>
        </p:spPr>
        <p:txBody>
          <a:bodyPr/>
          <a:lstStyle>
            <a:lvl1pPr>
              <a:defRPr lang="de-DE" sz="4100" b="1" i="0" spc="5" dirty="0">
                <a:solidFill>
                  <a:srgbClr val="74859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Ein Webinar von </a:t>
            </a: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FB3CE4-0195-4F6D-AA62-055F1AFFA405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7336-75ED-4C2D-9FB7-EA50D9115E1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9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/>
          </p:cNvSpPr>
          <p:nvPr userDrawn="1"/>
        </p:nvSpPr>
        <p:spPr bwMode="auto">
          <a:xfrm>
            <a:off x="0" y="2300288"/>
            <a:ext cx="20104100" cy="9009062"/>
          </a:xfrm>
          <a:custGeom>
            <a:avLst/>
            <a:gdLst>
              <a:gd name="T0" fmla="*/ 0 w 20104100"/>
              <a:gd name="T1" fmla="*/ 9030790 h 9008745"/>
              <a:gd name="T2" fmla="*/ 20104089 w 20104100"/>
              <a:gd name="T3" fmla="*/ 9030790 h 9008745"/>
              <a:gd name="T4" fmla="*/ 20104089 w 20104100"/>
              <a:gd name="T5" fmla="*/ 0 h 9008745"/>
              <a:gd name="T6" fmla="*/ 0 w 20104100"/>
              <a:gd name="T7" fmla="*/ 0 h 9008745"/>
              <a:gd name="T8" fmla="*/ 0 w 20104100"/>
              <a:gd name="T9" fmla="*/ 9030790 h 9008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9008745">
                <a:moveTo>
                  <a:pt x="0" y="9008259"/>
                </a:moveTo>
                <a:lnTo>
                  <a:pt x="20104089" y="9008259"/>
                </a:lnTo>
                <a:lnTo>
                  <a:pt x="20104089" y="0"/>
                </a:lnTo>
                <a:lnTo>
                  <a:pt x="0" y="0"/>
                </a:lnTo>
                <a:lnTo>
                  <a:pt x="0" y="9008259"/>
                </a:lnTo>
                <a:close/>
              </a:path>
            </a:pathLst>
          </a:custGeom>
          <a:solidFill>
            <a:srgbClr val="E0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1226553" y="3264401"/>
            <a:ext cx="14228762" cy="5416226"/>
          </a:xfrm>
        </p:spPr>
        <p:txBody>
          <a:bodyPr/>
          <a:lstStyle>
            <a:lvl1pPr marL="584200" indent="-571500">
              <a:lnSpc>
                <a:spcPct val="10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2850" y="609852"/>
            <a:ext cx="11506200" cy="1261884"/>
          </a:xfrm>
        </p:spPr>
        <p:txBody>
          <a:bodyPr/>
          <a:lstStyle>
            <a:lvl1pPr>
              <a:defRPr lang="de-DE" sz="4100" b="1" i="0" spc="5" dirty="0">
                <a:solidFill>
                  <a:srgbClr val="74859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Ein Webinar von </a:t>
            </a: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FB9B4E-FDCB-432B-AD9D-519642CC844D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A347-BF47-405B-A726-B083EB6BBD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7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sortierte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>
            <a:spLocks/>
          </p:cNvSpPr>
          <p:nvPr userDrawn="1"/>
        </p:nvSpPr>
        <p:spPr bwMode="auto">
          <a:xfrm>
            <a:off x="0" y="2300288"/>
            <a:ext cx="20104100" cy="9009062"/>
          </a:xfrm>
          <a:custGeom>
            <a:avLst/>
            <a:gdLst>
              <a:gd name="T0" fmla="*/ 0 w 20104100"/>
              <a:gd name="T1" fmla="*/ 9030790 h 9008745"/>
              <a:gd name="T2" fmla="*/ 20104089 w 20104100"/>
              <a:gd name="T3" fmla="*/ 9030790 h 9008745"/>
              <a:gd name="T4" fmla="*/ 20104089 w 20104100"/>
              <a:gd name="T5" fmla="*/ 0 h 9008745"/>
              <a:gd name="T6" fmla="*/ 0 w 20104100"/>
              <a:gd name="T7" fmla="*/ 0 h 9008745"/>
              <a:gd name="T8" fmla="*/ 0 w 20104100"/>
              <a:gd name="T9" fmla="*/ 9030790 h 9008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9008745">
                <a:moveTo>
                  <a:pt x="0" y="9008259"/>
                </a:moveTo>
                <a:lnTo>
                  <a:pt x="20104089" y="9008259"/>
                </a:lnTo>
                <a:lnTo>
                  <a:pt x="20104089" y="0"/>
                </a:lnTo>
                <a:lnTo>
                  <a:pt x="0" y="0"/>
                </a:lnTo>
                <a:lnTo>
                  <a:pt x="0" y="9008259"/>
                </a:lnTo>
                <a:close/>
              </a:path>
            </a:pathLst>
          </a:custGeom>
          <a:solidFill>
            <a:srgbClr val="E0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" name="object 2"/>
          <p:cNvSpPr>
            <a:spLocks/>
          </p:cNvSpPr>
          <p:nvPr userDrawn="1"/>
        </p:nvSpPr>
        <p:spPr bwMode="auto">
          <a:xfrm>
            <a:off x="1247775" y="3244850"/>
            <a:ext cx="15068550" cy="0"/>
          </a:xfrm>
          <a:custGeom>
            <a:avLst/>
            <a:gdLst>
              <a:gd name="T0" fmla="*/ 0 w 15067915"/>
              <a:gd name="T1" fmla="*/ 15112754 w 15067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5067915">
                <a:moveTo>
                  <a:pt x="0" y="0"/>
                </a:moveTo>
                <a:lnTo>
                  <a:pt x="15067604" y="0"/>
                </a:lnTo>
              </a:path>
            </a:pathLst>
          </a:custGeom>
          <a:noFill/>
          <a:ln w="314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9" name="object 2"/>
          <p:cNvSpPr>
            <a:spLocks/>
          </p:cNvSpPr>
          <p:nvPr userDrawn="1"/>
        </p:nvSpPr>
        <p:spPr bwMode="auto">
          <a:xfrm>
            <a:off x="1241425" y="5289550"/>
            <a:ext cx="15068550" cy="0"/>
          </a:xfrm>
          <a:custGeom>
            <a:avLst/>
            <a:gdLst>
              <a:gd name="T0" fmla="*/ 0 w 15067915"/>
              <a:gd name="T1" fmla="*/ 15112754 w 15067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5067915">
                <a:moveTo>
                  <a:pt x="0" y="0"/>
                </a:moveTo>
                <a:lnTo>
                  <a:pt x="15067604" y="0"/>
                </a:lnTo>
              </a:path>
            </a:pathLst>
          </a:custGeom>
          <a:noFill/>
          <a:ln w="314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" name="object 2"/>
          <p:cNvSpPr>
            <a:spLocks/>
          </p:cNvSpPr>
          <p:nvPr userDrawn="1"/>
        </p:nvSpPr>
        <p:spPr bwMode="auto">
          <a:xfrm>
            <a:off x="1235075" y="7265988"/>
            <a:ext cx="15068550" cy="0"/>
          </a:xfrm>
          <a:custGeom>
            <a:avLst/>
            <a:gdLst>
              <a:gd name="T0" fmla="*/ 0 w 15067915"/>
              <a:gd name="T1" fmla="*/ 15112754 w 15067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5067915">
                <a:moveTo>
                  <a:pt x="0" y="0"/>
                </a:moveTo>
                <a:lnTo>
                  <a:pt x="15067604" y="0"/>
                </a:lnTo>
              </a:path>
            </a:pathLst>
          </a:custGeom>
          <a:noFill/>
          <a:ln w="314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2850" y="609852"/>
            <a:ext cx="11506200" cy="1261884"/>
          </a:xfrm>
        </p:spPr>
        <p:txBody>
          <a:bodyPr/>
          <a:lstStyle>
            <a:lvl1pPr>
              <a:defRPr lang="de-DE" sz="4100" b="1" i="0" spc="5" baseline="0" dirty="0">
                <a:solidFill>
                  <a:srgbClr val="74859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212850" y="3387725"/>
            <a:ext cx="14782800" cy="144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206500" y="5433217"/>
            <a:ext cx="14782800" cy="13779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200150" y="7408850"/>
            <a:ext cx="14782800" cy="13779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Ein Webinar von </a:t>
            </a:r>
            <a:endParaRPr/>
          </a:p>
        </p:txBody>
      </p:sp>
      <p:sp>
        <p:nvSpPr>
          <p:cNvPr id="14" name="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E3A546-AE71-4788-847F-4DF753DD35C6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15" name="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4D9A-0172-4FF2-8B82-54FB961D67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0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ilder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 userDrawn="1"/>
        </p:nvSpPr>
        <p:spPr bwMode="auto">
          <a:xfrm>
            <a:off x="0" y="2300288"/>
            <a:ext cx="20104100" cy="9009062"/>
          </a:xfrm>
          <a:custGeom>
            <a:avLst/>
            <a:gdLst>
              <a:gd name="T0" fmla="*/ 0 w 20104100"/>
              <a:gd name="T1" fmla="*/ 9030790 h 9008745"/>
              <a:gd name="T2" fmla="*/ 20104089 w 20104100"/>
              <a:gd name="T3" fmla="*/ 9030790 h 9008745"/>
              <a:gd name="T4" fmla="*/ 20104089 w 20104100"/>
              <a:gd name="T5" fmla="*/ 0 h 9008745"/>
              <a:gd name="T6" fmla="*/ 0 w 20104100"/>
              <a:gd name="T7" fmla="*/ 0 h 9008745"/>
              <a:gd name="T8" fmla="*/ 0 w 20104100"/>
              <a:gd name="T9" fmla="*/ 9030790 h 9008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9008745">
                <a:moveTo>
                  <a:pt x="0" y="9008259"/>
                </a:moveTo>
                <a:lnTo>
                  <a:pt x="20104089" y="9008259"/>
                </a:lnTo>
                <a:lnTo>
                  <a:pt x="20104089" y="0"/>
                </a:lnTo>
                <a:lnTo>
                  <a:pt x="0" y="0"/>
                </a:lnTo>
                <a:lnTo>
                  <a:pt x="0" y="9008259"/>
                </a:lnTo>
                <a:close/>
              </a:path>
            </a:pathLst>
          </a:custGeom>
          <a:solidFill>
            <a:srgbClr val="E0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5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300288"/>
            <a:ext cx="9980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2305050"/>
            <a:ext cx="99806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896100"/>
            <a:ext cx="99806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904038"/>
            <a:ext cx="998061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2850" y="609852"/>
            <a:ext cx="11506200" cy="1261884"/>
          </a:xfrm>
        </p:spPr>
        <p:txBody>
          <a:bodyPr/>
          <a:lstStyle>
            <a:lvl1pPr>
              <a:defRPr lang="de-DE" sz="4100" b="1" i="0" spc="5" dirty="0">
                <a:solidFill>
                  <a:srgbClr val="74859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Ein Webinar von </a:t>
            </a:r>
            <a:endParaRPr/>
          </a:p>
        </p:txBody>
      </p:sp>
      <p:sp>
        <p:nvSpPr>
          <p:cNvPr id="10" name="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08BD5B-E7A6-4011-B78D-FA9841942C78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1585-74EE-4AAD-8C8E-B81B7B1AA4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3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 userDrawn="1"/>
        </p:nvSpPr>
        <p:spPr bwMode="auto">
          <a:xfrm>
            <a:off x="0" y="2300288"/>
            <a:ext cx="20104100" cy="9009062"/>
          </a:xfrm>
          <a:custGeom>
            <a:avLst/>
            <a:gdLst>
              <a:gd name="T0" fmla="*/ 0 w 20104100"/>
              <a:gd name="T1" fmla="*/ 9030790 h 9008745"/>
              <a:gd name="T2" fmla="*/ 20104089 w 20104100"/>
              <a:gd name="T3" fmla="*/ 9030790 h 9008745"/>
              <a:gd name="T4" fmla="*/ 20104089 w 20104100"/>
              <a:gd name="T5" fmla="*/ 0 h 9008745"/>
              <a:gd name="T6" fmla="*/ 0 w 20104100"/>
              <a:gd name="T7" fmla="*/ 0 h 9008745"/>
              <a:gd name="T8" fmla="*/ 0 w 20104100"/>
              <a:gd name="T9" fmla="*/ 9030790 h 9008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9008745">
                <a:moveTo>
                  <a:pt x="0" y="9008259"/>
                </a:moveTo>
                <a:lnTo>
                  <a:pt x="20104089" y="9008259"/>
                </a:lnTo>
                <a:lnTo>
                  <a:pt x="20104089" y="0"/>
                </a:lnTo>
                <a:lnTo>
                  <a:pt x="0" y="0"/>
                </a:lnTo>
                <a:lnTo>
                  <a:pt x="0" y="9008259"/>
                </a:lnTo>
                <a:close/>
              </a:path>
            </a:pathLst>
          </a:custGeom>
          <a:solidFill>
            <a:srgbClr val="E0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2850" y="852233"/>
            <a:ext cx="11506200" cy="630942"/>
          </a:xfrm>
        </p:spPr>
        <p:txBody>
          <a:bodyPr anchor="ctr"/>
          <a:lstStyle>
            <a:lvl1pPr>
              <a:defRPr lang="de-DE" sz="4100" b="1" i="0" spc="5" dirty="0">
                <a:solidFill>
                  <a:srgbClr val="74859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5"/>
          </p:nvPr>
        </p:nvSpPr>
        <p:spPr>
          <a:xfrm>
            <a:off x="10052049" y="3216275"/>
            <a:ext cx="9320213" cy="5040804"/>
          </a:xfrm>
        </p:spPr>
        <p:txBody>
          <a:bodyPr/>
          <a:lstStyle>
            <a:lvl1pPr>
              <a:lnSpc>
                <a:spcPts val="5000"/>
              </a:lnSpc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16"/>
          </p:nvPr>
        </p:nvSpPr>
        <p:spPr>
          <a:xfrm>
            <a:off x="1212850" y="2987675"/>
            <a:ext cx="8229600" cy="693737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184D-83DA-4CB2-9E35-B04042E13464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8" name="Fußzeilenplatzhalter 2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Ein Webinar von </a:t>
            </a:r>
            <a:endParaRPr lang="de-DE"/>
          </a:p>
        </p:txBody>
      </p:sp>
      <p:sp>
        <p:nvSpPr>
          <p:cNvPr id="9" name="Foliennummernplatzhalter 2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C3F3-387E-4861-ADB5-85E5BFBA182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2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184776" y="3211124"/>
            <a:ext cx="13619479" cy="2744341"/>
          </a:xfrm>
        </p:spPr>
        <p:txBody>
          <a:bodyPr/>
          <a:lstStyle>
            <a:lvl1pPr>
              <a:lnSpc>
                <a:spcPts val="10700"/>
              </a:lnSpc>
              <a:defRPr sz="9600" b="1">
                <a:solidFill>
                  <a:srgbClr val="F4E51F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Ein Webinar von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4A4639-978D-4CA4-B39C-AEE386DFB83D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1151-398B-46B5-BA8C-D9D43F5F08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4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Ein Webinar von </a:t>
            </a: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F0541B-DC4B-4CE6-90EF-B49573363B76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DA4F-B601-4CDB-A2E4-C9371145B6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8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1235075" y="903288"/>
            <a:ext cx="176339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 altLang="de-DE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1119188" y="3189288"/>
            <a:ext cx="178657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 altLang="de-DE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Ein Webinar von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5B95AB-B0A6-4F29-A198-5361BDB31694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613EC9-4E02-48E2-8D4A-1EC864EE85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5pPr>
      <a:lvl6pPr marL="457200"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6pPr>
      <a:lvl7pPr marL="914400"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7pPr>
      <a:lvl8pPr marL="1371600"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8pPr>
      <a:lvl9pPr marL="1828800"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rgbClr val="F4E51F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499214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5" y="1971675"/>
            <a:ext cx="16857663" cy="806374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6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Akkuzüge</a:t>
            </a:r>
            <a:r>
              <a:rPr lang="de-DE" sz="6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Süden von </a:t>
            </a:r>
            <a:r>
              <a:rPr lang="de-DE" sz="6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Rheinland-Pfalz –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6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aktueller Projektstand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15. Deutscher Nahverkehrstag in Koblenz, 17.04.2024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Michael Heilmann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Verbandsdirektor Zweckverband Öffentlicher Personennahverkehr Rheinland-Pfalz Süd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602200" cy="9033242"/>
          </a:xfrm>
        </p:spPr>
        <p:txBody>
          <a:bodyPr/>
          <a:lstStyle/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12/2025 (wie bisher)	RE/RB Neustadt – Landau – Karlsruhe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12/2025 (wie bisher)	RB Saarbrücken – Zweibrücken – Pirmasens</a:t>
            </a:r>
          </a:p>
          <a:p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(möglich mit 1000 V </a:t>
            </a:r>
            <a:r>
              <a:rPr lang="de-DE" altLang="de-DE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Elektranten</a:t>
            </a: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Pirmasens Hbf. und 							überschlagener Wende)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12/2026 </a:t>
            </a:r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(wie bisher)	RB 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Kaiserslautern </a:t>
            </a:r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Pirmasens</a:t>
            </a:r>
          </a:p>
          <a:p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de-DE" alt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(möglich mit </a:t>
            </a: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überschlagener Wende in Kaiserslautern)</a:t>
            </a:r>
          </a:p>
          <a:p>
            <a:endParaRPr lang="de-DE" altLang="de-DE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12/2026 </a:t>
            </a:r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(wie bisher)	RB 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Kaiserslautern - Lauterecken</a:t>
            </a:r>
            <a:endParaRPr lang="de-DE" alt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de-DE" alt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(möglich mit 1000 V </a:t>
            </a:r>
            <a:r>
              <a:rPr lang="de-DE" altLang="de-DE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Elektranten</a:t>
            </a: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die Nachtabstellung </a:t>
            </a:r>
            <a:r>
              <a:rPr lang="de-DE" alt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Lauterecken und überschlagener Wende in Kaiserslautern)</a:t>
            </a:r>
            <a:endParaRPr lang="de-DE" altLang="de-DE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10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dirty="0" smtClean="0">
                <a:latin typeface="Arial" charset="0"/>
                <a:cs typeface="Arial" charset="0"/>
              </a:rPr>
              <a:t>Neuer </a:t>
            </a:r>
            <a:r>
              <a:rPr altLang="de-DE" dirty="0" err="1" smtClean="0">
                <a:latin typeface="Arial" charset="0"/>
                <a:cs typeface="Arial" charset="0"/>
              </a:rPr>
              <a:t>Inbetriebnahmezeitplan</a:t>
            </a:r>
            <a:r>
              <a:rPr altLang="de-DE" dirty="0" smtClean="0">
                <a:latin typeface="Arial" charset="0"/>
                <a:cs typeface="Arial" charset="0"/>
              </a:rPr>
              <a:t> </a:t>
            </a:r>
            <a:r>
              <a:rPr altLang="de-DE" dirty="0" smtClean="0">
                <a:latin typeface="Arial" charset="0"/>
                <a:cs typeface="Arial" charset="0"/>
              </a:rPr>
              <a:t>bei zwei Strecken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99980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9750362"/>
          </a:xfrm>
        </p:spPr>
        <p:txBody>
          <a:bodyPr/>
          <a:lstStyle/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12/2026 </a:t>
            </a:r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(wie bisher)	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RB Kaiserslautern - </a:t>
            </a:r>
            <a:r>
              <a:rPr lang="de-DE" altLang="de-DE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Kusel</a:t>
            </a:r>
            <a:endParaRPr lang="de-DE" alt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 mit 1000 V </a:t>
            </a:r>
            <a:r>
              <a:rPr lang="de-DE" altLang="de-DE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Elektranten</a:t>
            </a: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die Nachtabstellung 							in </a:t>
            </a:r>
            <a:r>
              <a:rPr lang="de-DE" altLang="de-DE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Kusel</a:t>
            </a: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12/2027 oder 12/2028 </a:t>
            </a:r>
            <a:r>
              <a:rPr lang="de-DE" alt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RB Landau – Pirmasens Hbf.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12/2027 oder 12/2028 		RB </a:t>
            </a:r>
            <a:r>
              <a:rPr lang="de-DE" alt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Winden – Bad </a:t>
            </a:r>
            <a:r>
              <a:rPr lang="de-DE" altLang="de-DE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Bergzabern</a:t>
            </a:r>
            <a:endParaRPr lang="de-DE" altLang="de-DE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eaLnBrk="1" hangingPunct="1">
              <a:spcBef>
                <a:spcPct val="0"/>
              </a:spcBef>
            </a:pPr>
            <a:endParaRPr lang="de-DE" altLang="de-DE" sz="3600" dirty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600" dirty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6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6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dirty="0" smtClean="0">
                <a:latin typeface="Arial" charset="0"/>
                <a:cs typeface="Arial" charset="0"/>
              </a:rPr>
              <a:t>Neuer </a:t>
            </a:r>
            <a:r>
              <a:rPr altLang="de-DE" dirty="0" err="1" smtClean="0">
                <a:latin typeface="Arial" charset="0"/>
                <a:cs typeface="Arial" charset="0"/>
              </a:rPr>
              <a:t>Inbetriebnahmeplan</a:t>
            </a:r>
            <a:r>
              <a:rPr altLang="de-DE" dirty="0" smtClean="0">
                <a:latin typeface="Arial" charset="0"/>
                <a:cs typeface="Arial" charset="0"/>
              </a:rPr>
              <a:t> bei zwei Strecken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482593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Umstellung der Züge auf den Bahnstrecken des Loses 1 von Diesel- auf Elektroantrieb können jedes Jahr ca. </a:t>
            </a: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de-D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Liter Dieselkraftstoff eingespart werden.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Zudem kann der Zugverkehr in diesem Netz künftig mit Ökostrom nahezu klimaneutral betrieben werden.</a:t>
            </a:r>
          </a:p>
          <a:p>
            <a:pPr algn="just" eaLnBrk="1" hangingPunct="1">
              <a:spcBef>
                <a:spcPct val="0"/>
              </a:spcBef>
            </a:pPr>
            <a:endParaRPr lang="de-DE" altLang="de-D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" charset="0"/>
                <a:cs typeface="Arial" charset="0"/>
              </a:rPr>
              <a:t>Effekte für den Klimaschutz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8913209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neuen </a:t>
            </a: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Akku-Triebwagen 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 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heute eingesetzten Dieseltriebwagen ca. 30 – 60 Sitzplätze mehr pro </a:t>
            </a: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Fahrzeugeinheit aufweisen, d.h. 172 Sitzplätze. 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Somit steht den Reisenden mehr Platz zur Verfügung, es können mehr Schüler vom Bus auf die Schiene verlagert werden und es bestehen zusätzliche Kapazitäten für Fahrgastzuwächse während der </a:t>
            </a: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Vertragslaufzeit (z.B. aufgrund des „Deutschland-Tickets“).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de-D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de-D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heutige Fahrplankonzeption wird im Wesentlichen beibehalten und in Einzellagen verbessert.</a:t>
            </a:r>
          </a:p>
          <a:p>
            <a:pPr algn="just" eaLnBrk="1" hangingPunct="1">
              <a:spcBef>
                <a:spcPct val="0"/>
              </a:spcBef>
            </a:pPr>
            <a:endParaRPr lang="de-DE" alt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de-DE" alt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5087600" cy="1892826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" charset="0"/>
                <a:cs typeface="Arial" charset="0"/>
              </a:rPr>
              <a:t>Verbesserungen für die Kunden durch neue Fahrzeuge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5426075"/>
            <a:ext cx="16031930" cy="28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8153400" cy="8593122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Ablösung der heutigen Dieseltriebwagen durch </a:t>
            </a: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klima- </a:t>
            </a: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umweltfreundliche Elektrozüge auf einem Streckennetz mit ca. </a:t>
            </a: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Länge in Rheinland-Pfalz. </a:t>
            </a: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derzeit dort eingesetzten Dieselfahrzeuge werden dann zum Zeitpunkt ihrer Ablösung über 25 Jahre alt sein.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de-DE" alt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de-DE" alt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4630400" cy="1892826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Arial" charset="0"/>
                <a:cs typeface="Arial" charset="0"/>
              </a:rPr>
              <a:t>Verbesserungen für die Kunden durch neue Fahrzeuge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280650" y="2596436"/>
            <a:ext cx="9210350" cy="4953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8458200" cy="7854458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neuen Züge sind auf dem neuesten Stand der Technik in punkto Komfort (</a:t>
            </a:r>
            <a:r>
              <a:rPr lang="de-D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Wlan</a:t>
            </a: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Echtzeitkundeninformation im Zug, ebenerdiger Ein- und Ausstieg an den Stationen mit einer Bahnsteighöhe von 55 cm, automatische Spaltüberbrückung, somit keinerlei Hilfe mehr für die Rollstuhlfahrer beim Ein- und Ausstieg </a:t>
            </a: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den passenden Bahnsteigen erforderlich</a:t>
            </a: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de-DE" alt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de-DE" alt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4554200" cy="1892826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Arial" charset="0"/>
                <a:cs typeface="Arial" charset="0"/>
              </a:rPr>
              <a:t>Verbesserungen für die Kunden durch neue Fahrzeuge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280650" y="2507711"/>
            <a:ext cx="9245694" cy="4953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499214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5" y="1971675"/>
            <a:ext cx="16857663" cy="806374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6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Akkuzüge</a:t>
            </a:r>
            <a:r>
              <a:rPr lang="de-DE" sz="6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Süden von </a:t>
            </a:r>
            <a:r>
              <a:rPr lang="de-DE" sz="6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Rheinland-Pfalz –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6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aktueller Projektstand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15. Deutscher Nahverkehrstag in Koblenz, 17.04.2024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Michael Heilmann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Verbandsdirektor Zweckverband Öffentlicher Personennahverkehr Rheinland-Pfalz Süd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2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63023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dirty="0" smtClean="0">
                <a:latin typeface="Arial" charset="0"/>
                <a:cs typeface="Arial" charset="0"/>
              </a:rPr>
              <a:t>Vorbemerkungen</a:t>
            </a:r>
            <a:endParaRPr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20788" y="2378075"/>
            <a:ext cx="10134600" cy="77621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de-DE" altLang="de-DE" sz="10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 werden die Regionalstrecken in der West- und Südpfalz mit Dieselfahrzeugen bedient.</a:t>
            </a:r>
          </a:p>
          <a:p>
            <a:pPr>
              <a:defRPr/>
            </a:pPr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olitische Vorgabe im Jahr 2019:</a:t>
            </a:r>
          </a:p>
          <a:p>
            <a:pPr>
              <a:defRPr/>
            </a:pP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Umstellung möglichst vieler Bahnstrecken </a:t>
            </a: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dieser </a:t>
            </a: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Dieselfahrzeugen auf umwelt- und klimafreundliche elektrische </a:t>
            </a:r>
            <a:r>
              <a:rPr 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Züge</a:t>
            </a:r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de-DE" altLang="de-DE" sz="10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388" y="2835275"/>
            <a:ext cx="87487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033250" y="2381250"/>
            <a:ext cx="6553200" cy="211134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10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10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2261850" y="3292475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Überblick Streckennetz</a:t>
            </a: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Zu diesem Netz gehört auch die Strecke Dillingen –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Niedaltdorf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(Saarland), die aus Platzgründen nicht in der Karte dargestellt ist.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" y="1935312"/>
            <a:ext cx="11430000" cy="937403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8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9371796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diesbezügliche Vergabeverfahren für die SPNV-Betriebsleistungen wurde im November 2021 mit der Zuschlagserteilung an die DB </a:t>
            </a:r>
            <a:r>
              <a:rPr lang="de-DE" altLang="de-DE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abgeschlossen.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„Klassische Ausschreibung“, d.h. das EVU beschafft die Fahrzeuge und ist für deren Wartung verantwortlich</a:t>
            </a:r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Fahrzeugbedarf 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Akku-, 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Hybrid-Züge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Schrittweise Betriebsaufnahme von Dezember 2025 – Dezember 2027/28</a:t>
            </a: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diesem Projekt wird ein </a:t>
            </a:r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km 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langes Bahnstreckennetz </a:t>
            </a:r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Rheinland-Pfalz </a:t>
            </a:r>
            <a:r>
              <a:rPr lang="de-DE" alt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elektrische 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Züge umgestellt.</a:t>
            </a:r>
            <a:endParaRPr lang="de-DE" alt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dirty="0" smtClean="0">
                <a:latin typeface="Arial" charset="0"/>
                <a:cs typeface="Arial" charset="0"/>
              </a:rPr>
              <a:t>S</a:t>
            </a:r>
            <a:r>
              <a:rPr lang="de-DE" altLang="de-DE" dirty="0" smtClean="0">
                <a:latin typeface="Arial" charset="0"/>
                <a:cs typeface="Arial" charset="0"/>
              </a:rPr>
              <a:t>t</a:t>
            </a:r>
            <a:r>
              <a:rPr altLang="de-DE" dirty="0" smtClean="0">
                <a:latin typeface="Arial" charset="0"/>
                <a:cs typeface="Arial" charset="0"/>
              </a:rPr>
              <a:t>eckbrief SPNV-Vergabeverfahren "Pfalznetz"</a:t>
            </a:r>
            <a:endParaRPr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509370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die Akku-, Hybrid-Züge flexibel im Pfalznetz, Los 1, einsetzen zu können, sind fünf Oberleitungsinselanlagen erforderlich.</a:t>
            </a:r>
          </a:p>
          <a:p>
            <a:endParaRPr lang="de-DE" alt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einzelnen Standorte sind in der nachfolgenden Karte dargestellt. </a:t>
            </a:r>
          </a:p>
          <a:p>
            <a:endParaRPr lang="de-DE" alt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10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dirty="0" smtClean="0">
                <a:latin typeface="Arial" charset="0"/>
                <a:cs typeface="Arial" charset="0"/>
              </a:rPr>
              <a:t>Oberleitungsinselanlagen</a:t>
            </a:r>
            <a:endParaRPr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1506200" cy="1388072"/>
          </a:xfrm>
        </p:spPr>
        <p:txBody>
          <a:bodyPr/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Lage der Oberleitungsinsellagen im Netz</a:t>
            </a:r>
            <a:endParaRPr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2454275"/>
            <a:ext cx="11353800" cy="90074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0250" y="99980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7149650"/>
          </a:xfrm>
        </p:spPr>
        <p:txBody>
          <a:bodyPr/>
          <a:lstStyle/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 2021 			Abschluss Vorentwurfsplanung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2023		Abschluss Entwurfsplanung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 VEP und EP Verdopplung der Kosten auf ca. 120 </a:t>
            </a:r>
            <a:r>
              <a:rPr lang="de-DE" altLang="de-DE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 Bau- und Planungskosten, Planung durch DB </a:t>
            </a:r>
            <a:r>
              <a:rPr lang="de-DE" altLang="de-DE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Bau- und Finanzierungsvertrag befindet sich in der Finalisierung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Finanzierung über Bundes-GVFG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10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dirty="0" smtClean="0">
                <a:latin typeface="Arial" charset="0"/>
                <a:cs typeface="Arial" charset="0"/>
              </a:rPr>
              <a:t>Aktueller Projektstand</a:t>
            </a:r>
            <a:endParaRPr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7482048"/>
          </a:xfrm>
        </p:spPr>
        <p:txBody>
          <a:bodyPr/>
          <a:lstStyle/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Kostensenkende Ansätze durch preiswertere Ladeinfrastrukturen (z.B. VOLTAP oder von DB Energie in Annaberg-Buchholz) wurden seitens der DB </a:t>
            </a:r>
            <a:r>
              <a:rPr lang="de-DE" altLang="de-DE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nach über einem Jahr Diskussion als nicht möglich erachtet.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Erschwerend kommt hinzu, dass seitens des DB Konzerns bekanntermaßen keinerlei Vorfinanzierungen möglich sind.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Angesichts der aktuell äußerst schwierigen Finanzlage war es dem Land Rheinland-Pfalz nicht möglich, in eine umfassende Vorfinanzierung zu gehen.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10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dirty="0" smtClean="0">
                <a:latin typeface="Arial" charset="0"/>
                <a:cs typeface="Arial" charset="0"/>
              </a:rPr>
              <a:t>Finanzierungsproblematik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4933658"/>
          </a:xfrm>
        </p:spPr>
        <p:txBody>
          <a:bodyPr/>
          <a:lstStyle/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diesem Hintergrund musste ein „Plan B“ entwickelt werden, da keine der Oberleitungsinselanlagen vor der finanziellen Zusage des Bundes gebaut werden können.</a:t>
            </a: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altLang="de-DE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 Ausnahmen: Vollständige Elektrifizierung des Gleises 39 in Kaiserslautern Hbf. sowie des Gleises 3 in Saarbrücken.</a:t>
            </a:r>
          </a:p>
          <a:p>
            <a:pPr eaLnBrk="1" hangingPunct="1">
              <a:spcBef>
                <a:spcPct val="0"/>
              </a:spcBef>
            </a:pPr>
            <a:endParaRPr lang="de-DE" altLang="de-DE" sz="10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dirty="0" smtClean="0">
                <a:latin typeface="Arial" charset="0"/>
                <a:cs typeface="Arial" charset="0"/>
              </a:rPr>
              <a:t>Neue zeitliche Priorisierung der Ladeinfrastruktur 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150475"/>
            <a:ext cx="4525730" cy="8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806</Words>
  <Application>Microsoft Office PowerPoint</Application>
  <PresentationFormat>Benutzerdefiniert</PresentationFormat>
  <Paragraphs>150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62. VV am 03.12.2020</dc:title>
  <dc:creator>fe/zspnv süd</dc:creator>
  <cp:lastModifiedBy>Heilmann, Michael (ZSPNV RLP Süd Kaiserslautern)</cp:lastModifiedBy>
  <cp:revision>577</cp:revision>
  <cp:lastPrinted>2019-12-17T18:10:22Z</cp:lastPrinted>
  <dcterms:created xsi:type="dcterms:W3CDTF">2019-07-29T13:07:51Z</dcterms:created>
  <dcterms:modified xsi:type="dcterms:W3CDTF">2024-04-17T11:00:49Z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2019-07-29T00:00:00Z</vt:filetime>
  </property>
</Properties>
</file>