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0" r:id="rId2"/>
  </p:sldMasterIdLst>
  <p:notesMasterIdLst>
    <p:notesMasterId r:id="rId16"/>
  </p:notesMasterIdLst>
  <p:handoutMasterIdLst>
    <p:handoutMasterId r:id="rId17"/>
  </p:handoutMasterIdLst>
  <p:sldIdLst>
    <p:sldId id="256" r:id="rId3"/>
    <p:sldId id="823" r:id="rId4"/>
    <p:sldId id="4064" r:id="rId5"/>
    <p:sldId id="4075" r:id="rId6"/>
    <p:sldId id="4077" r:id="rId7"/>
    <p:sldId id="4076" r:id="rId8"/>
    <p:sldId id="4079" r:id="rId9"/>
    <p:sldId id="4080" r:id="rId10"/>
    <p:sldId id="4068" r:id="rId11"/>
    <p:sldId id="4081" r:id="rId12"/>
    <p:sldId id="4082" r:id="rId13"/>
    <p:sldId id="309" r:id="rId14"/>
    <p:sldId id="4074" r:id="rId15"/>
  </p:sldIdLst>
  <p:sldSz cx="9144000" cy="5143500" type="screen16x9"/>
  <p:notesSz cx="6797675" cy="9926638"/>
  <p:defaultTextStyle>
    <a:defPPr>
      <a:defRPr lang="en-US"/>
    </a:defPPr>
    <a:lvl1pPr marL="0" algn="l" defTabSz="77916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580" algn="l" defTabSz="77916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160" algn="l" defTabSz="77916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740" algn="l" defTabSz="77916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320" algn="l" defTabSz="77916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901" algn="l" defTabSz="77916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481" algn="l" defTabSz="77916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061" algn="l" defTabSz="77916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641" algn="l" defTabSz="77916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1" userDrawn="1">
          <p15:clr>
            <a:srgbClr val="A4A3A4"/>
          </p15:clr>
        </p15:guide>
        <p15:guide id="3" orient="horz" pos="2064" userDrawn="1">
          <p15:clr>
            <a:srgbClr val="A4A3A4"/>
          </p15:clr>
        </p15:guide>
        <p15:guide id="4" orient="horz" pos="1613">
          <p15:clr>
            <a:srgbClr val="A4A3A4"/>
          </p15:clr>
        </p15:guide>
        <p15:guide id="5" orient="horz" pos="1548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lke Guethling" initials="S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B2B"/>
    <a:srgbClr val="64B629"/>
    <a:srgbClr val="407AAA"/>
    <a:srgbClr val="FF00FF"/>
    <a:srgbClr val="FF201A"/>
    <a:srgbClr val="FFFF00"/>
    <a:srgbClr val="990099"/>
    <a:srgbClr val="FF66CC"/>
    <a:srgbClr val="DB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6" autoAdjust="0"/>
    <p:restoredTop sz="84831" autoAdjust="0"/>
  </p:normalViewPr>
  <p:slideViewPr>
    <p:cSldViewPr snapToGrid="0">
      <p:cViewPr varScale="1">
        <p:scale>
          <a:sx n="118" d="100"/>
          <a:sy n="118" d="100"/>
        </p:scale>
        <p:origin x="102" y="114"/>
      </p:cViewPr>
      <p:guideLst>
        <p:guide orient="horz" pos="2160"/>
        <p:guide pos="3121"/>
        <p:guide orient="horz" pos="2064"/>
        <p:guide orient="horz" pos="1613"/>
        <p:guide orient="horz" pos="15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4440" y="176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1395548-49EB-A144-9352-BF0E9745D9D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9356E33-94DB-CD44-8FFB-5DD1BF416B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50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6T13:28:11.3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0,'3905'0,"-3894"0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6T13:28:36.5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1,'3873'0,"-3862"0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6T13:28:49.3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0,'623'0,"2712"0,-3316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 b="0" i="0">
                <a:latin typeface="Open Sans Norm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 b="0" i="0">
                <a:latin typeface="Open Sans Normal" charset="0"/>
              </a:defRPr>
            </a:lvl1pPr>
          </a:lstStyle>
          <a:p>
            <a:fld id="{AF64FF0E-5FE4-43FB-9A45-8808D1341F87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 b="0" i="0">
                <a:latin typeface="Open Sans Norm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 b="0" i="0">
                <a:latin typeface="Open Sans Normal" charset="0"/>
              </a:defRPr>
            </a:lvl1pPr>
          </a:lstStyle>
          <a:p>
            <a:fld id="{7E647008-9701-4367-81D9-3DB079201D6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7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160" rtl="0" eaLnBrk="1" latinLnBrk="0" hangingPunct="1">
      <a:defRPr sz="1000" b="0" i="0" kern="1200">
        <a:solidFill>
          <a:schemeClr val="tx1"/>
        </a:solidFill>
        <a:latin typeface="Open Sans Normal" charset="0"/>
        <a:ea typeface="+mn-ea"/>
        <a:cs typeface="+mn-cs"/>
      </a:defRPr>
    </a:lvl1pPr>
    <a:lvl2pPr marL="389580" algn="l" defTabSz="779160" rtl="0" eaLnBrk="1" latinLnBrk="0" hangingPunct="1">
      <a:defRPr sz="1000" b="0" i="0" kern="1200">
        <a:solidFill>
          <a:schemeClr val="tx1"/>
        </a:solidFill>
        <a:latin typeface="Open Sans Normal" charset="0"/>
        <a:ea typeface="+mn-ea"/>
        <a:cs typeface="+mn-cs"/>
      </a:defRPr>
    </a:lvl2pPr>
    <a:lvl3pPr marL="779160" algn="l" defTabSz="779160" rtl="0" eaLnBrk="1" latinLnBrk="0" hangingPunct="1">
      <a:defRPr sz="1000" b="0" i="0" kern="1200">
        <a:solidFill>
          <a:schemeClr val="tx1"/>
        </a:solidFill>
        <a:latin typeface="Open Sans Normal" charset="0"/>
        <a:ea typeface="+mn-ea"/>
        <a:cs typeface="+mn-cs"/>
      </a:defRPr>
    </a:lvl3pPr>
    <a:lvl4pPr marL="1168740" algn="l" defTabSz="779160" rtl="0" eaLnBrk="1" latinLnBrk="0" hangingPunct="1">
      <a:defRPr sz="1000" b="0" i="0" kern="1200">
        <a:solidFill>
          <a:schemeClr val="tx1"/>
        </a:solidFill>
        <a:latin typeface="Open Sans Normal" charset="0"/>
        <a:ea typeface="+mn-ea"/>
        <a:cs typeface="+mn-cs"/>
      </a:defRPr>
    </a:lvl4pPr>
    <a:lvl5pPr marL="1558320" algn="l" defTabSz="779160" rtl="0" eaLnBrk="1" latinLnBrk="0" hangingPunct="1">
      <a:defRPr sz="1000" b="0" i="0" kern="1200">
        <a:solidFill>
          <a:schemeClr val="tx1"/>
        </a:solidFill>
        <a:latin typeface="Open Sans Normal" charset="0"/>
        <a:ea typeface="+mn-ea"/>
        <a:cs typeface="+mn-cs"/>
      </a:defRPr>
    </a:lvl5pPr>
    <a:lvl6pPr marL="1947901" algn="l" defTabSz="7791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1" algn="l" defTabSz="7791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61" algn="l" defTabSz="7791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41" algn="l" defTabSz="7791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39838"/>
            <a:ext cx="5949950" cy="33480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62" indent="-179062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47008-9701-4367-81D9-3DB079201D6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5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9B622-E1F4-FDDE-7DBD-20EB57DED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A18CDB2-EF93-0735-AE9E-06E60DDD4C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E1E3E8F-DD56-EAEE-7E48-D8EA20807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169218-958D-E613-2419-7163C17BEC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47008-9701-4367-81D9-3DB079201D6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95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D9D5A-E2B4-CB46-70C6-327D5F15D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F261195-10A7-6241-BD10-25FE2B39B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272D6F5-FD66-A9B2-C967-8C96841C4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Drittabnehmer: Mailadresse im Beipackzettel auf der DODP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75B153-E724-DEF1-2718-96E6959C2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47008-9701-4367-81D9-3DB079201D6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85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39838"/>
            <a:ext cx="5949950" cy="33480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62" indent="-179062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47008-9701-4367-81D9-3DB079201D6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67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47008-9701-4367-81D9-3DB079201D6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0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47008-9701-4367-81D9-3DB079201D6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8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47008-9701-4367-81D9-3DB079201D6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1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E5CC7-1A13-7B0B-A9E0-997833059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4BE22B1-50C9-58A0-50E5-F6CE9C6D8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383B04E-ACD5-7E40-64E7-3F4165659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Verbindung von Neustadt am Rennsteig nach Neustadt bei Coburg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bundeslandübergreifende Buslinie könnte von mehreren Landessystemen geliefert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Entsprechend werden auch die Haltestellen von mehreren Landessystemen geliefert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Jeder Datenlieferant könnte unterschiedliche Parameter für die Umsteige haben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A149CA-37A2-34D0-DAF1-46F1BC71F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47008-9701-4367-81D9-3DB079201D6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2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283D9-3521-1915-5CFE-6880859C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CB3280-63C7-22D9-5D5C-6C2ABF078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478B300-0106-6043-712D-8F8A3210D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2B46B7-017C-A5E9-61BC-981D5A9F5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47008-9701-4367-81D9-3DB079201D6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98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217C9-A957-31C1-D4D4-8C014753D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4804202-AEB5-A244-22B3-622FCB9DB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9A70E25-96BA-D0F8-9123-FEBE2103E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Am Beispiel Neustadt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Durch Prüfung der DHIDs können die einzelnen Kommunen unterschieden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Durch Prüfung der DTIDs können die einzelnen Linien unterschieden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Was ist ein GT6?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Die Koordinaten und Haltestellennamen werden an dieser Stelle noch nicht überprüft, da es pro Neustadt mehrere Lieferanten mit unterschiedlichen Philosophien und Technologien) geben kann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E969E3-F07B-7EB2-0CC0-C6895A4501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47008-9701-4367-81D9-3DB079201D6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56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16CDE-323D-7F80-2041-A97230F5C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29B381A-E072-2D4C-4186-74CFFAA1C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FD6D60-F82B-2C2B-3721-735C8F9B8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der Ausfilterung doppelter Linien: wer ist zuständig?</a:t>
            </a:r>
          </a:p>
          <a:p>
            <a:r>
              <a:rPr lang="de-DE" dirty="0"/>
              <a:t>Sehr schnelle/langsame Fahrten</a:t>
            </a:r>
          </a:p>
          <a:p>
            <a:r>
              <a:rPr lang="de-DE" dirty="0"/>
              <a:t>Prüfungen führen nicht direkt zum Ausschluss von Daten </a:t>
            </a:r>
            <a:r>
              <a:rPr lang="de-DE" dirty="0">
                <a:sym typeface="Wingdings" panose="05000000000000000000" pitchFamily="2" charset="2"/>
              </a:rPr>
              <a:t>(sind bereits in Datenbank drin), können aber verhindern, dass im späteren Datenexport Daten ausgeschlossen werden.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BF75DC-C07C-B0D6-C5D6-7C16E34E7B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47008-9701-4367-81D9-3DB079201D6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36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0FEDF-4E00-ACBA-AED9-2D0808F9A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EBD0E87-A1E8-05CA-81D7-CE79818FD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F1C973A-8408-60F1-464B-8410EE384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Plausible Fahrpläne: Haltestellenabfahrten in falscher Reihenfolge</a:t>
            </a:r>
          </a:p>
          <a:p>
            <a:r>
              <a:rPr lang="de-DE" dirty="0"/>
              <a:t>Abgleich der Fahrplanmasse zur Prüfung fehlgeschlagener Exportprozesse </a:t>
            </a:r>
            <a:r>
              <a:rPr lang="de-DE" dirty="0">
                <a:sym typeface="Wingdings" panose="05000000000000000000" pitchFamily="2" charset="2"/>
              </a:rPr>
              <a:t> im schlimmsten Fall keine Veröffentlichung der Daten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AB4BB3-9536-7815-ACB3-3816DC9B1A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47008-9701-4367-81D9-3DB079201D6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1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Fehler können nicht verhindert werden</a:t>
            </a:r>
          </a:p>
          <a:p>
            <a:r>
              <a:rPr lang="de-DE" dirty="0"/>
              <a:t>Beispiel: Abfahrtstafeln für den gleichen Zeitpunkt aus einem Landessystem und aus einem DELFI-System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47008-9701-4367-81D9-3DB079201D6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0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6500"/>
            <a:ext cx="9144000" cy="25420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ggf. BILD </a:t>
            </a:r>
            <a:r>
              <a:rPr lang="de-DE"/>
              <a:t>oder Grafik</a:t>
            </a:r>
            <a:endParaRPr lang="de-DE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3731" y="3396985"/>
            <a:ext cx="6329447" cy="460733"/>
          </a:xfrm>
        </p:spPr>
        <p:txBody>
          <a:bodyPr anchor="b">
            <a:noAutofit/>
          </a:bodyPr>
          <a:lstStyle>
            <a:lvl1pPr algn="ctr">
              <a:defRPr sz="3800" b="0" i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</a:t>
            </a:r>
            <a:r>
              <a:rPr lang="en-US" dirty="0" err="1"/>
              <a:t>Präsentation</a:t>
            </a:r>
            <a:r>
              <a:rPr lang="en-US" dirty="0"/>
              <a:t> (38 Pt)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3731" y="3910181"/>
            <a:ext cx="6329447" cy="588499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 baseline="0">
                <a:latin typeface="+mj-lt"/>
                <a:ea typeface="Open Sans Normal" charset="0"/>
                <a:cs typeface="Open Sans Normal" charset="0"/>
              </a:defRPr>
            </a:lvl1pPr>
            <a:lvl2pPr marL="389580" indent="0" algn="ctr">
              <a:buNone/>
              <a:defRPr sz="1700"/>
            </a:lvl2pPr>
            <a:lvl3pPr marL="779160" indent="0" algn="ctr">
              <a:buNone/>
              <a:defRPr sz="1500"/>
            </a:lvl3pPr>
            <a:lvl4pPr marL="1168740" indent="0" algn="ctr">
              <a:buNone/>
              <a:defRPr sz="1400"/>
            </a:lvl4pPr>
            <a:lvl5pPr marL="1558320" indent="0" algn="ctr">
              <a:buNone/>
              <a:defRPr sz="1400"/>
            </a:lvl5pPr>
            <a:lvl6pPr marL="1947901" indent="0" algn="ctr">
              <a:buNone/>
              <a:defRPr sz="1400"/>
            </a:lvl6pPr>
            <a:lvl7pPr marL="2337481" indent="0" algn="ctr">
              <a:buNone/>
              <a:defRPr sz="1400"/>
            </a:lvl7pPr>
            <a:lvl8pPr marL="2727061" indent="0" algn="ctr">
              <a:buNone/>
              <a:defRPr sz="1400"/>
            </a:lvl8pPr>
            <a:lvl9pPr marL="3116641" indent="0" algn="ctr">
              <a:buNone/>
              <a:defRPr sz="1400"/>
            </a:lvl9pPr>
          </a:lstStyle>
          <a:p>
            <a:r>
              <a:rPr lang="en-US" dirty="0" err="1"/>
              <a:t>Beschreibung</a:t>
            </a:r>
            <a:r>
              <a:rPr lang="en-US" dirty="0"/>
              <a:t> falls </a:t>
            </a:r>
            <a:r>
              <a:rPr lang="en-US" dirty="0" err="1"/>
              <a:t>nötig</a:t>
            </a:r>
            <a:r>
              <a:rPr lang="en-US" dirty="0"/>
              <a:t> (22 Pt)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5389876" y="4937760"/>
            <a:ext cx="843926" cy="685800"/>
          </a:xfrm>
          <a:prstGeom prst="rect">
            <a:avLst/>
          </a:prstGeom>
        </p:spPr>
        <p:txBody>
          <a:bodyPr wrap="none" lIns="77916" tIns="38958" rIns="77916" bIns="38958" rtlCol="0">
            <a:normAutofit/>
          </a:bodyPr>
          <a:lstStyle/>
          <a:p>
            <a:endParaRPr lang="de-DE" dirty="0" err="1"/>
          </a:p>
        </p:txBody>
      </p:sp>
      <p:sp>
        <p:nvSpPr>
          <p:cNvPr id="3" name="Textfeld 2"/>
          <p:cNvSpPr txBox="1"/>
          <p:nvPr userDrawn="1"/>
        </p:nvSpPr>
        <p:spPr>
          <a:xfrm>
            <a:off x="5086062" y="4919472"/>
            <a:ext cx="843926" cy="685800"/>
          </a:xfrm>
          <a:prstGeom prst="rect">
            <a:avLst/>
          </a:prstGeom>
        </p:spPr>
        <p:txBody>
          <a:bodyPr wrap="none" lIns="77916" tIns="38958" rIns="77916" bIns="38958" rtlCol="0">
            <a:normAutofit/>
          </a:bodyPr>
          <a:lstStyle/>
          <a:p>
            <a:endParaRPr lang="de-DE" dirty="0" err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3734" y="2080251"/>
            <a:ext cx="6329447" cy="4607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1833" b="0" i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</a:t>
            </a:r>
            <a:r>
              <a:rPr lang="en-US" dirty="0" err="1"/>
              <a:t>Präsentation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3734" y="2593445"/>
            <a:ext cx="6329447" cy="588499"/>
          </a:xfrm>
        </p:spPr>
        <p:txBody>
          <a:bodyPr>
            <a:normAutofit/>
          </a:bodyPr>
          <a:lstStyle>
            <a:lvl1pPr marL="0" indent="0" algn="ctr">
              <a:buNone/>
              <a:defRPr sz="1167" b="0" i="0" baseline="0">
                <a:latin typeface="+mj-lt"/>
                <a:ea typeface="Open Sans Normal" charset="0"/>
                <a:cs typeface="Open Sans Normal" charset="0"/>
              </a:defRPr>
            </a:lvl1pPr>
            <a:lvl2pPr marL="380956" indent="0" algn="ctr">
              <a:buNone/>
              <a:defRPr sz="1667"/>
            </a:lvl2pPr>
            <a:lvl3pPr marL="761913" indent="0" algn="ctr">
              <a:buNone/>
              <a:defRPr sz="1500"/>
            </a:lvl3pPr>
            <a:lvl4pPr marL="1142868" indent="0" algn="ctr">
              <a:buNone/>
              <a:defRPr sz="1333"/>
            </a:lvl4pPr>
            <a:lvl5pPr marL="1523826" indent="0" algn="ctr">
              <a:buNone/>
              <a:defRPr sz="1333"/>
            </a:lvl5pPr>
            <a:lvl6pPr marL="1904780" indent="0" algn="ctr">
              <a:buNone/>
              <a:defRPr sz="1333"/>
            </a:lvl6pPr>
            <a:lvl7pPr marL="2285737" indent="0" algn="ctr">
              <a:buNone/>
              <a:defRPr sz="1333"/>
            </a:lvl7pPr>
            <a:lvl8pPr marL="2666693" indent="0" algn="ctr">
              <a:buNone/>
              <a:defRPr sz="1333"/>
            </a:lvl8pPr>
            <a:lvl9pPr marL="3047650" indent="0" algn="ctr">
              <a:buNone/>
              <a:defRPr sz="1333"/>
            </a:lvl9pPr>
          </a:lstStyle>
          <a:p>
            <a:r>
              <a:rPr lang="en-US" dirty="0" err="1"/>
              <a:t>Beschreibung</a:t>
            </a:r>
            <a:r>
              <a:rPr lang="en-US" dirty="0"/>
              <a:t> falls </a:t>
            </a:r>
            <a:r>
              <a:rPr lang="en-US" dirty="0" err="1"/>
              <a:t>nötig</a:t>
            </a:r>
            <a:endParaRPr lang="en-US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389876" y="4937760"/>
            <a:ext cx="843926" cy="6858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279" dirty="0" err="1"/>
          </a:p>
        </p:txBody>
      </p:sp>
      <p:sp>
        <p:nvSpPr>
          <p:cNvPr id="3" name="Textfeld 2"/>
          <p:cNvSpPr txBox="1"/>
          <p:nvPr userDrawn="1"/>
        </p:nvSpPr>
        <p:spPr>
          <a:xfrm>
            <a:off x="5086062" y="4919472"/>
            <a:ext cx="843926" cy="6858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279" dirty="0" err="1"/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45A15BE1-B1D7-43F4-90C2-A6FB31B7A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5317" y="4821336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z="800" dirty="0" err="1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</a:t>
            </a:r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5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795340"/>
            <a:ext cx="9144000" cy="39052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6607" y="358290"/>
            <a:ext cx="6375360" cy="31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Folie</a:t>
            </a:r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7F635A02-ECFF-4153-8E18-AE0B1FE4F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5317" y="4821336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5B99B1F1-03A5-4214-AD6D-0E382E5D0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13918" y="4821336"/>
            <a:ext cx="3651399" cy="188999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de-DE">
                <a:solidFill>
                  <a:schemeClr val="tx1"/>
                </a:solidFill>
                <a:ea typeface="Open Sans Normal" charset="0"/>
                <a:cs typeface="Open Sans Normal" charset="0"/>
              </a:rPr>
              <a:t>72. Kontiki-Konferenz in Kassel, 23. – 24. Juni 2022</a:t>
            </a:r>
            <a:endParaRPr lang="en-US" dirty="0">
              <a:solidFill>
                <a:schemeClr val="tx1"/>
              </a:solidFill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66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3857" y="1476757"/>
            <a:ext cx="4203364" cy="405000"/>
          </a:xfrm>
          <a:prstGeom prst="rect">
            <a:avLst/>
          </a:prstGeom>
        </p:spPr>
        <p:txBody>
          <a:bodyPr anchor="ctr" anchorCtr="0"/>
          <a:lstStyle>
            <a:lvl1pPr marL="10583" algn="l" defTabSz="761894" rtl="0" eaLnBrk="1" latinLnBrk="0" hangingPunct="1">
              <a:lnSpc>
                <a:spcPts val="4167"/>
              </a:lnSpc>
              <a:spcBef>
                <a:spcPts val="209"/>
              </a:spcBef>
              <a:defRPr lang="en-US" sz="1800" b="1" i="0" kern="1200" spc="0" baseline="0" dirty="0">
                <a:solidFill>
                  <a:srgbClr val="2A2A29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3857" y="1944511"/>
            <a:ext cx="4203364" cy="1704975"/>
          </a:xfrm>
          <a:prstGeom prst="rect">
            <a:avLst/>
          </a:prstGeom>
        </p:spPr>
        <p:txBody>
          <a:bodyPr>
            <a:noAutofit/>
          </a:bodyPr>
          <a:lstStyle>
            <a:lvl1pPr marL="243384" indent="-243384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latin typeface="+mj-lt"/>
                <a:ea typeface="Open Sans Normal" charset="0"/>
                <a:cs typeface="Open Sans Normal" charset="0"/>
              </a:defRPr>
            </a:lvl1pPr>
          </a:lstStyle>
          <a:p>
            <a:pPr lvl="0"/>
            <a:r>
              <a:rPr lang="de-DE" dirty="0"/>
              <a:t>Ist-Zustand </a:t>
            </a:r>
          </a:p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Bewertung </a:t>
            </a:r>
          </a:p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Weiterführend</a:t>
            </a:r>
            <a:endParaRPr lang="en-US" dirty="0"/>
          </a:p>
        </p:txBody>
      </p:sp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3DC912B0-6385-4953-B728-DC97FA8A6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9552" y="4810826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</a:t>
            </a:r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681E4872-C0B9-4870-A940-D46A6AFFE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3842" y="4816081"/>
            <a:ext cx="3651399" cy="188999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de-DE">
                <a:solidFill>
                  <a:schemeClr val="tx1"/>
                </a:solidFill>
                <a:ea typeface="Open Sans Normal" charset="0"/>
                <a:cs typeface="Open Sans Normal" charset="0"/>
              </a:rPr>
              <a:t>72. Kontiki-Konferenz in Kassel, 23. – 24. Juni 2022</a:t>
            </a:r>
            <a:endParaRPr lang="en-US" dirty="0">
              <a:solidFill>
                <a:schemeClr val="tx1"/>
              </a:solidFill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28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38247" y="1467613"/>
            <a:ext cx="4203364" cy="405000"/>
          </a:xfrm>
          <a:prstGeom prst="rect">
            <a:avLst/>
          </a:prstGeom>
        </p:spPr>
        <p:txBody>
          <a:bodyPr anchor="ctr" anchorCtr="0"/>
          <a:lstStyle>
            <a:lvl1pPr marL="10583" algn="l" defTabSz="761894" rtl="0" eaLnBrk="1" latinLnBrk="0" hangingPunct="1">
              <a:lnSpc>
                <a:spcPts val="4167"/>
              </a:lnSpc>
              <a:spcBef>
                <a:spcPts val="209"/>
              </a:spcBef>
              <a:defRPr lang="en-US" sz="1500" b="1" i="0" kern="1200" spc="0" baseline="0" dirty="0">
                <a:solidFill>
                  <a:srgbClr val="2A2A29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38247" y="1935367"/>
            <a:ext cx="4203364" cy="1704975"/>
          </a:xfrm>
          <a:prstGeom prst="rect">
            <a:avLst/>
          </a:prstGeom>
        </p:spPr>
        <p:txBody>
          <a:bodyPr>
            <a:noAutofit/>
          </a:bodyPr>
          <a:lstStyle>
            <a:lvl1pPr marL="243384" indent="-243384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167" b="0" i="0">
                <a:latin typeface="+mj-lt"/>
                <a:ea typeface="Open Sans Normal" charset="0"/>
                <a:cs typeface="Open Sans Normal" charset="0"/>
              </a:defRPr>
            </a:lvl1pPr>
          </a:lstStyle>
          <a:p>
            <a:pPr lvl="0"/>
            <a:r>
              <a:rPr lang="de-DE" dirty="0"/>
              <a:t>Headline </a:t>
            </a:r>
          </a:p>
          <a:p>
            <a:pPr lvl="0"/>
            <a:r>
              <a:rPr lang="de-DE" dirty="0"/>
              <a:t>Ist-Zustand </a:t>
            </a:r>
          </a:p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Bewertung </a:t>
            </a:r>
          </a:p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Weiterführend</a:t>
            </a:r>
            <a:endParaRPr lang="en-US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1028831" y="1467615"/>
            <a:ext cx="2673898" cy="217289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feld 7"/>
          <p:cNvSpPr txBox="1"/>
          <p:nvPr userDrawn="1"/>
        </p:nvSpPr>
        <p:spPr>
          <a:xfrm>
            <a:off x="6098774" y="1746504"/>
            <a:ext cx="843926" cy="6858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en-US" sz="1279" dirty="0" err="1"/>
          </a:p>
        </p:txBody>
      </p:sp>
      <p:sp>
        <p:nvSpPr>
          <p:cNvPr id="13" name="Foliennummernplatzhalter 2">
            <a:extLst>
              <a:ext uri="{FF2B5EF4-FFF2-40B4-BE49-F238E27FC236}">
                <a16:creationId xmlns:a16="http://schemas.microsoft.com/office/drawing/2014/main" id="{84463258-B23A-4A96-BDB9-96376A5BE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9552" y="4810826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</a:t>
            </a:r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  <p:sp>
        <p:nvSpPr>
          <p:cNvPr id="14" name="Fußzeilenplatzhalter 1">
            <a:extLst>
              <a:ext uri="{FF2B5EF4-FFF2-40B4-BE49-F238E27FC236}">
                <a16:creationId xmlns:a16="http://schemas.microsoft.com/office/drawing/2014/main" id="{12B818A5-3E0A-4189-A0A3-4600F6721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3842" y="4816081"/>
            <a:ext cx="3651399" cy="188999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de-DE">
                <a:solidFill>
                  <a:schemeClr val="tx1"/>
                </a:solidFill>
                <a:ea typeface="Open Sans Normal" charset="0"/>
                <a:cs typeface="Open Sans Normal" charset="0"/>
              </a:rPr>
              <a:t>72. Kontiki-Konferenz in Kassel, 23. – 24. Juni 2022</a:t>
            </a:r>
            <a:endParaRPr lang="en-US" dirty="0">
              <a:solidFill>
                <a:schemeClr val="tx1"/>
              </a:solidFill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29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586610" y="1188003"/>
            <a:ext cx="7987685" cy="3444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30000"/>
              </a:lnSpc>
              <a:buNone/>
              <a:defRPr sz="1167" b="0" baseline="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Donec</a:t>
            </a:r>
            <a:r>
              <a:rPr lang="en-US" dirty="0"/>
              <a:t> quam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arcu.In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Integer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semper nisi.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ligula,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eleifend</a:t>
            </a:r>
            <a:r>
              <a:rPr lang="en-US" dirty="0"/>
              <a:t> ac,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lorem ante, </a:t>
            </a:r>
            <a:r>
              <a:rPr lang="en-US" dirty="0" err="1"/>
              <a:t>dapibus</a:t>
            </a:r>
            <a:r>
              <a:rPr lang="en-US" dirty="0"/>
              <a:t> in,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feugiat</a:t>
            </a:r>
            <a:r>
              <a:rPr lang="en-US" dirty="0"/>
              <a:t> a, </a:t>
            </a:r>
            <a:r>
              <a:rPr lang="en-US" dirty="0" err="1"/>
              <a:t>tellus.Phasellus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nisi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nisi. Nam </a:t>
            </a:r>
            <a:r>
              <a:rPr lang="en-US" dirty="0" err="1"/>
              <a:t>eget</a:t>
            </a:r>
            <a:r>
              <a:rPr lang="en-US" dirty="0"/>
              <a:t> dui.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Maecenas tempus,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sem</a:t>
            </a:r>
            <a:r>
              <a:rPr lang="en-US" dirty="0"/>
              <a:t> quam semper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ipsum. Nam quam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id, lorem.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ante. </a:t>
            </a:r>
            <a:r>
              <a:rPr lang="en-US" dirty="0" err="1"/>
              <a:t>Etiam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magna. Sed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cursus </a:t>
            </a:r>
            <a:r>
              <a:rPr lang="en-US" dirty="0" err="1"/>
              <a:t>nunc</a:t>
            </a:r>
            <a:r>
              <a:rPr lang="en-US" dirty="0"/>
              <a:t>, (</a:t>
            </a:r>
            <a:r>
              <a:rPr lang="en-US" dirty="0" err="1"/>
              <a:t>Fließtext</a:t>
            </a:r>
            <a:r>
              <a:rPr lang="en-US" dirty="0"/>
              <a:t>)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0" hasCustomPrompt="1"/>
          </p:nvPr>
        </p:nvSpPr>
        <p:spPr>
          <a:xfrm>
            <a:off x="586610" y="796503"/>
            <a:ext cx="7987685" cy="322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1500" b="1" i="0" baseline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 dirty="0" err="1"/>
              <a:t>Überschrift</a:t>
            </a:r>
            <a:endParaRPr lang="en-US" dirty="0"/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5C25C26D-6E9A-405D-8B09-8627A6B25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5317" y="4821336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FC96BEC3-9046-47B5-B64B-1354F2DAA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798" y="4816742"/>
            <a:ext cx="3651399" cy="188999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de-DE">
                <a:solidFill>
                  <a:schemeClr val="tx1"/>
                </a:solidFill>
                <a:ea typeface="Open Sans Normal" charset="0"/>
                <a:cs typeface="Open Sans Normal" charset="0"/>
              </a:rPr>
              <a:t>72. Kontiki-Konferenz in Kassel, 23. – 24. Juni 2022</a:t>
            </a:r>
            <a:endParaRPr lang="en-US" dirty="0">
              <a:solidFill>
                <a:schemeClr val="tx1"/>
              </a:solidFill>
              <a:ea typeface="Open Sans Normal" charset="0"/>
              <a:cs typeface="Open Sans Normal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360F11-5FFF-4B08-B55A-04EBFD86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190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586064" y="795338"/>
            <a:ext cx="7988231" cy="3915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391546" y="2933703"/>
            <a:ext cx="3599378" cy="176688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180000" tIns="180000" rIns="180000" bIns="180000" rtlCol="0">
            <a:normAutofit/>
          </a:bodyPr>
          <a:lstStyle>
            <a:lvl1pPr marL="0" indent="0">
              <a:lnSpc>
                <a:spcPct val="130000"/>
              </a:lnSpc>
              <a:buNone/>
              <a:defRPr sz="1000" b="0" baseline="0">
                <a:latin typeface="+mj-lt"/>
              </a:defRPr>
            </a:lvl1pPr>
          </a:lstStyle>
          <a:p>
            <a:pPr lvl="0"/>
            <a:r>
              <a:rPr lang="en-US" dirty="0" err="1"/>
              <a:t>massa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Donec</a:t>
            </a:r>
            <a:r>
              <a:rPr lang="en-US" dirty="0"/>
              <a:t> quam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arcu.In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6607" y="326758"/>
            <a:ext cx="6375360" cy="31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Folie </a:t>
            </a:r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1CAA7BE9-94F1-48B0-A1BB-476D83BCE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5317" y="4816081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6AB54266-2BD5-41C2-8A01-487C39A5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3842" y="4816081"/>
            <a:ext cx="3651399" cy="188999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de-DE">
                <a:solidFill>
                  <a:schemeClr val="tx1"/>
                </a:solidFill>
                <a:ea typeface="Open Sans Normal" charset="0"/>
                <a:cs typeface="Open Sans Normal" charset="0"/>
              </a:rPr>
              <a:t>72. Kontiki-Konferenz in Kassel, 23. – 24. Juni 2022</a:t>
            </a:r>
            <a:endParaRPr lang="en-US" dirty="0">
              <a:solidFill>
                <a:schemeClr val="tx1"/>
              </a:solidFill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7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1/2 &amp;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6606" y="326625"/>
            <a:ext cx="6375360" cy="31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Folie 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86060" y="796500"/>
            <a:ext cx="3920602" cy="39150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4649337" y="796500"/>
            <a:ext cx="3920602" cy="3915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AB9F2B0F-E320-42E3-A2C5-91028A38B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5317" y="4821336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DBF62F82-0E39-4B8F-A54D-4BA9C1E45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3842" y="4816081"/>
            <a:ext cx="3651399" cy="188999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de-DE">
                <a:solidFill>
                  <a:schemeClr val="tx1"/>
                </a:solidFill>
                <a:ea typeface="Open Sans Normal" charset="0"/>
                <a:cs typeface="Open Sans Normal" charset="0"/>
              </a:rPr>
              <a:t>72. Kontiki-Konferenz in Kassel, 23. – 24. Juni 2022</a:t>
            </a:r>
            <a:endParaRPr lang="en-US" dirty="0">
              <a:solidFill>
                <a:schemeClr val="tx1"/>
              </a:solidFill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98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1/2 &amp; Foli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6606" y="326625"/>
            <a:ext cx="6375360" cy="31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Folie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586060" y="796501"/>
            <a:ext cx="3920602" cy="392191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4653689" y="796501"/>
            <a:ext cx="3920602" cy="392191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C7031E38-C27D-4BC6-B020-A0914666D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3842" y="4816081"/>
            <a:ext cx="3651399" cy="188999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de-DE">
                <a:solidFill>
                  <a:schemeClr val="tx1"/>
                </a:solidFill>
                <a:ea typeface="Open Sans Normal" charset="0"/>
                <a:cs typeface="Open Sans Normal" charset="0"/>
              </a:rPr>
              <a:t>72. Kontiki-Konferenz in Kassel, 23. – 24. Juni 2022</a:t>
            </a:r>
            <a:endParaRPr lang="en-US" dirty="0">
              <a:solidFill>
                <a:schemeClr val="tx1"/>
              </a:solidFill>
              <a:ea typeface="Open Sans Normal" charset="0"/>
              <a:cs typeface="Open Sans Normal" charset="0"/>
            </a:endParaRP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FE64E194-DD24-412E-8F54-0CF1BDD84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4807" y="4816081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95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0" hasCustomPrompt="1"/>
          </p:nvPr>
        </p:nvSpPr>
        <p:spPr>
          <a:xfrm>
            <a:off x="586609" y="796502"/>
            <a:ext cx="7987687" cy="3922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17" indent="-285717">
              <a:lnSpc>
                <a:spcPct val="110000"/>
              </a:lnSpc>
              <a:buFont typeface="Arial" charset="0"/>
              <a:buChar char="•"/>
              <a:defRPr sz="1500" b="0" baseline="0">
                <a:latin typeface="+mj-lt"/>
              </a:defRPr>
            </a:lvl1pPr>
            <a:lvl2pPr>
              <a:defRPr sz="1500" b="0">
                <a:latin typeface="+mj-lt"/>
              </a:defRPr>
            </a:lvl2pPr>
            <a:lvl3pPr>
              <a:defRPr sz="1500" b="0">
                <a:latin typeface="+mj-lt"/>
              </a:defRPr>
            </a:lvl3pPr>
            <a:lvl4pPr>
              <a:defRPr sz="1500" b="0">
                <a:latin typeface="+mj-lt"/>
              </a:defRPr>
            </a:lvl4pPr>
            <a:lvl5pPr>
              <a:defRPr sz="1500" b="0">
                <a:latin typeface="+mj-lt"/>
              </a:defRPr>
            </a:lvl5pPr>
          </a:lstStyle>
          <a:p>
            <a:pPr lvl="0"/>
            <a:r>
              <a:rPr lang="en-US" dirty="0" err="1"/>
              <a:t>Aufzählungszeichen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6607" y="326758"/>
            <a:ext cx="6375360" cy="31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Folie 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4E009D07-C783-4E19-944B-12ACA0A5B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3842" y="4816081"/>
            <a:ext cx="3651399" cy="188999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de-DE">
                <a:solidFill>
                  <a:schemeClr val="tx1"/>
                </a:solidFill>
                <a:ea typeface="Open Sans Normal" charset="0"/>
                <a:cs typeface="Open Sans Normal" charset="0"/>
              </a:rPr>
              <a:t>72. Kontiki-Konferenz in Kassel, 23. – 24. Juni 2022</a:t>
            </a:r>
            <a:endParaRPr lang="en-US" dirty="0">
              <a:solidFill>
                <a:schemeClr val="tx1"/>
              </a:solidFill>
              <a:ea typeface="Open Sans Normal" charset="0"/>
              <a:cs typeface="Open Sans Normal" charset="0"/>
            </a:endParaRP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D032E3E3-AC91-49CF-A8B7-400A3D89C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4807" y="4816081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81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6607" y="326758"/>
            <a:ext cx="6375360" cy="316520"/>
          </a:xfrm>
          <a:prstGeom prst="rect">
            <a:avLst/>
          </a:prstGeom>
        </p:spPr>
        <p:txBody>
          <a:bodyPr vert="horz" lIns="90000" tIns="45720" rIns="90000" bIns="45720" rtlCol="0" anchor="ctr">
            <a:noAutofit/>
          </a:bodyPr>
          <a:lstStyle>
            <a:lvl1pPr>
              <a:defRPr b="0" i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Folie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2"/>
          </p:nvPr>
        </p:nvSpPr>
        <p:spPr>
          <a:xfrm>
            <a:off x="671154" y="796502"/>
            <a:ext cx="7905518" cy="3922593"/>
          </a:xfrm>
        </p:spPr>
        <p:txBody>
          <a:bodyPr lIns="90000"/>
          <a:lstStyle>
            <a:lvl1pPr>
              <a:defRPr>
                <a:latin typeface="+mj-lt"/>
              </a:defRPr>
            </a:lvl1pPr>
          </a:lstStyle>
          <a:p>
            <a:pPr marL="190478" marR="0" lvl="0" indent="-190478" algn="l" defTabSz="761913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48652BE0-A8F9-4617-9CA8-684BF8CA3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3842" y="4816081"/>
            <a:ext cx="3651399" cy="188999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de-DE">
                <a:solidFill>
                  <a:schemeClr val="tx1"/>
                </a:solidFill>
                <a:ea typeface="Open Sans Normal" charset="0"/>
                <a:cs typeface="Open Sans Normal" charset="0"/>
              </a:rPr>
              <a:t>72. Kontiki-Konferenz in Kassel, 23. – 24. Juni 2022</a:t>
            </a:r>
            <a:endParaRPr lang="en-US" dirty="0">
              <a:solidFill>
                <a:schemeClr val="tx1"/>
              </a:solidFill>
              <a:ea typeface="Open Sans Normal" charset="0"/>
              <a:cs typeface="Open Sans Normal" charset="0"/>
            </a:endParaRP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CD75D9B4-E088-4D20-BC4C-2EDC9FD38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4807" y="4816081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8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353839" y="4819167"/>
            <a:ext cx="3651399" cy="188999"/>
          </a:xfrm>
          <a:prstGeom prst="rect">
            <a:avLst/>
          </a:prstGeom>
        </p:spPr>
        <p:txBody>
          <a:bodyPr vert="horz" lIns="77916" tIns="38958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ea typeface="Open Sans Normal" charset="0"/>
                <a:cs typeface="Open Sans Normal" charset="0"/>
              </a:rPr>
              <a:t>e.V.</a:t>
            </a:r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 2023 | Silke Guethling | 25.01.2023 |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054807" y="4816078"/>
            <a:ext cx="603876" cy="188999"/>
          </a:xfrm>
          <a:prstGeom prst="rect">
            <a:avLst/>
          </a:prstGeom>
        </p:spPr>
        <p:txBody>
          <a:bodyPr vert="horz" lIns="0" tIns="39878" rIns="0" bIns="0" rtlCol="0" anchor="b">
            <a:noAutofit/>
          </a:bodyPr>
          <a:lstStyle>
            <a:lvl1pPr marL="0" marR="0" indent="0" algn="l" defTabSz="779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63857" y="1476757"/>
            <a:ext cx="4203364" cy="40500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sz="1700" dirty="0"/>
              <a:t>Übersicht ( Pt 20)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 hasCustomPrompt="1"/>
          </p:nvPr>
        </p:nvSpPr>
        <p:spPr>
          <a:xfrm>
            <a:off x="1163857" y="1944509"/>
            <a:ext cx="4203364" cy="170497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de-DE" sz="1700" dirty="0"/>
              <a:t>Titel 1</a:t>
            </a:r>
          </a:p>
          <a:p>
            <a:r>
              <a:rPr lang="de-DE" sz="1700" dirty="0"/>
              <a:t>Titel 2</a:t>
            </a:r>
          </a:p>
          <a:p>
            <a:r>
              <a:rPr lang="de-DE" sz="1700" dirty="0"/>
              <a:t>Titel 3</a:t>
            </a:r>
          </a:p>
          <a:p>
            <a:r>
              <a:rPr lang="de-DE" sz="1700" dirty="0"/>
              <a:t>Titel 4</a:t>
            </a:r>
          </a:p>
          <a:p>
            <a:r>
              <a:rPr lang="de-DE" sz="1700" dirty="0"/>
              <a:t>Titel 5 ( Pt 20)</a:t>
            </a:r>
          </a:p>
          <a:p>
            <a:endParaRPr lang="de-DE" sz="170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09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586609" y="1188003"/>
            <a:ext cx="7987687" cy="3444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17" indent="-285717">
              <a:lnSpc>
                <a:spcPct val="110000"/>
              </a:lnSpc>
              <a:buFont typeface="Arial" charset="0"/>
              <a:buChar char="•"/>
              <a:defRPr sz="1500" b="0" baseline="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</a:lstStyle>
          <a:p>
            <a:pPr lvl="0"/>
            <a:r>
              <a:rPr lang="en-US" dirty="0" err="1"/>
              <a:t>Aufzählungszeichen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0" hasCustomPrompt="1"/>
          </p:nvPr>
        </p:nvSpPr>
        <p:spPr>
          <a:xfrm>
            <a:off x="586605" y="796503"/>
            <a:ext cx="7987686" cy="322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1500" b="1" i="0" baseline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 dirty="0" err="1"/>
              <a:t>Überschrift</a:t>
            </a:r>
            <a:r>
              <a:rPr lang="en-US" dirty="0"/>
              <a:t> 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6607" y="326758"/>
            <a:ext cx="6375360" cy="31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Folie</a:t>
            </a:r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F8D8BE1F-AA32-472E-998E-87E872C38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3842" y="4816081"/>
            <a:ext cx="3651399" cy="188999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de-DE">
                <a:solidFill>
                  <a:schemeClr val="tx1"/>
                </a:solidFill>
                <a:ea typeface="Open Sans Normal" charset="0"/>
                <a:cs typeface="Open Sans Normal" charset="0"/>
              </a:rPr>
              <a:t>72. Kontiki-Konferenz in Kassel, 23. – 24. Juni 2022</a:t>
            </a:r>
            <a:endParaRPr lang="en-US" dirty="0">
              <a:solidFill>
                <a:schemeClr val="tx1"/>
              </a:solidFill>
              <a:ea typeface="Open Sans Normal" charset="0"/>
              <a:cs typeface="Open Sans Normal" charset="0"/>
            </a:endParaRP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879251E8-6466-490C-92B3-9527A09D6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4807" y="4816081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54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0" hasCustomPrompt="1"/>
          </p:nvPr>
        </p:nvSpPr>
        <p:spPr>
          <a:xfrm>
            <a:off x="586605" y="796503"/>
            <a:ext cx="7987686" cy="322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1500" b="1" i="0" baseline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en-US" dirty="0" err="1"/>
              <a:t>Überschrift</a:t>
            </a:r>
            <a:r>
              <a:rPr lang="en-US" dirty="0"/>
              <a:t> 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6607" y="326758"/>
            <a:ext cx="6375360" cy="31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Folie </a:t>
            </a:r>
          </a:p>
        </p:txBody>
      </p:sp>
      <p:sp>
        <p:nvSpPr>
          <p:cNvPr id="8" name="Tabellenplatzhalter 2"/>
          <p:cNvSpPr>
            <a:spLocks noGrp="1"/>
          </p:cNvSpPr>
          <p:nvPr>
            <p:ph type="tbl" sz="quarter" idx="12"/>
          </p:nvPr>
        </p:nvSpPr>
        <p:spPr>
          <a:xfrm>
            <a:off x="671154" y="1188003"/>
            <a:ext cx="7987396" cy="3444105"/>
          </a:xfrm>
        </p:spPr>
        <p:txBody>
          <a:bodyPr lIns="90000"/>
          <a:lstStyle>
            <a:lvl1pPr>
              <a:defRPr>
                <a:latin typeface="+mj-lt"/>
              </a:defRPr>
            </a:lvl1pPr>
          </a:lstStyle>
          <a:p>
            <a:pPr marL="190478" marR="0" lvl="0" indent="-190478" algn="l" defTabSz="761913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8DE462E2-43E8-4E67-BF6C-E5DC9762C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3842" y="4816081"/>
            <a:ext cx="3651399" cy="188999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de-DE">
                <a:solidFill>
                  <a:schemeClr val="tx1"/>
                </a:solidFill>
                <a:ea typeface="Open Sans Normal" charset="0"/>
                <a:cs typeface="Open Sans Normal" charset="0"/>
              </a:rPr>
              <a:t>72. Kontiki-Konferenz in Kassel, 23. – 24. Juni 2022</a:t>
            </a:r>
            <a:endParaRPr lang="en-US" dirty="0">
              <a:solidFill>
                <a:schemeClr val="tx1"/>
              </a:solidFill>
              <a:ea typeface="Open Sans Normal" charset="0"/>
              <a:cs typeface="Open Sans Normal" charset="0"/>
            </a:endParaRPr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9707F20D-DAA7-4ADC-8B55-CE91F0522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4807" y="4816081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46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961137" y="1466851"/>
            <a:ext cx="4211818" cy="3233739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544128" y="2814668"/>
            <a:ext cx="2461452" cy="449233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0" marR="0" lvl="0" indent="0" algn="l" defTabSz="76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Mehr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</a:t>
            </a: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zu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</a:t>
            </a: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uns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</a:t>
            </a: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finden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Sie auf www.mfund-delta.de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5544131" y="3363929"/>
            <a:ext cx="1976976" cy="280974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Ihr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</a:t>
            </a: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Ansprechpartner</a:t>
            </a:r>
            <a:endParaRPr lang="de-DE" sz="1167" b="0" i="0" dirty="0" err="1">
              <a:latin typeface="+mj-lt"/>
              <a:ea typeface="Open Sans Normal" charset="0"/>
              <a:cs typeface="Open Sans Normal" charset="0"/>
            </a:endParaRP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2" hasCustomPrompt="1"/>
          </p:nvPr>
        </p:nvSpPr>
        <p:spPr>
          <a:xfrm>
            <a:off x="5544129" y="3744927"/>
            <a:ext cx="2325192" cy="86439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67">
                <a:latin typeface="+mj-lt"/>
              </a:defRPr>
            </a:lvl1pPr>
            <a:lvl2pPr marL="380956" indent="0">
              <a:buNone/>
              <a:defRPr sz="1167"/>
            </a:lvl2pPr>
            <a:lvl3pPr marL="761913" indent="0">
              <a:buNone/>
              <a:defRPr sz="1167"/>
            </a:lvl3pPr>
            <a:lvl4pPr marL="1142868" indent="0">
              <a:buNone/>
              <a:defRPr sz="1167"/>
            </a:lvl4pPr>
            <a:lvl5pPr marL="1523826" indent="0">
              <a:buNone/>
              <a:defRPr sz="1167"/>
            </a:lvl5pPr>
          </a:lstStyle>
          <a:p>
            <a:pPr lvl="0"/>
            <a:r>
              <a:rPr lang="de-DE"/>
              <a:t>Vorname Name</a:t>
            </a:r>
            <a:br>
              <a:rPr lang="de-DE"/>
            </a:br>
            <a:r>
              <a:rPr lang="de-DE"/>
              <a:t>Tel.:</a:t>
            </a:r>
            <a:br>
              <a:rPr lang="de-DE"/>
            </a:br>
            <a:r>
              <a:rPr lang="de-DE"/>
              <a:t>Email</a:t>
            </a:r>
            <a:r>
              <a:rPr lang="de-DE" dirty="0"/>
              <a:t>:</a:t>
            </a:r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15A42E28-BBB8-459E-9CF9-ADDB228D3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3842" y="4816081"/>
            <a:ext cx="3651399" cy="188999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de-DE">
                <a:solidFill>
                  <a:schemeClr val="tx1"/>
                </a:solidFill>
                <a:ea typeface="Open Sans Normal" charset="0"/>
                <a:cs typeface="Open Sans Normal" charset="0"/>
              </a:rPr>
              <a:t>72. Kontiki-Konferenz in Kassel, 23. – 24. Juni 2022</a:t>
            </a:r>
            <a:endParaRPr lang="en-US" dirty="0">
              <a:solidFill>
                <a:schemeClr val="tx1"/>
              </a:solidFill>
              <a:ea typeface="Open Sans Normal" charset="0"/>
              <a:cs typeface="Open Sans Normal" charset="0"/>
            </a:endParaRP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362EED31-B148-47FF-AC62-BD3B1441E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4807" y="4816081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76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904875" y="1049878"/>
            <a:ext cx="3269746" cy="2510437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904877" y="3706240"/>
            <a:ext cx="1976976" cy="280974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Ihr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</a:t>
            </a: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Ansprechpartner</a:t>
            </a:r>
            <a:endParaRPr lang="de-DE" sz="1167" b="0" i="0" dirty="0" err="1">
              <a:latin typeface="+mj-lt"/>
              <a:ea typeface="Open Sans Normal" charset="0"/>
              <a:cs typeface="Open Sans Normal" charset="0"/>
            </a:endParaRP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2" hasCustomPrompt="1"/>
          </p:nvPr>
        </p:nvSpPr>
        <p:spPr>
          <a:xfrm>
            <a:off x="904875" y="3986657"/>
            <a:ext cx="2325192" cy="72250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67">
                <a:latin typeface="+mj-lt"/>
              </a:defRPr>
            </a:lvl1pPr>
            <a:lvl2pPr marL="380956" indent="0">
              <a:buNone/>
              <a:defRPr sz="1167"/>
            </a:lvl2pPr>
            <a:lvl3pPr marL="761913" indent="0">
              <a:buNone/>
              <a:defRPr sz="1167"/>
            </a:lvl3pPr>
            <a:lvl4pPr marL="1142868" indent="0">
              <a:buNone/>
              <a:defRPr sz="1167"/>
            </a:lvl4pPr>
            <a:lvl5pPr marL="1523826" indent="0">
              <a:buNone/>
              <a:defRPr sz="1167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Email:</a:t>
            </a:r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3"/>
          </p:nvPr>
        </p:nvSpPr>
        <p:spPr>
          <a:xfrm>
            <a:off x="4601272" y="1039612"/>
            <a:ext cx="3269746" cy="2510437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4601274" y="3695975"/>
            <a:ext cx="1976976" cy="280974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Ihr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</a:t>
            </a: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Ansprechpartner</a:t>
            </a:r>
            <a:endParaRPr lang="de-DE" sz="1167" b="0" i="0" dirty="0" err="1">
              <a:latin typeface="+mj-lt"/>
              <a:ea typeface="Open Sans Normal" charset="0"/>
              <a:cs typeface="Open Sans Normal" charset="0"/>
            </a:endParaRPr>
          </a:p>
        </p:txBody>
      </p:sp>
      <p:sp>
        <p:nvSpPr>
          <p:cNvPr id="8" name="Inhaltsplatzhalter 14"/>
          <p:cNvSpPr>
            <a:spLocks noGrp="1"/>
          </p:cNvSpPr>
          <p:nvPr>
            <p:ph sz="quarter" idx="14" hasCustomPrompt="1"/>
          </p:nvPr>
        </p:nvSpPr>
        <p:spPr>
          <a:xfrm>
            <a:off x="4601272" y="3976389"/>
            <a:ext cx="2325192" cy="72250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67">
                <a:latin typeface="+mj-lt"/>
              </a:defRPr>
            </a:lvl1pPr>
            <a:lvl2pPr marL="380956" indent="0">
              <a:buNone/>
              <a:defRPr sz="1167"/>
            </a:lvl2pPr>
            <a:lvl3pPr marL="761913" indent="0">
              <a:buNone/>
              <a:defRPr sz="1167"/>
            </a:lvl3pPr>
            <a:lvl4pPr marL="1142868" indent="0">
              <a:buNone/>
              <a:defRPr sz="1167"/>
            </a:lvl4pPr>
            <a:lvl5pPr marL="1523826" indent="0">
              <a:buNone/>
              <a:defRPr sz="1167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Email: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0" y="650762"/>
            <a:ext cx="9144000" cy="31588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0" marR="0" lvl="0" indent="0" algn="ctr" defTabSz="76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Mehr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</a:t>
            </a: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zu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</a:t>
            </a: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uns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</a:t>
            </a: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finden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Sie auf www.mfund-delta.de</a:t>
            </a: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DB927B70-7030-46DC-856E-B8442197D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3842" y="4816081"/>
            <a:ext cx="3651399" cy="188999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de-DE">
                <a:solidFill>
                  <a:schemeClr val="tx1"/>
                </a:solidFill>
                <a:ea typeface="Open Sans Normal" charset="0"/>
                <a:cs typeface="Open Sans Normal" charset="0"/>
              </a:rPr>
              <a:t>72. Kontiki-Konferenz in Kassel, 23. – 24. Juni 2022</a:t>
            </a:r>
            <a:endParaRPr lang="en-US" dirty="0">
              <a:solidFill>
                <a:schemeClr val="tx1"/>
              </a:solidFill>
              <a:ea typeface="Open Sans Normal" charset="0"/>
              <a:cs typeface="Open Sans Normal" charset="0"/>
            </a:endParaRPr>
          </a:p>
        </p:txBody>
      </p:sp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B09159C0-01FC-4D24-BE87-2EFCDBBEC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4807" y="4816081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4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252240" y="1234440"/>
            <a:ext cx="2695886" cy="2069841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4427" y="735538"/>
            <a:ext cx="9144000" cy="315885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0" marR="0" lvl="0" indent="0" algn="ctr" defTabSz="761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Mehr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</a:t>
            </a: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zu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</a:t>
            </a: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uns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</a:t>
            </a: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finden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Sie auf www.mfund-delta.de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252240" y="3450207"/>
            <a:ext cx="1976976" cy="280974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Ihr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</a:t>
            </a: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Ansprechpartner</a:t>
            </a:r>
            <a:endParaRPr lang="de-DE" sz="1167" b="0" i="0" dirty="0" err="1">
              <a:latin typeface="+mj-lt"/>
              <a:ea typeface="Open Sans Normal" charset="0"/>
              <a:cs typeface="Open Sans Normal" charset="0"/>
            </a:endParaRP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2" hasCustomPrompt="1"/>
          </p:nvPr>
        </p:nvSpPr>
        <p:spPr>
          <a:xfrm>
            <a:off x="252238" y="3730625"/>
            <a:ext cx="2325192" cy="72250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67">
                <a:latin typeface="+mj-lt"/>
              </a:defRPr>
            </a:lvl1pPr>
            <a:lvl2pPr marL="380956" indent="0">
              <a:buNone/>
              <a:defRPr sz="1167"/>
            </a:lvl2pPr>
            <a:lvl3pPr marL="761913" indent="0">
              <a:buNone/>
              <a:defRPr sz="1167"/>
            </a:lvl3pPr>
            <a:lvl4pPr marL="1142868" indent="0">
              <a:buNone/>
              <a:defRPr sz="1167"/>
            </a:lvl4pPr>
            <a:lvl5pPr marL="1523826" indent="0">
              <a:buNone/>
              <a:defRPr sz="1167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Email: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13"/>
          </p:nvPr>
        </p:nvSpPr>
        <p:spPr>
          <a:xfrm>
            <a:off x="3228485" y="1234440"/>
            <a:ext cx="2695886" cy="2069841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228485" y="3450207"/>
            <a:ext cx="1976976" cy="280974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Ihr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</a:t>
            </a: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Ansprechpartner</a:t>
            </a:r>
            <a:endParaRPr lang="de-DE" sz="1167" b="0" i="0" dirty="0" err="1">
              <a:latin typeface="+mj-lt"/>
              <a:ea typeface="Open Sans Normal" charset="0"/>
              <a:cs typeface="Open Sans Normal" charset="0"/>
            </a:endParaRPr>
          </a:p>
        </p:txBody>
      </p:sp>
      <p:sp>
        <p:nvSpPr>
          <p:cNvPr id="11" name="Inhaltsplatzhalter 14"/>
          <p:cNvSpPr>
            <a:spLocks noGrp="1"/>
          </p:cNvSpPr>
          <p:nvPr>
            <p:ph sz="quarter" idx="14" hasCustomPrompt="1"/>
          </p:nvPr>
        </p:nvSpPr>
        <p:spPr>
          <a:xfrm>
            <a:off x="3228485" y="3730625"/>
            <a:ext cx="2325192" cy="72250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67">
                <a:latin typeface="+mj-lt"/>
              </a:defRPr>
            </a:lvl1pPr>
            <a:lvl2pPr marL="380956" indent="0">
              <a:buNone/>
              <a:defRPr sz="1167"/>
            </a:lvl2pPr>
            <a:lvl3pPr marL="761913" indent="0">
              <a:buNone/>
              <a:defRPr sz="1167"/>
            </a:lvl3pPr>
            <a:lvl4pPr marL="1142868" indent="0">
              <a:buNone/>
              <a:defRPr sz="1167"/>
            </a:lvl4pPr>
            <a:lvl5pPr marL="1523826" indent="0">
              <a:buNone/>
              <a:defRPr sz="1167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Email:</a:t>
            </a:r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6204734" y="1234440"/>
            <a:ext cx="2695886" cy="2069841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6204734" y="3450207"/>
            <a:ext cx="1976976" cy="280974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Ihr</a:t>
            </a:r>
            <a:r>
              <a:rPr lang="en-US" sz="1167" b="0" i="0" dirty="0">
                <a:latin typeface="+mj-lt"/>
                <a:ea typeface="Open Sans Normal" charset="0"/>
                <a:cs typeface="Open Sans Normal" charset="0"/>
              </a:rPr>
              <a:t> </a:t>
            </a:r>
            <a:r>
              <a:rPr lang="en-US" sz="1167" b="0" i="0" dirty="0" err="1">
                <a:latin typeface="+mj-lt"/>
                <a:ea typeface="Open Sans Normal" charset="0"/>
                <a:cs typeface="Open Sans Normal" charset="0"/>
              </a:rPr>
              <a:t>Ansprechpartner</a:t>
            </a:r>
            <a:endParaRPr lang="de-DE" sz="1167" b="0" i="0" dirty="0" err="1">
              <a:latin typeface="+mj-lt"/>
              <a:ea typeface="Open Sans Normal" charset="0"/>
              <a:cs typeface="Open Sans Normal" charset="0"/>
            </a:endParaRPr>
          </a:p>
        </p:txBody>
      </p:sp>
      <p:sp>
        <p:nvSpPr>
          <p:cNvPr id="17" name="Inhaltsplatzhalter 14"/>
          <p:cNvSpPr>
            <a:spLocks noGrp="1"/>
          </p:cNvSpPr>
          <p:nvPr>
            <p:ph sz="quarter" idx="16" hasCustomPrompt="1"/>
          </p:nvPr>
        </p:nvSpPr>
        <p:spPr>
          <a:xfrm>
            <a:off x="6204732" y="3730625"/>
            <a:ext cx="2325192" cy="72250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67">
                <a:latin typeface="+mj-lt"/>
              </a:defRPr>
            </a:lvl1pPr>
            <a:lvl2pPr marL="380956" indent="0">
              <a:buNone/>
              <a:defRPr sz="1167"/>
            </a:lvl2pPr>
            <a:lvl3pPr marL="761913" indent="0">
              <a:buNone/>
              <a:defRPr sz="1167"/>
            </a:lvl3pPr>
            <a:lvl4pPr marL="1142868" indent="0">
              <a:buNone/>
              <a:defRPr sz="1167"/>
            </a:lvl4pPr>
            <a:lvl5pPr marL="1523826" indent="0">
              <a:buNone/>
              <a:defRPr sz="1167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Email:</a:t>
            </a:r>
          </a:p>
        </p:txBody>
      </p:sp>
      <p:sp>
        <p:nvSpPr>
          <p:cNvPr id="18" name="Fußzeilenplatzhalter 1">
            <a:extLst>
              <a:ext uri="{FF2B5EF4-FFF2-40B4-BE49-F238E27FC236}">
                <a16:creationId xmlns:a16="http://schemas.microsoft.com/office/drawing/2014/main" id="{E3ED6B31-ABBA-4EC9-8A1D-5B734ECD2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3842" y="4816081"/>
            <a:ext cx="3651399" cy="188999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de-DE">
                <a:solidFill>
                  <a:schemeClr val="tx1"/>
                </a:solidFill>
                <a:ea typeface="Open Sans Normal" charset="0"/>
                <a:cs typeface="Open Sans Normal" charset="0"/>
              </a:rPr>
              <a:t>72. Kontiki-Konferenz in Kassel, 23. – 24. Juni 2022</a:t>
            </a:r>
            <a:endParaRPr lang="en-US" dirty="0">
              <a:solidFill>
                <a:schemeClr val="tx1"/>
              </a:solidFill>
              <a:ea typeface="Open Sans Normal" charset="0"/>
              <a:cs typeface="Open Sans Normal" charset="0"/>
            </a:endParaRPr>
          </a:p>
        </p:txBody>
      </p:sp>
      <p:sp>
        <p:nvSpPr>
          <p:cNvPr id="19" name="Foliennummernplatzhalter 2">
            <a:extLst>
              <a:ext uri="{FF2B5EF4-FFF2-40B4-BE49-F238E27FC236}">
                <a16:creationId xmlns:a16="http://schemas.microsoft.com/office/drawing/2014/main" id="{7502EAD7-AF9E-4CD4-8CFA-120330CCB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4807" y="4816081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71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580200" y="795340"/>
            <a:ext cx="7994090" cy="39052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98230" y="3327402"/>
            <a:ext cx="3676060" cy="825501"/>
          </a:xfrm>
          <a:solidFill>
            <a:schemeClr val="bg1">
              <a:alpha val="80000"/>
            </a:schemeClr>
          </a:solidFill>
        </p:spPr>
        <p:txBody>
          <a:bodyPr lIns="216000" tIns="216000" rIns="216000" bIns="216000"/>
          <a:lstStyle>
            <a:lvl1pPr marL="0" indent="0">
              <a:buNone/>
              <a:defRPr b="1">
                <a:latin typeface="+mn-lt"/>
              </a:defRPr>
            </a:lvl1pPr>
            <a:lvl2pPr marL="380956" indent="0">
              <a:buNone/>
              <a:defRPr b="1"/>
            </a:lvl2pPr>
            <a:lvl3pPr marL="761913" indent="0">
              <a:buNone/>
              <a:defRPr b="1"/>
            </a:lvl3pPr>
            <a:lvl4pPr marL="1142868" indent="0">
              <a:buNone/>
              <a:defRPr b="1"/>
            </a:lvl4pPr>
            <a:lvl5pPr marL="1523826" indent="0">
              <a:buNone/>
              <a:defRPr b="1"/>
            </a:lvl5pPr>
          </a:lstStyle>
          <a:p>
            <a:pPr lvl="0"/>
            <a:r>
              <a:rPr lang="de-DE" dirty="0"/>
              <a:t>Vielen Dank </a:t>
            </a:r>
          </a:p>
          <a:p>
            <a:pPr lvl="0"/>
            <a:r>
              <a:rPr lang="de-DE" dirty="0"/>
              <a:t>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4002563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23564CB-0383-441C-B08B-CB956618C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607" y="350407"/>
            <a:ext cx="6375360" cy="31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Folie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93A371A3-2EA1-4672-B760-1B6E803DF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3842" y="4816081"/>
            <a:ext cx="3651399" cy="188999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de-DE">
                <a:solidFill>
                  <a:schemeClr val="tx1"/>
                </a:solidFill>
                <a:ea typeface="Open Sans Normal" charset="0"/>
                <a:cs typeface="Open Sans Normal" charset="0"/>
              </a:rPr>
              <a:t>72. Kontiki-Konferenz in Kassel, 23. – 24. Juni 2022</a:t>
            </a:r>
            <a:endParaRPr lang="en-US" dirty="0">
              <a:solidFill>
                <a:schemeClr val="tx1"/>
              </a:solidFill>
              <a:ea typeface="Open Sans Normal" charset="0"/>
              <a:cs typeface="Open Sans Normal" charset="0"/>
            </a:endParaRP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E7B7166D-D572-49E9-BBCD-F716700C4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4807" y="4816081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7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n &amp;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586605" y="1140338"/>
            <a:ext cx="1648600" cy="845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79" b="0" i="0" dirty="0">
              <a:latin typeface="Open Sans Normal" charset="0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2424924" y="1140338"/>
            <a:ext cx="1648600" cy="845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79" b="0" i="0" dirty="0">
              <a:latin typeface="Open Sans Normal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263244" y="1140338"/>
            <a:ext cx="1648600" cy="845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79" b="0" i="0" dirty="0">
              <a:latin typeface="Open Sans Normal" charset="0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586605" y="2091955"/>
            <a:ext cx="1648600" cy="396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79" b="0" i="0" dirty="0">
              <a:latin typeface="Open Sans Normal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2424924" y="2091955"/>
            <a:ext cx="1648600" cy="396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79" b="0" i="0" dirty="0">
              <a:latin typeface="Open Sans Normal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4263244" y="2091955"/>
            <a:ext cx="1648600" cy="3960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79" b="0" i="0" dirty="0">
              <a:latin typeface="Open Sans Normal" charset="0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6101563" y="2091955"/>
            <a:ext cx="1648600" cy="3960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79" b="0" i="0" dirty="0">
              <a:latin typeface="Open Sans Normal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6101563" y="1140338"/>
            <a:ext cx="1648600" cy="845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79" b="0" i="0" dirty="0">
              <a:latin typeface="Open Sans Normal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17911" y="669850"/>
            <a:ext cx="3377886" cy="279104"/>
          </a:xfrm>
          <a:prstGeom prst="rect">
            <a:avLst/>
          </a:prstGeom>
        </p:spPr>
        <p:txBody>
          <a:bodyPr wrap="square" rtlCol="0">
            <a:normAutofit lnSpcReduction="10000"/>
          </a:bodyPr>
          <a:lstStyle/>
          <a:p>
            <a:r>
              <a:rPr lang="de-DE" sz="1279" b="0" i="0" dirty="0">
                <a:latin typeface="+mj-lt"/>
                <a:ea typeface="Open Sans Normal" charset="0"/>
                <a:cs typeface="Open Sans Normal" charset="0"/>
              </a:rPr>
              <a:t>Farben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1403273" y="3191894"/>
            <a:ext cx="843926" cy="6858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279" b="0" i="0" dirty="0" err="1">
              <a:latin typeface="Open Sans Normal" charset="0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4184738" y="3160530"/>
            <a:ext cx="3377886" cy="279104"/>
          </a:xfrm>
          <a:prstGeom prst="rect">
            <a:avLst/>
          </a:prstGeom>
        </p:spPr>
        <p:txBody>
          <a:bodyPr wrap="square" rtlCol="0">
            <a:normAutofit lnSpcReduction="10000"/>
          </a:bodyPr>
          <a:lstStyle/>
          <a:p>
            <a:r>
              <a:rPr lang="de-DE" sz="1279" b="0" i="0" dirty="0">
                <a:latin typeface="+mj-lt"/>
                <a:ea typeface="Open Sans Normal" charset="0"/>
                <a:cs typeface="Open Sans Normal" charset="0"/>
              </a:rPr>
              <a:t>Schriftfarben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4263244" y="3516720"/>
            <a:ext cx="1648600" cy="84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79" b="0" i="0" dirty="0">
              <a:latin typeface="Open Sans Normal" charset="0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6101563" y="3516720"/>
            <a:ext cx="1648600" cy="845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79" b="0" i="0" dirty="0">
              <a:latin typeface="Open Sans Normal" charset="0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586607" y="3191895"/>
            <a:ext cx="3377886" cy="279104"/>
          </a:xfrm>
          <a:prstGeom prst="rect">
            <a:avLst/>
          </a:prstGeom>
        </p:spPr>
        <p:txBody>
          <a:bodyPr wrap="square" rtlCol="0">
            <a:normAutofit lnSpcReduction="10000"/>
          </a:bodyPr>
          <a:lstStyle/>
          <a:p>
            <a:r>
              <a:rPr lang="de-DE" sz="1279" b="0" i="0" dirty="0">
                <a:latin typeface="+mj-lt"/>
                <a:ea typeface="Open Sans Normal" charset="0"/>
                <a:cs typeface="Open Sans Normal" charset="0"/>
              </a:rPr>
              <a:t>Schriftart</a:t>
            </a:r>
          </a:p>
        </p:txBody>
      </p:sp>
      <p:sp>
        <p:nvSpPr>
          <p:cNvPr id="21" name="Textfeld 20"/>
          <p:cNvSpPr txBox="1"/>
          <p:nvPr userDrawn="1"/>
        </p:nvSpPr>
        <p:spPr>
          <a:xfrm>
            <a:off x="586607" y="3548084"/>
            <a:ext cx="3377886" cy="279104"/>
          </a:xfrm>
          <a:prstGeom prst="rect">
            <a:avLst/>
          </a:prstGeom>
        </p:spPr>
        <p:txBody>
          <a:bodyPr wrap="square" rtlCol="0">
            <a:normAutofit lnSpcReduction="10000"/>
          </a:bodyPr>
          <a:lstStyle/>
          <a:p>
            <a:r>
              <a:rPr lang="de-DE" sz="1279" b="0" i="0" dirty="0">
                <a:latin typeface="Open Sans Normal" charset="0"/>
                <a:ea typeface="Open Sans Normal" charset="0"/>
                <a:cs typeface="Open Sans Normal" charset="0"/>
              </a:rPr>
              <a:t>Calibri</a:t>
            </a:r>
          </a:p>
        </p:txBody>
      </p:sp>
    </p:spTree>
    <p:extLst>
      <p:ext uri="{BB962C8B-B14F-4D97-AF65-F5344CB8AC3E}">
        <p14:creationId xmlns:p14="http://schemas.microsoft.com/office/powerpoint/2010/main" val="1206540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rben &amp;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586604" y="457286"/>
            <a:ext cx="5883499" cy="27910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de-DE" sz="2000" b="1" i="0" dirty="0">
                <a:latin typeface="+mj-lt"/>
                <a:ea typeface="Open Sans Normal" charset="0"/>
                <a:cs typeface="Open Sans Normal" charset="0"/>
              </a:rPr>
              <a:t>Wie erstelle</a:t>
            </a:r>
            <a:r>
              <a:rPr lang="de-DE" sz="2000" b="1" i="0" baseline="0" dirty="0">
                <a:latin typeface="+mj-lt"/>
                <a:ea typeface="Open Sans Normal" charset="0"/>
                <a:cs typeface="Open Sans Normal" charset="0"/>
              </a:rPr>
              <a:t> ich eine richtige PPT?</a:t>
            </a:r>
            <a:endParaRPr lang="de-DE" sz="2000" b="1" i="0" dirty="0">
              <a:latin typeface="+mj-lt"/>
              <a:ea typeface="Open Sans Normal" charset="0"/>
              <a:cs typeface="Open Sans Normal" charset="0"/>
            </a:endParaRPr>
          </a:p>
        </p:txBody>
      </p:sp>
      <p:sp>
        <p:nvSpPr>
          <p:cNvPr id="24" name="Textfeld 23"/>
          <p:cNvSpPr txBox="1"/>
          <p:nvPr userDrawn="1"/>
        </p:nvSpPr>
        <p:spPr>
          <a:xfrm>
            <a:off x="586601" y="1063016"/>
            <a:ext cx="5676634" cy="333525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238099" indent="-238099">
              <a:buFont typeface="Arial" charset="0"/>
              <a:buChar char="•"/>
            </a:pPr>
            <a:r>
              <a:rPr lang="de-DE" sz="1400" b="0" i="0" baseline="0" dirty="0">
                <a:latin typeface="+mj-lt"/>
                <a:ea typeface="Open Sans" charset="0"/>
                <a:cs typeface="Open Sans" charset="0"/>
              </a:rPr>
              <a:t>Bevor Sie mit den Folien in PowerPoint starten, erstellen Sie eine Inhaltsübersicht in Word, das hilft den Überblick zu behalten</a:t>
            </a:r>
            <a:br>
              <a:rPr lang="de-DE" sz="1400" b="0" i="0" baseline="0" dirty="0">
                <a:latin typeface="+mj-lt"/>
                <a:ea typeface="Open Sans" charset="0"/>
                <a:cs typeface="Open Sans" charset="0"/>
              </a:rPr>
            </a:br>
            <a:endParaRPr lang="de-DE" sz="1400" b="0" i="0" baseline="0" dirty="0">
              <a:latin typeface="+mj-lt"/>
              <a:ea typeface="Open Sans" charset="0"/>
              <a:cs typeface="Open Sans" charset="0"/>
            </a:endParaRPr>
          </a:p>
          <a:p>
            <a:pPr marL="238099" indent="-238099">
              <a:buFont typeface="Arial" charset="0"/>
              <a:buChar char="•"/>
            </a:pPr>
            <a:r>
              <a:rPr lang="de-DE" sz="1400" b="0" i="0" dirty="0">
                <a:latin typeface="+mj-lt"/>
                <a:ea typeface="Open Sans" charset="0"/>
                <a:cs typeface="Open Sans" charset="0"/>
              </a:rPr>
              <a:t>Weniger</a:t>
            </a:r>
            <a:r>
              <a:rPr lang="de-DE" sz="1400" b="0" i="0" baseline="0" dirty="0">
                <a:latin typeface="+mj-lt"/>
                <a:ea typeface="Open Sans" charset="0"/>
                <a:cs typeface="Open Sans" charset="0"/>
              </a:rPr>
              <a:t> ist mehr: Versuchen Sie Folien nicht zu voll zu machen, verteilen Sie diese besser auf mehrere Folien</a:t>
            </a:r>
            <a:br>
              <a:rPr lang="de-DE" sz="1400" b="0" i="0" baseline="0" dirty="0">
                <a:latin typeface="+mj-lt"/>
                <a:ea typeface="Open Sans" charset="0"/>
                <a:cs typeface="Open Sans" charset="0"/>
              </a:rPr>
            </a:br>
            <a:endParaRPr lang="de-DE" sz="1400" b="0" i="0" baseline="0" dirty="0">
              <a:latin typeface="+mj-lt"/>
              <a:ea typeface="Open Sans" charset="0"/>
              <a:cs typeface="Open Sans" charset="0"/>
            </a:endParaRPr>
          </a:p>
          <a:p>
            <a:pPr marL="238099" indent="-238099">
              <a:buFont typeface="Arial" charset="0"/>
              <a:buChar char="•"/>
            </a:pPr>
            <a:r>
              <a:rPr lang="de-DE" sz="1400" b="0" i="0" baseline="0" dirty="0">
                <a:latin typeface="+mj-lt"/>
                <a:ea typeface="Open Sans" charset="0"/>
                <a:cs typeface="Open Sans" charset="0"/>
              </a:rPr>
              <a:t>Richten Sie Objekte aneinander aus (Tab „Start“, Option Anordnen“)</a:t>
            </a:r>
            <a:br>
              <a:rPr lang="de-DE" sz="1400" b="0" i="0" baseline="0" dirty="0">
                <a:latin typeface="+mj-lt"/>
                <a:ea typeface="Open Sans" charset="0"/>
                <a:cs typeface="Open Sans" charset="0"/>
              </a:rPr>
            </a:br>
            <a:endParaRPr lang="de-DE" sz="1400" b="0" i="0" baseline="0" dirty="0">
              <a:latin typeface="+mj-lt"/>
              <a:ea typeface="Open Sans" charset="0"/>
              <a:cs typeface="Open Sans" charset="0"/>
            </a:endParaRPr>
          </a:p>
          <a:p>
            <a:pPr marL="238099" indent="-238099">
              <a:buFont typeface="Arial" charset="0"/>
              <a:buChar char="•"/>
            </a:pPr>
            <a:r>
              <a:rPr lang="de-DE" sz="1400" b="0" i="0" baseline="0" dirty="0">
                <a:latin typeface="+mj-lt"/>
                <a:ea typeface="Open Sans" charset="0"/>
                <a:cs typeface="Open Sans" charset="0"/>
              </a:rPr>
              <a:t>Arbeiten Sie nach Möglichkeit ohne Animationen und Übergänge</a:t>
            </a:r>
            <a:br>
              <a:rPr lang="de-DE" sz="1400" b="0" i="0" baseline="0" dirty="0">
                <a:latin typeface="+mj-lt"/>
                <a:ea typeface="Open Sans" charset="0"/>
                <a:cs typeface="Open Sans" charset="0"/>
              </a:rPr>
            </a:br>
            <a:endParaRPr lang="de-DE" sz="1400" b="0" i="0" baseline="0" dirty="0">
              <a:latin typeface="+mj-lt"/>
              <a:ea typeface="Open Sans" charset="0"/>
              <a:cs typeface="Open Sans" charset="0"/>
            </a:endParaRPr>
          </a:p>
          <a:p>
            <a:pPr marL="238099" indent="-238099">
              <a:buFont typeface="Arial" charset="0"/>
              <a:buChar char="•"/>
            </a:pPr>
            <a:r>
              <a:rPr lang="de-DE" sz="1400" b="0" i="0" baseline="0" dirty="0">
                <a:latin typeface="+mj-lt"/>
                <a:ea typeface="Open Sans" charset="0"/>
                <a:cs typeface="Open Sans" charset="0"/>
              </a:rPr>
              <a:t>Versuchen Sie Diagramme nicht zu überfrachten</a:t>
            </a:r>
            <a:br>
              <a:rPr lang="de-DE" sz="1400" b="0" i="0" baseline="0" dirty="0">
                <a:latin typeface="+mj-lt"/>
                <a:ea typeface="Open Sans" charset="0"/>
                <a:cs typeface="Open Sans" charset="0"/>
              </a:rPr>
            </a:br>
            <a:endParaRPr lang="de-DE" sz="1400" b="0" i="0" baseline="0" dirty="0">
              <a:latin typeface="+mj-lt"/>
              <a:ea typeface="Open Sans" charset="0"/>
              <a:cs typeface="Open Sans" charset="0"/>
            </a:endParaRPr>
          </a:p>
          <a:p>
            <a:pPr marL="238099" indent="-238099">
              <a:buFont typeface="Arial" charset="0"/>
              <a:buChar char="•"/>
            </a:pPr>
            <a:r>
              <a:rPr lang="de-DE" sz="1400" b="0" i="0" baseline="0" dirty="0">
                <a:latin typeface="+mj-lt"/>
                <a:ea typeface="Open Sans" charset="0"/>
                <a:cs typeface="Open Sans" charset="0"/>
              </a:rPr>
              <a:t>Erstellen Sie kurze, klare Botschaften</a:t>
            </a:r>
            <a:br>
              <a:rPr lang="de-DE" sz="1400" b="0" i="0" baseline="0" dirty="0">
                <a:latin typeface="+mj-lt"/>
                <a:ea typeface="Open Sans" charset="0"/>
                <a:cs typeface="Open Sans" charset="0"/>
              </a:rPr>
            </a:br>
            <a:endParaRPr lang="de-DE" sz="1400" b="0" i="0" baseline="0" dirty="0">
              <a:latin typeface="+mj-lt"/>
              <a:ea typeface="Open Sans" charset="0"/>
              <a:cs typeface="Open Sans" charset="0"/>
            </a:endParaRPr>
          </a:p>
          <a:p>
            <a:pPr marL="238099" indent="-238099">
              <a:buFont typeface="Arial" charset="0"/>
              <a:buChar char="•"/>
            </a:pPr>
            <a:r>
              <a:rPr lang="de-DE" sz="1400" b="0" i="0" baseline="0" dirty="0">
                <a:latin typeface="+mj-lt"/>
                <a:ea typeface="Open Sans" charset="0"/>
                <a:cs typeface="Open Sans" charset="0"/>
              </a:rPr>
              <a:t>Bei Präsentation vor Kunden auf Ablesen verzichten</a:t>
            </a:r>
          </a:p>
        </p:txBody>
      </p:sp>
      <p:sp>
        <p:nvSpPr>
          <p:cNvPr id="25" name="Textfeld 24"/>
          <p:cNvSpPr txBox="1"/>
          <p:nvPr userDrawn="1"/>
        </p:nvSpPr>
        <p:spPr>
          <a:xfrm>
            <a:off x="3972080" y="3931920"/>
            <a:ext cx="843926" cy="6858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en-US" sz="1279" dirty="0" err="1"/>
          </a:p>
        </p:txBody>
      </p:sp>
    </p:spTree>
    <p:extLst>
      <p:ext uri="{BB962C8B-B14F-4D97-AF65-F5344CB8AC3E}">
        <p14:creationId xmlns:p14="http://schemas.microsoft.com/office/powerpoint/2010/main" val="125018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586605" y="927861"/>
            <a:ext cx="7987685" cy="3719025"/>
          </a:xfrm>
          <a:prstGeom prst="rect">
            <a:avLst/>
          </a:prstGeom>
        </p:spPr>
        <p:txBody>
          <a:bodyPr vert="horz" lIns="77916" tIns="38958" rIns="77916" bIns="38958" rtlCol="0">
            <a:noAutofit/>
          </a:bodyPr>
          <a:lstStyle>
            <a:lvl1pPr marL="0" marR="0" indent="0" algn="l" defTabSz="779160" rtl="0" eaLnBrk="1" fontAlgn="auto" latinLnBrk="0" hangingPunct="1">
              <a:lnSpc>
                <a:spcPct val="130000"/>
              </a:lnSpc>
              <a:spcBef>
                <a:spcPts val="8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baseline="0">
                <a:latin typeface="+mj-lt"/>
              </a:defRPr>
            </a:lvl1pPr>
          </a:lstStyle>
          <a:p>
            <a:pPr lvl="0"/>
            <a:r>
              <a:rPr lang="en-US" dirty="0"/>
              <a:t>Text (20 Pt)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Donec</a:t>
            </a:r>
            <a:r>
              <a:rPr lang="en-US" dirty="0"/>
              <a:t> quam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arcu.In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Integer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semper nisi. (</a:t>
            </a:r>
            <a:r>
              <a:rPr lang="en-US" dirty="0" err="1"/>
              <a:t>Fließtext</a:t>
            </a:r>
            <a:r>
              <a:rPr lang="en-US" dirty="0"/>
              <a:t> 20 Pt)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6606" y="362230"/>
            <a:ext cx="6005574" cy="316520"/>
          </a:xfrm>
          <a:prstGeom prst="rect">
            <a:avLst/>
          </a:prstGeom>
        </p:spPr>
        <p:txBody>
          <a:bodyPr vert="horz" lIns="77916" tIns="38958" rIns="77916" bIns="38958" rtlCol="0" anchor="ctr">
            <a:noAutofit/>
          </a:bodyPr>
          <a:lstStyle>
            <a:lvl1pPr>
              <a:defRPr b="0" i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</a:t>
            </a:r>
            <a:r>
              <a:rPr lang="en-US" dirty="0" err="1"/>
              <a:t>Folie</a:t>
            </a:r>
            <a:r>
              <a:rPr lang="en-US" dirty="0"/>
              <a:t> (22pt)</a:t>
            </a: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353839" y="4819167"/>
            <a:ext cx="3651399" cy="188999"/>
          </a:xfrm>
          <a:prstGeom prst="rect">
            <a:avLst/>
          </a:prstGeom>
        </p:spPr>
        <p:txBody>
          <a:bodyPr vert="horz" lIns="77916" tIns="38958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ea typeface="Open Sans Normal" charset="0"/>
                <a:cs typeface="Open Sans Normal" charset="0"/>
              </a:rPr>
              <a:t>e.V.</a:t>
            </a:r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 2023 | Silke Guethling | 25.01.2023 |</a:t>
            </a:r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054807" y="4816078"/>
            <a:ext cx="603876" cy="188999"/>
          </a:xfrm>
          <a:prstGeom prst="rect">
            <a:avLst/>
          </a:prstGeom>
        </p:spPr>
        <p:txBody>
          <a:bodyPr vert="horz" lIns="0" tIns="39878" rIns="0" bIns="0" rtlCol="0" anchor="b">
            <a:noAutofit/>
          </a:bodyPr>
          <a:lstStyle>
            <a:lvl1pPr marL="0" marR="0" indent="0" algn="l" defTabSz="779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  <p:sp>
        <p:nvSpPr>
          <p:cNvPr id="8" name="Textplatzhalter 4"/>
          <p:cNvSpPr txBox="1">
            <a:spLocks/>
          </p:cNvSpPr>
          <p:nvPr userDrawn="1"/>
        </p:nvSpPr>
        <p:spPr>
          <a:xfrm>
            <a:off x="586060" y="196814"/>
            <a:ext cx="3539802" cy="198834"/>
          </a:xfrm>
          <a:prstGeom prst="rect">
            <a:avLst/>
          </a:prstGeom>
        </p:spPr>
        <p:txBody>
          <a:bodyPr vert="horz" lIns="77916" tIns="38958" rIns="77916" bIns="38958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000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86061" y="196814"/>
            <a:ext cx="2323727" cy="198834"/>
          </a:xfrm>
          <a:prstGeom prst="rect">
            <a:avLst/>
          </a:prstGeom>
        </p:spPr>
        <p:txBody>
          <a:bodyPr wrap="square" lIns="77916" tIns="38958" rIns="77916" bIns="38958" rtlCol="0">
            <a:normAutofit fontScale="62500" lnSpcReduction="20000"/>
          </a:bodyPr>
          <a:lstStyle/>
          <a:p>
            <a:endParaRPr lang="de-DE" dirty="0" err="1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586060" y="188966"/>
            <a:ext cx="3142064" cy="187274"/>
          </a:xfrm>
          <a:prstGeom prst="rect">
            <a:avLst/>
          </a:prstGeom>
        </p:spPr>
        <p:txBody>
          <a:bodyPr vert="horz" lIns="77916" tIns="38958" rIns="77916" bIns="38958" rtlCol="0" anchor="ctr">
            <a:noAutofit/>
          </a:bodyPr>
          <a:lstStyle>
            <a:lvl1pPr marL="0" marR="0" indent="0" algn="l" defTabSz="779160" rtl="0" eaLnBrk="1" fontAlgn="auto" latinLnBrk="0" hangingPunct="1">
              <a:lnSpc>
                <a:spcPct val="130000"/>
              </a:lnSpc>
              <a:spcBef>
                <a:spcPts val="8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latin typeface="+mj-lt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der </a:t>
            </a:r>
            <a:r>
              <a:rPr lang="en-US" dirty="0" err="1"/>
              <a:t>Präsentation</a:t>
            </a:r>
            <a:r>
              <a:rPr lang="en-US" dirty="0"/>
              <a:t> (12 Pt)</a:t>
            </a:r>
          </a:p>
        </p:txBody>
      </p:sp>
    </p:spTree>
    <p:extLst>
      <p:ext uri="{BB962C8B-B14F-4D97-AF65-F5344CB8AC3E}">
        <p14:creationId xmlns:p14="http://schemas.microsoft.com/office/powerpoint/2010/main" val="65424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1/2 &amp; Foli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86060" y="796500"/>
            <a:ext cx="3920602" cy="3921919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 </a:t>
            </a:r>
            <a:br>
              <a:rPr lang="de-DE" dirty="0"/>
            </a:br>
            <a:r>
              <a:rPr lang="de-DE" dirty="0"/>
              <a:t>(Pt 20)</a:t>
            </a:r>
            <a:endParaRPr lang="en-US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53689" y="796500"/>
            <a:ext cx="3920602" cy="3921919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br>
              <a:rPr lang="de-DE" dirty="0"/>
            </a:br>
            <a:r>
              <a:rPr lang="de-DE" dirty="0"/>
              <a:t>(Pt 20)</a:t>
            </a:r>
            <a:endParaRPr lang="en-US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353839" y="4819167"/>
            <a:ext cx="3651399" cy="188999"/>
          </a:xfrm>
          <a:prstGeom prst="rect">
            <a:avLst/>
          </a:prstGeom>
        </p:spPr>
        <p:txBody>
          <a:bodyPr vert="horz" lIns="77916" tIns="38958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ea typeface="Open Sans Normal" charset="0"/>
                <a:cs typeface="Open Sans Normal" charset="0"/>
              </a:rPr>
              <a:t>e.V.</a:t>
            </a:r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 2023 | Silke Guethling | 25.01.2023 |</a:t>
            </a:r>
          </a:p>
        </p:txBody>
      </p:sp>
      <p:sp>
        <p:nvSpPr>
          <p:cNvPr id="14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054807" y="4816078"/>
            <a:ext cx="603876" cy="188999"/>
          </a:xfrm>
          <a:prstGeom prst="rect">
            <a:avLst/>
          </a:prstGeom>
        </p:spPr>
        <p:txBody>
          <a:bodyPr vert="horz" lIns="0" tIns="39878" rIns="0" bIns="0" rtlCol="0" anchor="b">
            <a:noAutofit/>
          </a:bodyPr>
          <a:lstStyle>
            <a:lvl1pPr marL="0" marR="0" indent="0" algn="l" defTabSz="779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6606" y="362230"/>
            <a:ext cx="6005574" cy="316520"/>
          </a:xfrm>
          <a:prstGeom prst="rect">
            <a:avLst/>
          </a:prstGeom>
        </p:spPr>
        <p:txBody>
          <a:bodyPr vert="horz" lIns="77916" tIns="38958" rIns="77916" bIns="38958" rtlCol="0" anchor="ctr">
            <a:noAutofit/>
          </a:bodyPr>
          <a:lstStyle>
            <a:lvl1pPr>
              <a:defRPr b="0" i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</a:t>
            </a:r>
            <a:r>
              <a:rPr lang="en-US" dirty="0" err="1"/>
              <a:t>Folie</a:t>
            </a:r>
            <a:r>
              <a:rPr lang="en-US" dirty="0"/>
              <a:t> (22pt)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0" hasCustomPrompt="1"/>
          </p:nvPr>
        </p:nvSpPr>
        <p:spPr>
          <a:xfrm>
            <a:off x="586060" y="188966"/>
            <a:ext cx="3142064" cy="187274"/>
          </a:xfrm>
          <a:prstGeom prst="rect">
            <a:avLst/>
          </a:prstGeom>
        </p:spPr>
        <p:txBody>
          <a:bodyPr vert="horz" lIns="77916" tIns="38958" rIns="77916" bIns="38958" rtlCol="0" anchor="ctr">
            <a:noAutofit/>
          </a:bodyPr>
          <a:lstStyle>
            <a:lvl1pPr marL="0" marR="0" indent="0" algn="l" defTabSz="779160" rtl="0" eaLnBrk="1" fontAlgn="auto" latinLnBrk="0" hangingPunct="1">
              <a:lnSpc>
                <a:spcPct val="130000"/>
              </a:lnSpc>
              <a:spcBef>
                <a:spcPts val="8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latin typeface="+mj-lt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der </a:t>
            </a:r>
            <a:r>
              <a:rPr lang="en-US" dirty="0" err="1"/>
              <a:t>Präsentation</a:t>
            </a:r>
            <a:r>
              <a:rPr lang="en-US" dirty="0"/>
              <a:t> (12 Pt)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2" hasCustomPrompt="1"/>
          </p:nvPr>
        </p:nvSpPr>
        <p:spPr>
          <a:xfrm>
            <a:off x="5316407" y="3116906"/>
            <a:ext cx="2325192" cy="86439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+mj-lt"/>
              </a:defRPr>
            </a:lvl1pPr>
            <a:lvl2pPr marL="389580" indent="0">
              <a:buNone/>
              <a:defRPr sz="1200"/>
            </a:lvl2pPr>
            <a:lvl3pPr marL="779160" indent="0">
              <a:buNone/>
              <a:defRPr sz="1200"/>
            </a:lvl3pPr>
            <a:lvl4pPr marL="1168740" indent="0">
              <a:buNone/>
              <a:defRPr sz="1200"/>
            </a:lvl4pPr>
            <a:lvl5pPr marL="1558320" indent="0">
              <a:buNone/>
              <a:defRPr sz="1200"/>
            </a:lvl5pPr>
          </a:lstStyle>
          <a:p>
            <a:pPr lvl="0"/>
            <a:r>
              <a:rPr lang="de-DE"/>
              <a:t>Vorname Name</a:t>
            </a:r>
            <a:br>
              <a:rPr lang="de-DE"/>
            </a:br>
            <a:r>
              <a:rPr lang="de-DE"/>
              <a:t>Tel.:</a:t>
            </a:r>
            <a:br>
              <a:rPr lang="de-DE"/>
            </a:br>
            <a:r>
              <a:rPr lang="de-DE"/>
              <a:t>Email</a:t>
            </a:r>
            <a:r>
              <a:rPr lang="de-DE" dirty="0"/>
              <a:t>:</a:t>
            </a:r>
          </a:p>
        </p:txBody>
      </p:sp>
      <p:sp>
        <p:nvSpPr>
          <p:cNvPr id="11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353839" y="4819167"/>
            <a:ext cx="3651399" cy="188999"/>
          </a:xfrm>
          <a:prstGeom prst="rect">
            <a:avLst/>
          </a:prstGeom>
        </p:spPr>
        <p:txBody>
          <a:bodyPr vert="horz" lIns="77916" tIns="38958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ea typeface="Open Sans Normal" charset="0"/>
                <a:cs typeface="Open Sans Normal" charset="0"/>
              </a:rPr>
              <a:t>e.V.</a:t>
            </a:r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 2023 | Silke Guethling | 25.01.2023 |</a:t>
            </a:r>
          </a:p>
        </p:txBody>
      </p:sp>
      <p:sp>
        <p:nvSpPr>
          <p:cNvPr id="14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054807" y="4816078"/>
            <a:ext cx="603876" cy="188999"/>
          </a:xfrm>
          <a:prstGeom prst="rect">
            <a:avLst/>
          </a:prstGeom>
        </p:spPr>
        <p:txBody>
          <a:bodyPr vert="horz" lIns="0" tIns="39878" rIns="0" bIns="0" rtlCol="0" anchor="b">
            <a:noAutofit/>
          </a:bodyPr>
          <a:lstStyle>
            <a:lvl1pPr marL="0" marR="0" indent="0" algn="l" defTabSz="779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idx="1" hasCustomPrompt="1"/>
          </p:nvPr>
        </p:nvSpPr>
        <p:spPr>
          <a:xfrm>
            <a:off x="586604" y="2026528"/>
            <a:ext cx="3800055" cy="509504"/>
          </a:xfrm>
          <a:prstGeom prst="rect">
            <a:avLst/>
          </a:prstGeom>
        </p:spPr>
        <p:txBody>
          <a:bodyPr vert="horz" lIns="77916" tIns="38958" rIns="77916" bIns="38958" rtlCol="0">
            <a:noAutofit/>
          </a:bodyPr>
          <a:lstStyle>
            <a:lvl1pPr marL="0" marR="0" indent="0" algn="l" defTabSz="779160" rtl="0" eaLnBrk="1" fontAlgn="auto" latinLnBrk="0" hangingPunct="1">
              <a:lnSpc>
                <a:spcPct val="130000"/>
              </a:lnSpc>
              <a:spcBef>
                <a:spcPts val="8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i="0" kern="1200" baseline="0" dirty="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1pPr>
          </a:lstStyle>
          <a:p>
            <a:pPr marL="0" marR="0" lvl="0" indent="0" algn="l" defTabSz="779160" rtl="0" eaLnBrk="1" fontAlgn="auto" latinLnBrk="0" hangingPunct="1">
              <a:lnSpc>
                <a:spcPct val="130000"/>
              </a:lnSpc>
              <a:spcBef>
                <a:spcPts val="8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700" b="1" dirty="0"/>
              <a:t>Verabschiedung </a:t>
            </a:r>
            <a:r>
              <a:rPr lang="en-US" dirty="0"/>
              <a:t>(20 Pt) / </a:t>
            </a:r>
            <a:r>
              <a:rPr lang="en-US" dirty="0" err="1"/>
              <a:t>ggf</a:t>
            </a:r>
            <a:r>
              <a:rPr lang="en-US" dirty="0"/>
              <a:t>. </a:t>
            </a:r>
            <a:r>
              <a:rPr lang="en-US" dirty="0" err="1"/>
              <a:t>Foto</a:t>
            </a:r>
            <a:endParaRPr lang="en-US" dirty="0"/>
          </a:p>
          <a:p>
            <a:pPr marL="0" marR="0" lvl="0" indent="0" algn="l" defTabSz="779160" rtl="0" eaLnBrk="1" fontAlgn="auto" latinLnBrk="0" hangingPunct="1">
              <a:lnSpc>
                <a:spcPct val="130000"/>
              </a:lnSpc>
              <a:spcBef>
                <a:spcPts val="8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idx="13" hasCustomPrompt="1"/>
          </p:nvPr>
        </p:nvSpPr>
        <p:spPr>
          <a:xfrm>
            <a:off x="5298923" y="2027999"/>
            <a:ext cx="3381466" cy="555511"/>
          </a:xfrm>
          <a:prstGeom prst="rect">
            <a:avLst/>
          </a:prstGeom>
        </p:spPr>
        <p:txBody>
          <a:bodyPr vert="horz" lIns="77916" tIns="38958" rIns="77916" bIns="38958" rtlCol="0">
            <a:noAutofit/>
          </a:bodyPr>
          <a:lstStyle>
            <a:lvl1pPr marL="0" marR="0" indent="0" algn="l" defTabSz="779160" rtl="0" eaLnBrk="1" fontAlgn="auto" latinLnBrk="0" hangingPunct="1">
              <a:lnSpc>
                <a:spcPct val="130000"/>
              </a:lnSpc>
              <a:spcBef>
                <a:spcPts val="8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latin typeface="+mj-lt"/>
              </a:defRPr>
            </a:lvl1pPr>
          </a:lstStyle>
          <a:p>
            <a:pPr lvl="0"/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/>
              <a:t>finden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auf</a:t>
            </a:r>
            <a:br>
              <a:rPr lang="en-US" dirty="0"/>
            </a:br>
            <a:r>
              <a:rPr lang="en-US" dirty="0"/>
              <a:t>www.delfi.de (20 Pt)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4" hasCustomPrompt="1"/>
          </p:nvPr>
        </p:nvSpPr>
        <p:spPr>
          <a:xfrm>
            <a:off x="5319019" y="2686574"/>
            <a:ext cx="3381466" cy="361427"/>
          </a:xfrm>
          <a:prstGeom prst="rect">
            <a:avLst/>
          </a:prstGeom>
        </p:spPr>
        <p:txBody>
          <a:bodyPr vert="horz" lIns="77916" tIns="38958" rIns="77916" bIns="38958" rtlCol="0">
            <a:noAutofit/>
          </a:bodyPr>
          <a:lstStyle>
            <a:lvl1pPr marL="0" marR="0" indent="0" algn="l" defTabSz="779160" rtl="0" eaLnBrk="1" fontAlgn="auto" latinLnBrk="0" hangingPunct="1">
              <a:lnSpc>
                <a:spcPct val="130000"/>
              </a:lnSpc>
              <a:spcBef>
                <a:spcPts val="8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latin typeface="+mj-lt"/>
              </a:defRPr>
            </a:lvl1pPr>
          </a:lstStyle>
          <a:p>
            <a:pPr lvl="0"/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Ansprechpartner</a:t>
            </a:r>
            <a:r>
              <a:rPr lang="en-US" dirty="0"/>
              <a:t> (20 Pt)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586060" y="188966"/>
            <a:ext cx="3142064" cy="187274"/>
          </a:xfrm>
          <a:prstGeom prst="rect">
            <a:avLst/>
          </a:prstGeom>
        </p:spPr>
        <p:txBody>
          <a:bodyPr vert="horz" lIns="77916" tIns="38958" rIns="77916" bIns="38958" rtlCol="0" anchor="ctr">
            <a:noAutofit/>
          </a:bodyPr>
          <a:lstStyle>
            <a:lvl1pPr marL="0" marR="0" indent="0" algn="l" defTabSz="779160" rtl="0" eaLnBrk="1" fontAlgn="auto" latinLnBrk="0" hangingPunct="1">
              <a:lnSpc>
                <a:spcPct val="130000"/>
              </a:lnSpc>
              <a:spcBef>
                <a:spcPts val="8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latin typeface="+mj-lt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der </a:t>
            </a:r>
            <a:r>
              <a:rPr lang="en-US" dirty="0" err="1"/>
              <a:t>Präsentation</a:t>
            </a:r>
            <a:r>
              <a:rPr lang="en-US" dirty="0"/>
              <a:t> (12 Pt)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3"/>
          <p:cNvSpPr>
            <a:spLocks noGrp="1"/>
          </p:cNvSpPr>
          <p:nvPr>
            <p:ph type="pic" sz="quarter" idx="13"/>
          </p:nvPr>
        </p:nvSpPr>
        <p:spPr>
          <a:xfrm>
            <a:off x="5372470" y="1193328"/>
            <a:ext cx="2091919" cy="1668115"/>
          </a:xfrm>
        </p:spPr>
        <p:txBody>
          <a:bodyPr/>
          <a:lstStyle/>
          <a:p>
            <a:endParaRPr lang="de-DE"/>
          </a:p>
        </p:txBody>
      </p:sp>
      <p:sp>
        <p:nvSpPr>
          <p:cNvPr id="8" name="Inhaltsplatzhalter 14"/>
          <p:cNvSpPr>
            <a:spLocks noGrp="1"/>
          </p:cNvSpPr>
          <p:nvPr>
            <p:ph sz="quarter" idx="14" hasCustomPrompt="1"/>
          </p:nvPr>
        </p:nvSpPr>
        <p:spPr>
          <a:xfrm>
            <a:off x="5372469" y="3231445"/>
            <a:ext cx="2325192" cy="72250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+mj-lt"/>
              </a:defRPr>
            </a:lvl1pPr>
            <a:lvl2pPr marL="389580" indent="0">
              <a:buNone/>
              <a:defRPr sz="1200"/>
            </a:lvl2pPr>
            <a:lvl3pPr marL="779160" indent="0">
              <a:buNone/>
              <a:defRPr sz="1200"/>
            </a:lvl3pPr>
            <a:lvl4pPr marL="1168740" indent="0">
              <a:buNone/>
              <a:defRPr sz="1200"/>
            </a:lvl4pPr>
            <a:lvl5pPr marL="1558320" indent="0">
              <a:buNone/>
              <a:defRPr sz="1200"/>
            </a:lvl5pPr>
          </a:lstStyle>
          <a:p>
            <a:pPr lvl="0"/>
            <a:r>
              <a:rPr lang="de-DE" dirty="0"/>
              <a:t>Anke Beckert</a:t>
            </a:r>
            <a:br>
              <a:rPr lang="de-DE" dirty="0"/>
            </a:br>
            <a:r>
              <a:rPr lang="de-DE" dirty="0" err="1"/>
              <a:t>Teanmleiterin</a:t>
            </a:r>
            <a:r>
              <a:rPr lang="de-DE" dirty="0"/>
              <a:t> DELFI Datenmanagement</a:t>
            </a:r>
            <a:br>
              <a:rPr lang="de-DE" dirty="0"/>
            </a:br>
            <a:r>
              <a:rPr lang="de-DE" dirty="0"/>
              <a:t>Email: anke.beckert@rms-consult.de</a:t>
            </a:r>
          </a:p>
        </p:txBody>
      </p:sp>
      <p:sp>
        <p:nvSpPr>
          <p:cNvPr id="1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353839" y="4819167"/>
            <a:ext cx="3651399" cy="188999"/>
          </a:xfrm>
          <a:prstGeom prst="rect">
            <a:avLst/>
          </a:prstGeom>
        </p:spPr>
        <p:txBody>
          <a:bodyPr vert="horz" lIns="77916" tIns="38958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ea typeface="Open Sans Normal" charset="0"/>
                <a:cs typeface="Open Sans Normal" charset="0"/>
              </a:rPr>
              <a:t>e.V.</a:t>
            </a:r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 2024 | Anke Beckert| 16.04.2024 |</a:t>
            </a:r>
          </a:p>
        </p:txBody>
      </p:sp>
      <p:sp>
        <p:nvSpPr>
          <p:cNvPr id="1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054807" y="4816078"/>
            <a:ext cx="603876" cy="188999"/>
          </a:xfrm>
          <a:prstGeom prst="rect">
            <a:avLst/>
          </a:prstGeom>
        </p:spPr>
        <p:txBody>
          <a:bodyPr vert="horz" lIns="0" tIns="39878" rIns="0" bIns="0" rtlCol="0" anchor="b">
            <a:noAutofit/>
          </a:bodyPr>
          <a:lstStyle>
            <a:lvl1pPr marL="0" marR="0" indent="0" algn="l" defTabSz="779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  <p:sp>
        <p:nvSpPr>
          <p:cNvPr id="19" name="Inhaltsplatzhalter 14"/>
          <p:cNvSpPr>
            <a:spLocks noGrp="1"/>
          </p:cNvSpPr>
          <p:nvPr>
            <p:ph sz="quarter" idx="15" hasCustomPrompt="1"/>
          </p:nvPr>
        </p:nvSpPr>
        <p:spPr>
          <a:xfrm>
            <a:off x="2713757" y="636453"/>
            <a:ext cx="3716487" cy="32149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baseline="0">
                <a:latin typeface="+mj-lt"/>
              </a:defRPr>
            </a:lvl1pPr>
            <a:lvl2pPr marL="389580" indent="0">
              <a:buNone/>
              <a:defRPr sz="1200"/>
            </a:lvl2pPr>
            <a:lvl3pPr marL="779160" indent="0">
              <a:buNone/>
              <a:defRPr sz="1200"/>
            </a:lvl3pPr>
            <a:lvl4pPr marL="1168740" indent="0">
              <a:buNone/>
              <a:defRPr sz="1200"/>
            </a:lvl4pPr>
            <a:lvl5pPr marL="1558320" indent="0">
              <a:buNone/>
              <a:defRPr sz="1200"/>
            </a:lvl5pPr>
          </a:lstStyle>
          <a:p>
            <a:pPr lvl="0"/>
            <a:r>
              <a:rPr lang="de-DE" dirty="0"/>
              <a:t>Verabschiedung (20 Pt)</a:t>
            </a:r>
          </a:p>
        </p:txBody>
      </p:sp>
      <p:sp>
        <p:nvSpPr>
          <p:cNvPr id="20" name="Inhaltsplatzhalter 14"/>
          <p:cNvSpPr>
            <a:spLocks noGrp="1"/>
          </p:cNvSpPr>
          <p:nvPr>
            <p:ph sz="quarter" idx="16" hasCustomPrompt="1"/>
          </p:nvPr>
        </p:nvSpPr>
        <p:spPr>
          <a:xfrm>
            <a:off x="580893" y="4185557"/>
            <a:ext cx="4452263" cy="32149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 baseline="0">
                <a:latin typeface="+mj-lt"/>
              </a:defRPr>
            </a:lvl1pPr>
            <a:lvl2pPr marL="389580" indent="0">
              <a:buNone/>
              <a:defRPr sz="1200"/>
            </a:lvl2pPr>
            <a:lvl3pPr marL="779160" indent="0">
              <a:buNone/>
              <a:defRPr sz="1200"/>
            </a:lvl3pPr>
            <a:lvl4pPr marL="1168740" indent="0">
              <a:buNone/>
              <a:defRPr sz="1200"/>
            </a:lvl4pPr>
            <a:lvl5pPr marL="1558320" indent="0">
              <a:buNone/>
              <a:defRPr sz="1200"/>
            </a:lvl5pPr>
          </a:lstStyle>
          <a:p>
            <a:pPr lvl="0"/>
            <a:r>
              <a:rPr lang="de-DE" dirty="0"/>
              <a:t>Mehr finden Sie auf www.delfi.de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0" hasCustomPrompt="1"/>
          </p:nvPr>
        </p:nvSpPr>
        <p:spPr>
          <a:xfrm>
            <a:off x="586060" y="188966"/>
            <a:ext cx="3142064" cy="187274"/>
          </a:xfrm>
          <a:prstGeom prst="rect">
            <a:avLst/>
          </a:prstGeom>
        </p:spPr>
        <p:txBody>
          <a:bodyPr vert="horz" lIns="77916" tIns="38958" rIns="77916" bIns="38958" rtlCol="0" anchor="ctr">
            <a:noAutofit/>
          </a:bodyPr>
          <a:lstStyle>
            <a:lvl1pPr marL="0" marR="0" indent="0" algn="l" defTabSz="779160" rtl="0" eaLnBrk="1" fontAlgn="auto" latinLnBrk="0" hangingPunct="1">
              <a:lnSpc>
                <a:spcPct val="130000"/>
              </a:lnSpc>
              <a:spcBef>
                <a:spcPts val="8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latin typeface="+mj-lt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der </a:t>
            </a:r>
            <a:r>
              <a:rPr lang="en-US" dirty="0" err="1"/>
              <a:t>Präsentation</a:t>
            </a:r>
            <a:r>
              <a:rPr lang="en-US" dirty="0"/>
              <a:t> (12 Pt)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353839" y="4819167"/>
            <a:ext cx="3651399" cy="188999"/>
          </a:xfrm>
          <a:prstGeom prst="rect">
            <a:avLst/>
          </a:prstGeom>
        </p:spPr>
        <p:txBody>
          <a:bodyPr vert="horz" lIns="77916" tIns="38958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ea typeface="Open Sans Normal" charset="0"/>
                <a:cs typeface="Open Sans Normal" charset="0"/>
              </a:rPr>
              <a:t>e.V.</a:t>
            </a:r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 2023 | Silke Guethling | 25.01.2023 |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054807" y="4816078"/>
            <a:ext cx="603876" cy="188999"/>
          </a:xfrm>
          <a:prstGeom prst="rect">
            <a:avLst/>
          </a:prstGeom>
        </p:spPr>
        <p:txBody>
          <a:bodyPr vert="horz" lIns="0" tIns="39878" rIns="0" bIns="0" rtlCol="0" anchor="b">
            <a:noAutofit/>
          </a:bodyPr>
          <a:lstStyle>
            <a:lvl1pPr marL="0" marR="0" indent="0" algn="l" defTabSz="779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796500"/>
            <a:ext cx="9144000" cy="254203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3733" y="3396987"/>
            <a:ext cx="6329447" cy="4607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1833" b="0" i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</a:t>
            </a:r>
            <a:r>
              <a:rPr lang="en-US" dirty="0" err="1"/>
              <a:t>Präsentation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3733" y="3910182"/>
            <a:ext cx="6329447" cy="588499"/>
          </a:xfrm>
        </p:spPr>
        <p:txBody>
          <a:bodyPr>
            <a:normAutofit/>
          </a:bodyPr>
          <a:lstStyle>
            <a:lvl1pPr marL="0" indent="0" algn="ctr">
              <a:buNone/>
              <a:defRPr sz="1167" b="0" i="0" baseline="0">
                <a:latin typeface="+mj-lt"/>
                <a:ea typeface="Open Sans Normal" charset="0"/>
                <a:cs typeface="Open Sans Normal" charset="0"/>
              </a:defRPr>
            </a:lvl1pPr>
            <a:lvl2pPr marL="380961" indent="0" algn="ctr">
              <a:buNone/>
              <a:defRPr sz="1667"/>
            </a:lvl2pPr>
            <a:lvl3pPr marL="761920" indent="0" algn="ctr">
              <a:buNone/>
              <a:defRPr sz="1500"/>
            </a:lvl3pPr>
            <a:lvl4pPr marL="1142880" indent="0" algn="ctr">
              <a:buNone/>
              <a:defRPr sz="1333"/>
            </a:lvl4pPr>
            <a:lvl5pPr marL="1523840" indent="0" algn="ctr">
              <a:buNone/>
              <a:defRPr sz="1333"/>
            </a:lvl5pPr>
            <a:lvl6pPr marL="1904800" indent="0" algn="ctr">
              <a:buNone/>
              <a:defRPr sz="1333"/>
            </a:lvl6pPr>
            <a:lvl7pPr marL="2285759" indent="0" algn="ctr">
              <a:buNone/>
              <a:defRPr sz="1333"/>
            </a:lvl7pPr>
            <a:lvl8pPr marL="2666720" indent="0" algn="ctr">
              <a:buNone/>
              <a:defRPr sz="1333"/>
            </a:lvl8pPr>
            <a:lvl9pPr marL="3047680" indent="0" algn="ctr">
              <a:buNone/>
              <a:defRPr sz="1333"/>
            </a:lvl9pPr>
          </a:lstStyle>
          <a:p>
            <a:r>
              <a:rPr lang="en-US" dirty="0" err="1"/>
              <a:t>Beschreibung</a:t>
            </a:r>
            <a:r>
              <a:rPr lang="en-US" dirty="0"/>
              <a:t> falls </a:t>
            </a:r>
            <a:r>
              <a:rPr lang="en-US" dirty="0" err="1"/>
              <a:t>nötig</a:t>
            </a:r>
            <a:endParaRPr lang="en-US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389876" y="4937760"/>
            <a:ext cx="843926" cy="6858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279" dirty="0" err="1"/>
          </a:p>
        </p:txBody>
      </p:sp>
      <p:sp>
        <p:nvSpPr>
          <p:cNvPr id="3" name="Textfeld 2"/>
          <p:cNvSpPr txBox="1"/>
          <p:nvPr userDrawn="1"/>
        </p:nvSpPr>
        <p:spPr>
          <a:xfrm>
            <a:off x="5086062" y="4919472"/>
            <a:ext cx="843926" cy="6858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279" dirty="0" err="1"/>
          </a:p>
        </p:txBody>
      </p:sp>
      <p:sp>
        <p:nvSpPr>
          <p:cNvPr id="3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065317" y="4821336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</a:t>
            </a:r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:  </a:t>
            </a:r>
            <a:fld id="{4EC31102-34D1-C241-90D9-D985D0E188BC}" type="slidenum">
              <a:rPr lang="en-US" sz="800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8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 auf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795345"/>
            <a:ext cx="9144000" cy="254203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3734" y="3396987"/>
            <a:ext cx="6329447" cy="4607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1833" b="0" i="0"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</a:t>
            </a:r>
            <a:r>
              <a:rPr lang="en-US" dirty="0" err="1"/>
              <a:t>Präsentation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3734" y="3910183"/>
            <a:ext cx="6329447" cy="588499"/>
          </a:xfrm>
        </p:spPr>
        <p:txBody>
          <a:bodyPr>
            <a:normAutofit/>
          </a:bodyPr>
          <a:lstStyle>
            <a:lvl1pPr marL="0" indent="0" algn="ctr">
              <a:buNone/>
              <a:defRPr sz="1167" b="0" i="0" baseline="0">
                <a:latin typeface="+mj-lt"/>
                <a:ea typeface="Open Sans Normal" charset="0"/>
                <a:cs typeface="Open Sans Normal" charset="0"/>
              </a:defRPr>
            </a:lvl1pPr>
            <a:lvl2pPr marL="380956" indent="0" algn="ctr">
              <a:buNone/>
              <a:defRPr sz="1667"/>
            </a:lvl2pPr>
            <a:lvl3pPr marL="761913" indent="0" algn="ctr">
              <a:buNone/>
              <a:defRPr sz="1500"/>
            </a:lvl3pPr>
            <a:lvl4pPr marL="1142868" indent="0" algn="ctr">
              <a:buNone/>
              <a:defRPr sz="1333"/>
            </a:lvl4pPr>
            <a:lvl5pPr marL="1523826" indent="0" algn="ctr">
              <a:buNone/>
              <a:defRPr sz="1333"/>
            </a:lvl5pPr>
            <a:lvl6pPr marL="1904780" indent="0" algn="ctr">
              <a:buNone/>
              <a:defRPr sz="1333"/>
            </a:lvl6pPr>
            <a:lvl7pPr marL="2285737" indent="0" algn="ctr">
              <a:buNone/>
              <a:defRPr sz="1333"/>
            </a:lvl7pPr>
            <a:lvl8pPr marL="2666693" indent="0" algn="ctr">
              <a:buNone/>
              <a:defRPr sz="1333"/>
            </a:lvl8pPr>
            <a:lvl9pPr marL="3047650" indent="0" algn="ctr">
              <a:buNone/>
              <a:defRPr sz="1333"/>
            </a:lvl9pPr>
          </a:lstStyle>
          <a:p>
            <a:r>
              <a:rPr lang="en-US" dirty="0" err="1"/>
              <a:t>Beschreibung</a:t>
            </a:r>
            <a:r>
              <a:rPr lang="en-US" dirty="0"/>
              <a:t> falls </a:t>
            </a:r>
            <a:r>
              <a:rPr lang="en-US" dirty="0" err="1"/>
              <a:t>nötig</a:t>
            </a:r>
            <a:endParaRPr lang="en-US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389876" y="4937760"/>
            <a:ext cx="843926" cy="6858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279" dirty="0" err="1">
              <a:latin typeface="+mj-lt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5086062" y="4919472"/>
            <a:ext cx="843926" cy="6858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de-DE" sz="1279" dirty="0" err="1">
              <a:latin typeface="+mj-lt"/>
            </a:endParaRPr>
          </a:p>
        </p:txBody>
      </p:sp>
      <p:sp>
        <p:nvSpPr>
          <p:cNvPr id="10" name="Inhaltsplatzhalter 15"/>
          <p:cNvSpPr>
            <a:spLocks noGrp="1"/>
          </p:cNvSpPr>
          <p:nvPr>
            <p:ph sz="quarter" idx="11"/>
          </p:nvPr>
        </p:nvSpPr>
        <p:spPr>
          <a:xfrm>
            <a:off x="4928532" y="2313772"/>
            <a:ext cx="3207330" cy="1023605"/>
          </a:xfrm>
          <a:solidFill>
            <a:schemeClr val="bg1">
              <a:alpha val="70000"/>
            </a:schemeClr>
          </a:solidFill>
        </p:spPr>
        <p:txBody>
          <a:bodyPr lIns="180000" tIns="180000" rIns="180000">
            <a:noAutofit/>
          </a:bodyPr>
          <a:lstStyle>
            <a:lvl1pPr>
              <a:defRPr>
                <a:latin typeface="+mj-lt"/>
              </a:defRPr>
            </a:lvl1pPr>
          </a:lstStyle>
          <a:p>
            <a:pPr marL="190478" marR="0" lvl="0" indent="-190478" algn="l" defTabSz="761913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B0084095-EE8F-401A-9A2D-198412BB6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5317" y="4824972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2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86605" y="323361"/>
            <a:ext cx="6375360" cy="287745"/>
          </a:xfrm>
          <a:prstGeom prst="rect">
            <a:avLst/>
          </a:prstGeom>
        </p:spPr>
        <p:txBody>
          <a:bodyPr vert="horz" lIns="77916" tIns="38958" rIns="77916" bIns="38958" rtlCol="0" anchor="ctr">
            <a:noAutofit/>
          </a:bodyPr>
          <a:lstStyle/>
          <a:p>
            <a:r>
              <a:rPr lang="en-US" dirty="0" err="1"/>
              <a:t>Titel</a:t>
            </a:r>
            <a:r>
              <a:rPr lang="en-US" dirty="0"/>
              <a:t> der </a:t>
            </a:r>
            <a:r>
              <a:rPr lang="en-US" dirty="0" err="1"/>
              <a:t>Folie</a:t>
            </a:r>
            <a:r>
              <a:rPr lang="en-US" dirty="0"/>
              <a:t> (22pt)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0200" y="796500"/>
            <a:ext cx="7994091" cy="3797536"/>
          </a:xfrm>
          <a:prstGeom prst="rect">
            <a:avLst/>
          </a:prstGeom>
        </p:spPr>
        <p:txBody>
          <a:bodyPr vert="horz" lIns="77916" tIns="38958" rIns="77916" bIns="38958" rtlCol="0">
            <a:normAutofit/>
          </a:bodyPr>
          <a:lstStyle/>
          <a:p>
            <a:pPr lvl="0"/>
            <a:r>
              <a:rPr lang="en-US" dirty="0" err="1"/>
              <a:t>Aufzählungszeichen</a:t>
            </a:r>
            <a:r>
              <a:rPr lang="en-US" dirty="0"/>
              <a:t> (20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5072539"/>
            <a:ext cx="9144000" cy="67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algn="ctr">
              <a:defRPr/>
            </a:pPr>
            <a:endParaRPr lang="de-DE" b="0" i="0" dirty="0">
              <a:solidFill>
                <a:srgbClr val="445784"/>
              </a:solidFill>
              <a:latin typeface="Open Sans Normal" charset="0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0" y="3461"/>
            <a:ext cx="9144000" cy="6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de-DE" b="0" i="0" dirty="0">
              <a:latin typeface="Open Sans Normal" charset="0"/>
            </a:endParaRPr>
          </a:p>
        </p:txBody>
      </p:sp>
      <p:sp>
        <p:nvSpPr>
          <p:cNvPr id="2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353839" y="4819167"/>
            <a:ext cx="3651399" cy="188999"/>
          </a:xfrm>
          <a:prstGeom prst="rect">
            <a:avLst/>
          </a:prstGeom>
        </p:spPr>
        <p:txBody>
          <a:bodyPr vert="horz" lIns="77916" tIns="38958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© DELVI e.V. 2019 | </a:t>
            </a:r>
            <a:r>
              <a:rPr lang="en-US" dirty="0" err="1">
                <a:solidFill>
                  <a:schemeClr val="tx1"/>
                </a:solidFill>
                <a:ea typeface="Open Sans Normal" charset="0"/>
                <a:cs typeface="Open Sans Normal" charset="0"/>
              </a:rPr>
              <a:t>Autor</a:t>
            </a:r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 | </a:t>
            </a:r>
            <a:r>
              <a:rPr lang="en-US" dirty="0" err="1">
                <a:solidFill>
                  <a:schemeClr val="tx1"/>
                </a:solidFill>
                <a:ea typeface="Open Sans Normal" charset="0"/>
                <a:cs typeface="Open Sans Normal" charset="0"/>
              </a:rPr>
              <a:t>Dateiname</a:t>
            </a:r>
            <a:r>
              <a:rPr lang="en-US" dirty="0">
                <a:solidFill>
                  <a:schemeClr val="tx1"/>
                </a:solidFill>
                <a:ea typeface="Open Sans Normal" charset="0"/>
                <a:cs typeface="Open Sans Normal" charset="0"/>
              </a:rPr>
              <a:t> | Datum  |</a:t>
            </a:r>
          </a:p>
        </p:txBody>
      </p:sp>
      <p:sp>
        <p:nvSpPr>
          <p:cNvPr id="24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054807" y="4816078"/>
            <a:ext cx="603876" cy="188999"/>
          </a:xfrm>
          <a:prstGeom prst="rect">
            <a:avLst/>
          </a:prstGeom>
        </p:spPr>
        <p:txBody>
          <a:bodyPr vert="horz" lIns="0" tIns="39878" rIns="0" bIns="0" rtlCol="0" anchor="b">
            <a:noAutofit/>
          </a:bodyPr>
          <a:lstStyle>
            <a:lvl1pPr marL="0" marR="0" indent="0" algn="l" defTabSz="779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Open Sans Normal" charset="0"/>
                <a:ea typeface="Open Sans Normal" charset="0"/>
                <a:cs typeface="Open Sans Normal" charset="0"/>
              </a:rPr>
              <a:t>Seite</a:t>
            </a:r>
            <a:r>
              <a:rPr lang="en-US" dirty="0">
                <a:solidFill>
                  <a:schemeClr val="tx1"/>
                </a:solidFill>
                <a:latin typeface="Open Sans Normal" charset="0"/>
                <a:ea typeface="Open Sans Normal" charset="0"/>
                <a:cs typeface="Open Sans Normal" charset="0"/>
              </a:rPr>
              <a:t>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latin typeface="Open Sans Normal" charset="0"/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latin typeface="Open Sans Normal" charset="0"/>
              <a:ea typeface="Open Sans Normal" charset="0"/>
              <a:cs typeface="Open Sans Normal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6E2FD2F-48BE-9A4F-836C-D30DE508ED26}"/>
              </a:ext>
            </a:extLst>
          </p:cNvPr>
          <p:cNvSpPr txBox="1"/>
          <p:nvPr userDrawn="1"/>
        </p:nvSpPr>
        <p:spPr>
          <a:xfrm>
            <a:off x="5358588" y="2698595"/>
            <a:ext cx="0" cy="0"/>
          </a:xfrm>
          <a:prstGeom prst="rect">
            <a:avLst/>
          </a:prstGeom>
        </p:spPr>
        <p:txBody>
          <a:bodyPr wrap="none" lIns="77916" tIns="38958" rIns="77916" bIns="38958" rtlCol="0">
            <a:normAutofit fontScale="25000" lnSpcReduction="20000"/>
          </a:bodyPr>
          <a:lstStyle/>
          <a:p>
            <a:endParaRPr lang="de-DE" dirty="0" err="1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62F9057-1A8C-9449-A757-C9E0A4433D2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76" y="252000"/>
            <a:ext cx="1152049" cy="4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73" r:id="rId3"/>
    <p:sldLayoutId id="2147483685" r:id="rId4"/>
    <p:sldLayoutId id="2147483680" r:id="rId5"/>
    <p:sldLayoutId id="2147483687" r:id="rId6"/>
    <p:sldLayoutId id="2147483682" r:id="rId7"/>
  </p:sldLayoutIdLst>
  <p:hf hdr="0" dt="0"/>
  <p:txStyles>
    <p:titleStyle>
      <a:lvl1pPr algn="l" defTabSz="779160" rtl="0" eaLnBrk="1" latinLnBrk="0" hangingPunct="1">
        <a:lnSpc>
          <a:spcPct val="90000"/>
        </a:lnSpc>
        <a:spcBef>
          <a:spcPct val="0"/>
        </a:spcBef>
        <a:buNone/>
        <a:defRPr sz="2200" b="0" i="0" kern="1200">
          <a:solidFill>
            <a:schemeClr val="tx1"/>
          </a:solidFill>
          <a:latin typeface="+mn-lt"/>
          <a:ea typeface="Open Sans Semibold" charset="0"/>
          <a:cs typeface="Open Sans Semibold" charset="0"/>
        </a:defRPr>
      </a:lvl1pPr>
    </p:titleStyle>
    <p:bodyStyle>
      <a:lvl1pPr marL="194790" indent="-194790" algn="l" defTabSz="779160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Open Sans Normal" charset="0"/>
          <a:cs typeface="Open Sans Normal" charset="0"/>
        </a:defRPr>
      </a:lvl1pPr>
      <a:lvl2pPr marL="584370" indent="-194790" algn="l" defTabSz="77916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Open Sans Normal" charset="0"/>
          <a:cs typeface="Open Sans Normal" charset="0"/>
        </a:defRPr>
      </a:lvl2pPr>
      <a:lvl3pPr marL="973950" indent="-194790" algn="l" defTabSz="77916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Open Sans Normal" charset="0"/>
          <a:cs typeface="Open Sans Normal" charset="0"/>
        </a:defRPr>
      </a:lvl3pPr>
      <a:lvl4pPr marL="1363530" indent="-194790" algn="l" defTabSz="77916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Open Sans Normal" charset="0"/>
          <a:cs typeface="Open Sans Normal" charset="0"/>
        </a:defRPr>
      </a:lvl4pPr>
      <a:lvl5pPr marL="1753111" indent="-194790" algn="l" defTabSz="77916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Open Sans Normal" charset="0"/>
          <a:cs typeface="Open Sans Normal" charset="0"/>
        </a:defRPr>
      </a:lvl5pPr>
      <a:lvl6pPr marL="2142691" indent="-194790" algn="l" defTabSz="77916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71" indent="-194790" algn="l" defTabSz="77916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851" indent="-194790" algn="l" defTabSz="77916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431" indent="-194790" algn="l" defTabSz="77916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0" algn="l" defTabSz="7791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0" algn="l" defTabSz="7791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0" algn="l" defTabSz="7791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0" algn="l" defTabSz="7791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1" algn="l" defTabSz="7791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1" algn="l" defTabSz="7791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61" algn="l" defTabSz="7791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41" algn="l" defTabSz="7791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86607" y="323362"/>
            <a:ext cx="6375360" cy="287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Titel</a:t>
            </a:r>
            <a:r>
              <a:rPr lang="en-US" dirty="0"/>
              <a:t> der Folie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0201" y="796501"/>
            <a:ext cx="7994091" cy="379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Aufzählungszeichen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5076000"/>
            <a:ext cx="9144000" cy="67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79" b="0" i="0" dirty="0">
              <a:solidFill>
                <a:srgbClr val="445784"/>
              </a:solidFill>
              <a:latin typeface="Open Sans Normal" charset="0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9144000" cy="6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79" b="0" i="0" dirty="0">
              <a:latin typeface="Open Sans Normal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6E2FD2F-48BE-9A4F-836C-D30DE508ED26}"/>
              </a:ext>
            </a:extLst>
          </p:cNvPr>
          <p:cNvSpPr txBox="1"/>
          <p:nvPr userDrawn="1"/>
        </p:nvSpPr>
        <p:spPr>
          <a:xfrm>
            <a:off x="5358588" y="2698595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endParaRPr lang="de-DE" sz="1279" dirty="0" err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53BBE70-1806-439A-8C9F-D3BEC70D097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93" y="272441"/>
            <a:ext cx="1557790" cy="319118"/>
          </a:xfrm>
          <a:prstGeom prst="rect">
            <a:avLst/>
          </a:prstGeom>
        </p:spPr>
      </p:pic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A7B00EAE-DAF0-408D-B7D1-67C1A3129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3842" y="4816081"/>
            <a:ext cx="3651399" cy="188999"/>
          </a:xfrm>
          <a:prstGeom prst="rect">
            <a:avLst/>
          </a:prstGeom>
        </p:spPr>
        <p:txBody>
          <a:bodyPr vert="horz" lIns="91440" tIns="4572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de-DE">
                <a:solidFill>
                  <a:schemeClr val="tx1"/>
                </a:solidFill>
                <a:ea typeface="Open Sans Normal" charset="0"/>
                <a:cs typeface="Open Sans Normal" charset="0"/>
              </a:rPr>
              <a:t>72. Kontiki-Konferenz in Kassel, 23. – 24. Juni 2022</a:t>
            </a:r>
            <a:endParaRPr lang="en-US" dirty="0">
              <a:solidFill>
                <a:schemeClr val="tx1"/>
              </a:solidFill>
              <a:ea typeface="Open Sans Normal" charset="0"/>
              <a:cs typeface="Open Sans Normal" charset="0"/>
            </a:endParaRPr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657BC5B6-31AC-4EB7-B811-CA2FD4D9E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4807" y="4816081"/>
            <a:ext cx="603876" cy="188999"/>
          </a:xfrm>
          <a:prstGeom prst="rect">
            <a:avLst/>
          </a:prstGeom>
        </p:spPr>
        <p:txBody>
          <a:bodyPr vert="horz" lIns="0" tIns="46800" rIns="0" bIns="0" rtlCol="0" anchor="b">
            <a:noAutofit/>
          </a:bodyPr>
          <a:lstStyle>
            <a:lvl1pPr marL="0" marR="0" indent="0" algn="l" defTabSz="761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Open Sans Normal" charset="0"/>
                <a:cs typeface="Open Sans Normal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ea typeface="Open Sans Normal" charset="0"/>
                <a:cs typeface="Open Sans Normal" charset="0"/>
              </a:rPr>
              <a:pPr/>
              <a:t>‹Nr.›</a:t>
            </a:fld>
            <a:endParaRPr lang="de-DE" dirty="0">
              <a:ea typeface="Open Sans Normal" charset="0"/>
              <a:cs typeface="Open Sans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2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</p:sldLayoutIdLst>
  <p:hf hdr="0" ftr="0" dt="0"/>
  <p:txStyles>
    <p:titleStyle>
      <a:lvl1pPr algn="l" defTabSz="761920" rtl="0" eaLnBrk="1" latinLnBrk="0" hangingPunct="1">
        <a:lnSpc>
          <a:spcPct val="90000"/>
        </a:lnSpc>
        <a:spcBef>
          <a:spcPct val="0"/>
        </a:spcBef>
        <a:buNone/>
        <a:defRPr sz="1833" b="0" i="0" kern="1200">
          <a:solidFill>
            <a:schemeClr val="tx1"/>
          </a:solidFill>
          <a:latin typeface="+mn-lt"/>
          <a:ea typeface="Open Sans Semibold" charset="0"/>
          <a:cs typeface="Open Sans Semibold" charset="0"/>
        </a:defRPr>
      </a:lvl1pPr>
    </p:titleStyle>
    <p:bodyStyle>
      <a:lvl1pPr marL="190479" indent="-190479" algn="l" defTabSz="76192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j-lt"/>
          <a:ea typeface="Open Sans Normal" charset="0"/>
          <a:cs typeface="Open Sans Normal" charset="0"/>
        </a:defRPr>
      </a:lvl1pPr>
      <a:lvl2pPr marL="571440" indent="-190479" algn="l" defTabSz="76192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j-lt"/>
          <a:ea typeface="Open Sans Normal" charset="0"/>
          <a:cs typeface="Open Sans Normal" charset="0"/>
        </a:defRPr>
      </a:lvl2pPr>
      <a:lvl3pPr marL="952400" indent="-190479" algn="l" defTabSz="76192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j-lt"/>
          <a:ea typeface="Open Sans Normal" charset="0"/>
          <a:cs typeface="Open Sans Normal" charset="0"/>
        </a:defRPr>
      </a:lvl3pPr>
      <a:lvl4pPr marL="1333360" indent="-190479" algn="l" defTabSz="76192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j-lt"/>
          <a:ea typeface="Open Sans Normal" charset="0"/>
          <a:cs typeface="Open Sans Normal" charset="0"/>
        </a:defRPr>
      </a:lvl4pPr>
      <a:lvl5pPr marL="1714321" indent="-190479" algn="l" defTabSz="76192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j-lt"/>
          <a:ea typeface="Open Sans Normal" charset="0"/>
          <a:cs typeface="Open Sans Normal" charset="0"/>
        </a:defRPr>
      </a:lvl5pPr>
      <a:lvl6pPr marL="2095280" indent="-190479" algn="l" defTabSz="76192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240" indent="-190479" algn="l" defTabSz="76192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00" indent="-190479" algn="l" defTabSz="76192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160" indent="-190479" algn="l" defTabSz="76192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61" algn="l" defTabSz="7619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20" algn="l" defTabSz="7619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80" algn="l" defTabSz="7619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0" algn="l" defTabSz="7619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00" algn="l" defTabSz="7619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759" algn="l" defTabSz="7619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20" algn="l" defTabSz="7619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680" algn="l" defTabSz="7619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eustadt_in_Europa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mfdz/GTFS-Issues/issues" TargetMode="External"/><Relationship Id="rId4" Type="http://schemas.openxmlformats.org/officeDocument/2006/relationships/hyperlink" Target="https://www.opendata-oepnv.de/ht/de/organisation/delfi/startsei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2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customXml" Target="../ink/ink1.xml"/><Relationship Id="rId10" Type="http://schemas.openxmlformats.org/officeDocument/2006/relationships/image" Target="../media/image90.png"/><Relationship Id="rId4" Type="http://schemas.openxmlformats.org/officeDocument/2006/relationships/image" Target="../media/image13.png"/><Relationship Id="rId9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cms76.k54.de/media/sta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1" b="-19"/>
          <a:stretch/>
        </p:blipFill>
        <p:spPr bwMode="auto">
          <a:xfrm>
            <a:off x="0" y="703101"/>
            <a:ext cx="91440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67036" y="2759525"/>
            <a:ext cx="8763675" cy="1228818"/>
          </a:xfrm>
          <a:solidFill>
            <a:schemeClr val="bg1">
              <a:alpha val="30000"/>
            </a:schemeClr>
          </a:solidFill>
        </p:spPr>
        <p:txBody>
          <a:bodyPr/>
          <a:lstStyle/>
          <a:p>
            <a: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DELFI und Qualität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Die Guten ins Töpfchen, die Schlechten ins Kröpfchen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403739" y="4123931"/>
            <a:ext cx="6329447" cy="876972"/>
          </a:xfrm>
        </p:spPr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Anke Beckert,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rms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GmbH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Deutscher Nahverkehrstag 16.04.2024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938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34C96-D375-6157-96A7-1643169EE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8CC101C-F8D1-B01B-BFBE-A86408847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05" y="396098"/>
            <a:ext cx="6744225" cy="316520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… die Schlechten ins Kröpfchen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43DB2C-5FB1-A058-DF40-CB1A6CDAB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e.V.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 2024 | Anke Beckert | 16.04.2024 |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1121ED-D976-0FE3-FE20-50C89F593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pPr/>
              <a:t>10</a:t>
            </a:fld>
            <a:endParaRPr lang="de-DE" dirty="0">
              <a:latin typeface="Calibri" panose="020F0502020204030204" pitchFamily="34" charset="0"/>
              <a:ea typeface="Open Sans Normal" charset="0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133382E-9887-1B37-5E07-322F63C4FA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059" y="188966"/>
            <a:ext cx="6338009" cy="187274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Deutscher Nahverkehrstag – Koblenz, 16.04.2024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64E0CA-6BE6-A141-666B-3AE716C07417}"/>
              </a:ext>
            </a:extLst>
          </p:cNvPr>
          <p:cNvSpPr txBox="1"/>
          <p:nvPr/>
        </p:nvSpPr>
        <p:spPr>
          <a:xfrm>
            <a:off x="586060" y="720227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Austauschplattformen zur Datenqualität</a:t>
            </a: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7D0FC2A6-88BA-9B75-5D31-A52C8524D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06" y="1107832"/>
            <a:ext cx="4245590" cy="451338"/>
          </a:xfr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Datenlieferanten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D4967025-9FBA-CADF-536C-5A1E21A7E79C}"/>
              </a:ext>
            </a:extLst>
          </p:cNvPr>
          <p:cNvSpPr txBox="1">
            <a:spLocks/>
          </p:cNvSpPr>
          <p:nvPr/>
        </p:nvSpPr>
        <p:spPr>
          <a:xfrm>
            <a:off x="586059" y="1623610"/>
            <a:ext cx="3012067" cy="2799663"/>
          </a:xfrm>
          <a:prstGeom prst="rect">
            <a:avLst/>
          </a:prstGeom>
        </p:spPr>
        <p:txBody>
          <a:bodyPr vert="horz" lIns="77916" tIns="38958" rIns="77916" bIns="38958" rtlCol="0">
            <a:noAutofit/>
          </a:bodyPr>
          <a:lstStyle>
            <a:lvl1pPr marL="0" marR="0" indent="0" algn="l" defTabSz="779160" rtl="0" eaLnBrk="1" fontAlgn="auto" latinLnBrk="0" hangingPunct="1">
              <a:lnSpc>
                <a:spcPct val="130000"/>
              </a:lnSpc>
              <a:spcBef>
                <a:spcPts val="8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 baseline="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1pPr>
            <a:lvl2pPr marL="584370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2pPr>
            <a:lvl3pPr marL="973950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3pPr>
            <a:lvl4pPr marL="1363530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4pPr>
            <a:lvl5pPr marL="175311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5pPr>
            <a:lvl6pPr marL="214269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27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85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43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Rückmeldungen der gefundenen Qualitätsmängel auf Landesebene</a:t>
            </a:r>
          </a:p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Von dort Weiterleitung an Verkehrsverbünde / Verkehrsunternehmen</a:t>
            </a:r>
          </a:p>
          <a:p>
            <a:pPr marL="360000">
              <a:spcBef>
                <a:spcPts val="300"/>
              </a:spcBef>
            </a:pP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 descr="Programmiererin mit einfarbiger Füllung">
            <a:extLst>
              <a:ext uri="{FF2B5EF4-FFF2-40B4-BE49-F238E27FC236}">
                <a16:creationId xmlns:a16="http://schemas.microsoft.com/office/drawing/2014/main" id="{07BB6EE1-C6DE-A796-1497-C3AFA003C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4801" y="1166410"/>
            <a:ext cx="914400" cy="914400"/>
          </a:xfrm>
          <a:prstGeom prst="rect">
            <a:avLst/>
          </a:prstGeom>
        </p:spPr>
      </p:pic>
      <p:pic>
        <p:nvPicPr>
          <p:cNvPr id="11" name="Grafik 10" descr="Programmierer mit einfarbiger Füllung">
            <a:extLst>
              <a:ext uri="{FF2B5EF4-FFF2-40B4-BE49-F238E27FC236}">
                <a16:creationId xmlns:a16="http://schemas.microsoft.com/office/drawing/2014/main" id="{40CD2701-0EE4-415B-C2B6-CD18FF095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6793" y="2292604"/>
            <a:ext cx="914400" cy="914400"/>
          </a:xfrm>
          <a:prstGeom prst="rect">
            <a:avLst/>
          </a:prstGeom>
        </p:spPr>
      </p:pic>
      <p:pic>
        <p:nvPicPr>
          <p:cNvPr id="13" name="Grafik 12" descr="Programmierer mit einfarbiger Füllung">
            <a:extLst>
              <a:ext uri="{FF2B5EF4-FFF2-40B4-BE49-F238E27FC236}">
                <a16:creationId xmlns:a16="http://schemas.microsoft.com/office/drawing/2014/main" id="{698A7085-5041-D0F3-6836-1FE084FB12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8196" y="3652929"/>
            <a:ext cx="914400" cy="914400"/>
          </a:xfrm>
          <a:prstGeom prst="rect">
            <a:avLst/>
          </a:prstGeom>
        </p:spPr>
      </p:pic>
      <p:pic>
        <p:nvPicPr>
          <p:cNvPr id="15" name="Grafik 14" descr="Programmiererin mit einfarbiger Füllung">
            <a:extLst>
              <a:ext uri="{FF2B5EF4-FFF2-40B4-BE49-F238E27FC236}">
                <a16:creationId xmlns:a16="http://schemas.microsoft.com/office/drawing/2014/main" id="{85F74682-5590-D45E-F7F2-35E3331B6B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29593" y="3624536"/>
            <a:ext cx="914400" cy="914400"/>
          </a:xfrm>
          <a:prstGeom prst="rect">
            <a:avLst/>
          </a:prstGeom>
        </p:spPr>
      </p:pic>
      <p:pic>
        <p:nvPicPr>
          <p:cNvPr id="22" name="Grafik 21" descr="Programmierer mit einfarbiger Füllung">
            <a:extLst>
              <a:ext uri="{FF2B5EF4-FFF2-40B4-BE49-F238E27FC236}">
                <a16:creationId xmlns:a16="http://schemas.microsoft.com/office/drawing/2014/main" id="{F70190C0-5D73-316C-4BE2-4283FFBCB8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23790" y="3652929"/>
            <a:ext cx="914400" cy="914400"/>
          </a:xfrm>
          <a:prstGeom prst="rect">
            <a:avLst/>
          </a:prstGeom>
        </p:spPr>
      </p:pic>
      <p:pic>
        <p:nvPicPr>
          <p:cNvPr id="23" name="Grafik 22" descr="Programmiererin mit einfarbiger Füllung">
            <a:extLst>
              <a:ext uri="{FF2B5EF4-FFF2-40B4-BE49-F238E27FC236}">
                <a16:creationId xmlns:a16="http://schemas.microsoft.com/office/drawing/2014/main" id="{CDAFA2B9-E5F3-A7A1-5E2E-DD8D0724C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79493" y="3652929"/>
            <a:ext cx="914400" cy="914400"/>
          </a:xfrm>
          <a:prstGeom prst="rect">
            <a:avLst/>
          </a:prstGeom>
        </p:spPr>
      </p:pic>
      <p:pic>
        <p:nvPicPr>
          <p:cNvPr id="24" name="Grafik 23" descr="Programmiererin mit einfarbiger Füllung">
            <a:extLst>
              <a:ext uri="{FF2B5EF4-FFF2-40B4-BE49-F238E27FC236}">
                <a16:creationId xmlns:a16="http://schemas.microsoft.com/office/drawing/2014/main" id="{66580F6D-A3C4-93B0-9387-FAAB44AED3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97802" y="2292604"/>
            <a:ext cx="914400" cy="914400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442CB53B-72A4-D30A-BF69-3967C414D4BF}"/>
              </a:ext>
            </a:extLst>
          </p:cNvPr>
          <p:cNvSpPr/>
          <p:nvPr/>
        </p:nvSpPr>
        <p:spPr>
          <a:xfrm rot="8417452">
            <a:off x="5262236" y="1889618"/>
            <a:ext cx="840059" cy="285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DBCF54EA-90DA-DD61-E35E-5438FB15694C}"/>
              </a:ext>
            </a:extLst>
          </p:cNvPr>
          <p:cNvSpPr/>
          <p:nvPr/>
        </p:nvSpPr>
        <p:spPr>
          <a:xfrm rot="2400000">
            <a:off x="6816098" y="1890789"/>
            <a:ext cx="840059" cy="285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DCA86755-E67A-F116-90C9-711C0CCDB6AE}"/>
              </a:ext>
            </a:extLst>
          </p:cNvPr>
          <p:cNvSpPr/>
          <p:nvPr/>
        </p:nvSpPr>
        <p:spPr>
          <a:xfrm rot="3281626">
            <a:off x="8009539" y="3332462"/>
            <a:ext cx="416737" cy="285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6200C71D-6E91-C308-D4B7-044917E790EE}"/>
              </a:ext>
            </a:extLst>
          </p:cNvPr>
          <p:cNvSpPr/>
          <p:nvPr/>
        </p:nvSpPr>
        <p:spPr>
          <a:xfrm rot="3281626">
            <a:off x="5528643" y="3360855"/>
            <a:ext cx="416737" cy="285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EB7968AA-FDBD-195B-A40B-124BA2A74226}"/>
              </a:ext>
            </a:extLst>
          </p:cNvPr>
          <p:cNvSpPr/>
          <p:nvPr/>
        </p:nvSpPr>
        <p:spPr>
          <a:xfrm rot="7500000">
            <a:off x="7205595" y="3332444"/>
            <a:ext cx="416737" cy="285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2FD41D8F-5C47-4E1F-79B1-85561FA44D92}"/>
              </a:ext>
            </a:extLst>
          </p:cNvPr>
          <p:cNvSpPr/>
          <p:nvPr/>
        </p:nvSpPr>
        <p:spPr>
          <a:xfrm rot="7500000">
            <a:off x="4589433" y="3356024"/>
            <a:ext cx="416737" cy="285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78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400FF-1CBA-6C1C-3EE3-277959C20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D7B6A0E-BF15-FB37-A0D0-AA219F3E9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80" y="4487713"/>
            <a:ext cx="2237275" cy="330336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E76EA14-B3EA-63D5-B3B0-6AEECACC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05" y="396098"/>
            <a:ext cx="6744225" cy="316520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… die Schlechten ins Kröpfchen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6B3303-036B-AC55-BBCF-80660AC61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e.V.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 2024 | Anke Beckert | 16.04.2024 |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643D1B-EEDC-820E-0A22-3D3704A5E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Seite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pPr/>
              <a:t>11</a:t>
            </a:fld>
            <a:endParaRPr lang="de-DE" dirty="0">
              <a:latin typeface="Calibri" panose="020F0502020204030204" pitchFamily="34" charset="0"/>
              <a:ea typeface="Open Sans Normal" charset="0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71DBC6-6033-C898-DB26-841A8ACD39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059" y="188966"/>
            <a:ext cx="6338009" cy="187274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Deutscher Nahverkehrstag – Koblenz, 16.04.2024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83DCEE7-E8FC-55DC-9037-265BABE5D714}"/>
              </a:ext>
            </a:extLst>
          </p:cNvPr>
          <p:cNvSpPr txBox="1"/>
          <p:nvPr/>
        </p:nvSpPr>
        <p:spPr>
          <a:xfrm>
            <a:off x="586060" y="720227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Austauschplattformen zur Datenqualität</a:t>
            </a: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F9D2A5E0-F064-BC2A-1B3C-FFD33D23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06" y="1107832"/>
            <a:ext cx="4245590" cy="451338"/>
          </a:xfr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Datenabnehmern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B078135A-9CEF-CDC7-856F-FA15D26A565C}"/>
              </a:ext>
            </a:extLst>
          </p:cNvPr>
          <p:cNvSpPr txBox="1">
            <a:spLocks/>
          </p:cNvSpPr>
          <p:nvPr/>
        </p:nvSpPr>
        <p:spPr>
          <a:xfrm>
            <a:off x="586060" y="1623610"/>
            <a:ext cx="2807772" cy="2799663"/>
          </a:xfrm>
          <a:prstGeom prst="rect">
            <a:avLst/>
          </a:prstGeom>
        </p:spPr>
        <p:txBody>
          <a:bodyPr vert="horz" lIns="77916" tIns="38958" rIns="77916" bIns="38958" rtlCol="0">
            <a:noAutofit/>
          </a:bodyPr>
          <a:lstStyle>
            <a:lvl1pPr marL="0" marR="0" indent="0" algn="l" defTabSz="779160" rtl="0" eaLnBrk="1" fontAlgn="auto" latinLnBrk="0" hangingPunct="1">
              <a:lnSpc>
                <a:spcPct val="130000"/>
              </a:lnSpc>
              <a:spcBef>
                <a:spcPts val="8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 baseline="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1pPr>
            <a:lvl2pPr marL="584370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2pPr>
            <a:lvl3pPr marL="973950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3pPr>
            <a:lvl4pPr marL="1363530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4pPr>
            <a:lvl5pPr marL="175311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5pPr>
            <a:lvl6pPr marL="214269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27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85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43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Rückmeldungen der Landesorganisationen</a:t>
            </a:r>
          </a:p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Direkter Kontakt zu Drittabnehmern</a:t>
            </a:r>
          </a:p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GitHub-Community</a:t>
            </a:r>
          </a:p>
          <a:p>
            <a:pPr marL="360000">
              <a:spcBef>
                <a:spcPts val="300"/>
              </a:spcBef>
            </a:pP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2CD7A25-8F91-B10C-D558-87EEE2556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078" y="3220813"/>
            <a:ext cx="4446979" cy="159526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9C86913-DF0F-E474-415E-696067B4B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726" y="817603"/>
            <a:ext cx="3201027" cy="274437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B25AB63-6A2B-BFEE-45C9-690047D20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681" y="927090"/>
            <a:ext cx="2807772" cy="29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6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658995" y="3801767"/>
            <a:ext cx="3374007" cy="918713"/>
          </a:xfrm>
        </p:spPr>
        <p:txBody>
          <a:bodyPr/>
          <a:lstStyle/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Anke Beckert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Teamleiterin Datenmanagement DELFI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anke.beckert@rms-consult.de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3304972" y="2969858"/>
            <a:ext cx="4609039" cy="831909"/>
          </a:xfrm>
        </p:spPr>
        <p:txBody>
          <a:bodyPr/>
          <a:lstStyle/>
          <a:p>
            <a:r>
              <a:rPr lang="de-DE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Vielen Dank für die Aufmerksamkeit!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DELFI - FGI für Deutschland und Europa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62F9057-1A8C-9449-A757-C9E0A4433D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84" y="252000"/>
            <a:ext cx="1152049" cy="429578"/>
          </a:xfrm>
          <a:prstGeom prst="rect">
            <a:avLst/>
          </a:prstGeom>
        </p:spPr>
      </p:pic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D24D4A53-71CC-5713-E5D1-351C9B0E7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3839" y="4819167"/>
            <a:ext cx="3651399" cy="188999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e.V.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 2024 | Anke Beckert | 16.04.2024 |</a:t>
            </a: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761666F7-14C6-0816-5993-25DE6BA14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4807" y="4816078"/>
            <a:ext cx="603876" cy="188999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Seite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pPr/>
              <a:t>12</a:t>
            </a:fld>
            <a:endParaRPr lang="de-DE" dirty="0">
              <a:latin typeface="Calibri" panose="020F0502020204030204" pitchFamily="34" charset="0"/>
              <a:ea typeface="Open Sans Normal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BC020E-9FEC-8E07-410A-03231B8D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5" y="2116010"/>
            <a:ext cx="1461277" cy="1514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18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86605" y="396098"/>
            <a:ext cx="6813163" cy="316520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Bildnachweis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pPr/>
              <a:t>13</a:t>
            </a:fld>
            <a:endParaRPr lang="de-DE" dirty="0">
              <a:latin typeface="Calibri" panose="020F0502020204030204" pitchFamily="34" charset="0"/>
              <a:ea typeface="Open Sans Normal" charset="0"/>
              <a:cs typeface="Calibri" panose="020F050202020403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>
          <a:xfrm>
            <a:off x="586060" y="188966"/>
            <a:ext cx="6665530" cy="176794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Deutscher Nahverkehrstag – Koblenz, 16.04.2024</a:t>
            </a: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353839" y="4819167"/>
            <a:ext cx="3651399" cy="188999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e.V.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 2024 | Anke Beckert | 16.04.2024 |</a:t>
            </a:r>
          </a:p>
        </p:txBody>
      </p:sp>
      <p:sp>
        <p:nvSpPr>
          <p:cNvPr id="9" name="Inhaltsplatzhalter 11">
            <a:extLst>
              <a:ext uri="{FF2B5EF4-FFF2-40B4-BE49-F238E27FC236}">
                <a16:creationId xmlns:a16="http://schemas.microsoft.com/office/drawing/2014/main" id="{9F6D5AD9-FC84-E80A-0D08-B0CF5242203E}"/>
              </a:ext>
            </a:extLst>
          </p:cNvPr>
          <p:cNvSpPr txBox="1">
            <a:spLocks/>
          </p:cNvSpPr>
          <p:nvPr/>
        </p:nvSpPr>
        <p:spPr>
          <a:xfrm>
            <a:off x="586060" y="818326"/>
            <a:ext cx="8184606" cy="3506847"/>
          </a:xfrm>
          <a:prstGeom prst="rect">
            <a:avLst/>
          </a:prstGeom>
        </p:spPr>
        <p:txBody>
          <a:bodyPr vert="horz" lIns="77916" tIns="38958" rIns="77916" bIns="38958" rtlCol="0">
            <a:noAutofit/>
          </a:bodyPr>
          <a:lstStyle>
            <a:lvl1pPr marL="0" marR="0" indent="0" algn="l" defTabSz="779160" rtl="0" eaLnBrk="1" fontAlgn="auto" latinLnBrk="0" hangingPunct="1">
              <a:lnSpc>
                <a:spcPct val="130000"/>
              </a:lnSpc>
              <a:spcBef>
                <a:spcPts val="8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 baseline="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1pPr>
            <a:lvl2pPr marL="584370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2pPr>
            <a:lvl3pPr marL="973950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3pPr>
            <a:lvl4pPr marL="1363530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4pPr>
            <a:lvl5pPr marL="175311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5pPr>
            <a:lvl6pPr marL="214269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27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85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43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Aschenputtel: Illustration von Otto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Kubel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um 1930, gemeinfrei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Neustadt: Ausschnitt aus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https://commons.wikimedia.org/wiki/File:Neustadt_in_Europa.png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Screenshots aus Fahrplanauskünften der Organisationen:</a:t>
            </a:r>
          </a:p>
          <a:p>
            <a:pPr marL="927270" lvl="1" indent="-342900"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RMV, VMT, BEG, VVO, NVBW, VMV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Screenshots der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DOPD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und aus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GitHub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0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86059" y="927861"/>
            <a:ext cx="7987685" cy="371902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Die Guten ins Töpfchen…</a:t>
            </a:r>
          </a:p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Qualitätsanforderungen im DELFI-Kontext</a:t>
            </a:r>
          </a:p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Qualitätsprüfungen in einzelnen Prozessschritten</a:t>
            </a:r>
          </a:p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… die Schlechten ins Kröpfchen</a:t>
            </a:r>
          </a:p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Folgen schlechter Datenqualität</a:t>
            </a:r>
          </a:p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Austauschplattformen zur Datenqualität</a:t>
            </a:r>
          </a:p>
          <a:p>
            <a:pPr>
              <a:spcBef>
                <a:spcPts val="200"/>
              </a:spcBef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spcBef>
                <a:spcPts val="300"/>
              </a:spcBef>
            </a:pP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86605" y="396098"/>
            <a:ext cx="6723267" cy="316520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e.V.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 2024 | Anke Beckert | 16.04.2024 |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pPr/>
              <a:t>2</a:t>
            </a:fld>
            <a:endParaRPr lang="de-DE" dirty="0">
              <a:latin typeface="Calibri" panose="020F0502020204030204" pitchFamily="34" charset="0"/>
              <a:ea typeface="Open Sans Normal" charset="0"/>
              <a:cs typeface="Calibri" panose="020F050202020403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>
          <a:xfrm>
            <a:off x="586059" y="188965"/>
            <a:ext cx="6212305" cy="208599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Deutscher Nahverkehrstag – Koblenz, 16.04.2024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E6917D54-C0A6-9C9C-5FD9-C8099B858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8" y="859623"/>
            <a:ext cx="2520355" cy="38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2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86606" y="1107831"/>
            <a:ext cx="4245590" cy="3539055"/>
          </a:xfr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Welche Neustadt darf‘s denn sein?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86606" y="396098"/>
            <a:ext cx="6005574" cy="316520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Die Guten ins Töpfchen…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e.V.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 2024 | Anke Beckert | 16.04.2024 |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pPr/>
              <a:t>3</a:t>
            </a:fld>
            <a:endParaRPr lang="de-DE" dirty="0">
              <a:latin typeface="Calibri" panose="020F0502020204030204" pitchFamily="34" charset="0"/>
              <a:ea typeface="Open Sans Normal" charset="0"/>
              <a:cs typeface="Calibri" panose="020F050202020403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>
          <a:xfrm>
            <a:off x="586060" y="188966"/>
            <a:ext cx="6665530" cy="176794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Deutscher Nahverkehrstag – Koblenz, 16.04.2024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CE08AF7-3CF0-7124-40B0-7D8E56A7E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180" y="881810"/>
            <a:ext cx="3983632" cy="378745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15AB463-030B-AB08-338B-5B1F8807AA89}"/>
              </a:ext>
            </a:extLst>
          </p:cNvPr>
          <p:cNvSpPr txBox="1"/>
          <p:nvPr/>
        </p:nvSpPr>
        <p:spPr>
          <a:xfrm>
            <a:off x="1023234" y="2101074"/>
            <a:ext cx="33745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Eindeutige Gemeindekennung</a:t>
            </a:r>
          </a:p>
          <a:p>
            <a:pPr lvl="0" algn="ctr"/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Eindeutiger Haltestellenname</a:t>
            </a:r>
          </a:p>
          <a:p>
            <a:pPr lvl="0" algn="ctr"/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Koordinaten</a:t>
            </a:r>
          </a:p>
          <a:p>
            <a:pPr lvl="0" algn="ctr"/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Eindeutige ID</a:t>
            </a: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783CBE85-ED5C-4428-87A3-536223910C55}"/>
              </a:ext>
            </a:extLst>
          </p:cNvPr>
          <p:cNvSpPr/>
          <p:nvPr/>
        </p:nvSpPr>
        <p:spPr>
          <a:xfrm>
            <a:off x="502424" y="1802886"/>
            <a:ext cx="604800" cy="2843147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/>
              <a:t>Fahrgast</a:t>
            </a:r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854BE62C-8D14-DC71-16CC-8823BD2DF071}"/>
              </a:ext>
            </a:extLst>
          </p:cNvPr>
          <p:cNvSpPr/>
          <p:nvPr/>
        </p:nvSpPr>
        <p:spPr>
          <a:xfrm rot="10800000">
            <a:off x="4313811" y="1802886"/>
            <a:ext cx="603877" cy="284400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/>
              <a:t>Datenverarbeitung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2F8EEF5-CB10-C37B-DD09-4A8239AF55A0}"/>
              </a:ext>
            </a:extLst>
          </p:cNvPr>
          <p:cNvSpPr txBox="1"/>
          <p:nvPr/>
        </p:nvSpPr>
        <p:spPr>
          <a:xfrm>
            <a:off x="586060" y="720227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Qualitätsanforderungen im DELFI-Kontext</a:t>
            </a:r>
          </a:p>
        </p:txBody>
      </p:sp>
    </p:spTree>
    <p:extLst>
      <p:ext uri="{BB962C8B-B14F-4D97-AF65-F5344CB8AC3E}">
        <p14:creationId xmlns:p14="http://schemas.microsoft.com/office/powerpoint/2010/main" val="24714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B89DA-C654-7CE1-AA43-FFC2DE2C6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40C2D2A-EAF2-5079-6EE4-09E4C3F5D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06" y="1107831"/>
            <a:ext cx="4245590" cy="3539055"/>
          </a:xfr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Lokale Auskunft vs. DELFI-Datensatz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C0E6BB2-EE70-8ED3-7281-B3F057A7B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06" y="396098"/>
            <a:ext cx="6005574" cy="316520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Die Guten ins Töpfchen…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502243-C4B2-6C93-C102-81471FD12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e.V.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 2024 | Anke Beckert | 16.04.2024 |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064E94-1281-DA98-2648-49CBF5528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pPr/>
              <a:t>4</a:t>
            </a:fld>
            <a:endParaRPr lang="de-DE" dirty="0">
              <a:latin typeface="Calibri" panose="020F0502020204030204" pitchFamily="34" charset="0"/>
              <a:ea typeface="Open Sans Normal" charset="0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0E80D9-8D23-EF37-04B2-70010E11CCE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060" y="188966"/>
            <a:ext cx="6665530" cy="176794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Deutscher Nahverkehrstag – Koblenz, 16.04.2024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E87E3E4-4006-7958-3345-97E80463C898}"/>
              </a:ext>
            </a:extLst>
          </p:cNvPr>
          <p:cNvSpPr txBox="1"/>
          <p:nvPr/>
        </p:nvSpPr>
        <p:spPr>
          <a:xfrm>
            <a:off x="586060" y="720227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Qualitätsanforderungen im DELFI-Kontext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78D1AD3-EA86-83D9-902E-D0535B1BB9D2}"/>
              </a:ext>
            </a:extLst>
          </p:cNvPr>
          <p:cNvSpPr txBox="1"/>
          <p:nvPr/>
        </p:nvSpPr>
        <p:spPr>
          <a:xfrm>
            <a:off x="586060" y="1616063"/>
            <a:ext cx="261407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Mehrfache Lieferung von Haltestellen und Linien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Haltestellenverant-wortung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bei einem Lieferanten</a:t>
            </a:r>
          </a:p>
          <a:p>
            <a:pPr lvl="0"/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Eindeutige Linienkennung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1FAF586-0BCD-1777-2420-2AE090B61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402" y="1559838"/>
            <a:ext cx="4953281" cy="31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0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1AE23-A909-33CB-1567-DA7F20AA7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852167-A878-963F-DAE4-1D64A601C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06" y="1107831"/>
            <a:ext cx="5925706" cy="3539055"/>
          </a:xfr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Vereinbarung unterschiedlicher Systemansätze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E97900-350B-EBA0-882E-A1E65C008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06" y="396098"/>
            <a:ext cx="6005574" cy="316520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Die Guten ins Töpfchen…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25DA55-7550-C454-3D82-01E227296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e.V.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 2024 | Anke Beckert | 16.04.2024 |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A94A37-C5CB-42FF-E9A3-7066BDDFF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pPr/>
              <a:t>5</a:t>
            </a:fld>
            <a:endParaRPr lang="de-DE" dirty="0">
              <a:latin typeface="Calibri" panose="020F0502020204030204" pitchFamily="34" charset="0"/>
              <a:ea typeface="Open Sans Normal" charset="0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45BD652-5057-A36C-720D-02FFA37061E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060" y="188966"/>
            <a:ext cx="6665530" cy="176794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Deutscher Nahverkehrstag – Koblenz, 16.04.2024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648B6B4-14A0-71BA-F41D-14DA1EB2448B}"/>
              </a:ext>
            </a:extLst>
          </p:cNvPr>
          <p:cNvSpPr txBox="1"/>
          <p:nvPr/>
        </p:nvSpPr>
        <p:spPr>
          <a:xfrm>
            <a:off x="586060" y="720227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Qualitätsanforderungen im DELFI-Kontext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BCB688A-81D5-ABBD-1A98-0E9B0E02D455}"/>
              </a:ext>
            </a:extLst>
          </p:cNvPr>
          <p:cNvSpPr txBox="1"/>
          <p:nvPr/>
        </p:nvSpPr>
        <p:spPr>
          <a:xfrm>
            <a:off x="586060" y="1616063"/>
            <a:ext cx="2614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Verkehrsmittel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A668DA5-9F6F-8FB2-EE97-FBF0DF328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220" y="825189"/>
            <a:ext cx="2243263" cy="392221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0A7B3B5-7410-D96C-F4FF-78CB9EE90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399" y="1578337"/>
            <a:ext cx="2013867" cy="320494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68F6CA8-ED55-8587-1BE0-781682F25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52" y="2408575"/>
            <a:ext cx="4248347" cy="23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2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84F33-EA46-CD7F-0CA2-DAEB75D07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39DBAC9-690F-081D-C069-04E302A9B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05" y="1107831"/>
            <a:ext cx="8072077" cy="3539055"/>
          </a:xfr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Abfangen von Fehlern an den richtigen 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C68A0EE-9F1B-D33F-3E61-E1BD6344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06" y="396098"/>
            <a:ext cx="6005574" cy="316520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Die Guten ins Töpfchen…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29C260-261C-5A14-04AD-A5A5F6170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e.V.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 2024 | Anke Beckert | 16.04.2024 |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0121E1-BF4F-492F-76E9-75618DBF3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pPr/>
              <a:t>6</a:t>
            </a:fld>
            <a:endParaRPr lang="de-DE" dirty="0">
              <a:latin typeface="Calibri" panose="020F0502020204030204" pitchFamily="34" charset="0"/>
              <a:ea typeface="Open Sans Normal" charset="0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A09D28-4547-542D-E762-0E155D8B50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060" y="188966"/>
            <a:ext cx="6665530" cy="176794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Deutscher Nahverkehrstag – Koblenz, 16.04.2024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351491-1005-82F5-86AF-138BE4CD0ECC}"/>
              </a:ext>
            </a:extLst>
          </p:cNvPr>
          <p:cNvSpPr txBox="1"/>
          <p:nvPr/>
        </p:nvSpPr>
        <p:spPr>
          <a:xfrm>
            <a:off x="586060" y="720227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Qualitätsprüfungen in den Prozessschritten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9B6ABB6-A3EE-BD0B-48B7-0A923F2EBEF9}"/>
              </a:ext>
            </a:extLst>
          </p:cNvPr>
          <p:cNvSpPr/>
          <p:nvPr/>
        </p:nvSpPr>
        <p:spPr>
          <a:xfrm>
            <a:off x="586060" y="2694515"/>
            <a:ext cx="1687759" cy="8964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Datenimport</a:t>
            </a:r>
          </a:p>
        </p:txBody>
      </p:sp>
      <p:sp>
        <p:nvSpPr>
          <p:cNvPr id="14" name="Sprechblase: rechteckig mit abgerundeten Ecken 13">
            <a:extLst>
              <a:ext uri="{FF2B5EF4-FFF2-40B4-BE49-F238E27FC236}">
                <a16:creationId xmlns:a16="http://schemas.microsoft.com/office/drawing/2014/main" id="{174AAF8F-1564-799B-3E59-03DE28BD5DD7}"/>
              </a:ext>
            </a:extLst>
          </p:cNvPr>
          <p:cNvSpPr/>
          <p:nvPr/>
        </p:nvSpPr>
        <p:spPr>
          <a:xfrm>
            <a:off x="2273819" y="1549299"/>
            <a:ext cx="1553735" cy="893749"/>
          </a:xfrm>
          <a:prstGeom prst="wedgeRoundRectCallout">
            <a:avLst>
              <a:gd name="adj1" fmla="val -70869"/>
              <a:gd name="adj2" fmla="val 76801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Haben alle Haltestellen und Masten DHIDs?</a:t>
            </a:r>
          </a:p>
        </p:txBody>
      </p:sp>
      <p:sp>
        <p:nvSpPr>
          <p:cNvPr id="23" name="Sprechblase: rechteckig mit abgerundeten Ecken 22">
            <a:extLst>
              <a:ext uri="{FF2B5EF4-FFF2-40B4-BE49-F238E27FC236}">
                <a16:creationId xmlns:a16="http://schemas.microsoft.com/office/drawing/2014/main" id="{2896071A-A32D-96C0-B628-F68F0395AB1D}"/>
              </a:ext>
            </a:extLst>
          </p:cNvPr>
          <p:cNvSpPr/>
          <p:nvPr/>
        </p:nvSpPr>
        <p:spPr>
          <a:xfrm>
            <a:off x="1963616" y="4042031"/>
            <a:ext cx="1567604" cy="672528"/>
          </a:xfrm>
          <a:prstGeom prst="wedgeRoundRectCallout">
            <a:avLst>
              <a:gd name="adj1" fmla="val -54173"/>
              <a:gd name="adj2" fmla="val -113011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Verstehen wir die gelieferten Verkehrsmittel?</a:t>
            </a:r>
          </a:p>
        </p:txBody>
      </p:sp>
      <p:sp>
        <p:nvSpPr>
          <p:cNvPr id="33" name="Sprechblase: rechteckig mit abgerundeten Ecken 32">
            <a:extLst>
              <a:ext uri="{FF2B5EF4-FFF2-40B4-BE49-F238E27FC236}">
                <a16:creationId xmlns:a16="http://schemas.microsoft.com/office/drawing/2014/main" id="{91BDFB2C-F2F8-00DB-66B4-EB6F01A7CB53}"/>
              </a:ext>
            </a:extLst>
          </p:cNvPr>
          <p:cNvSpPr/>
          <p:nvPr/>
        </p:nvSpPr>
        <p:spPr>
          <a:xfrm>
            <a:off x="586060" y="1555235"/>
            <a:ext cx="1553735" cy="893749"/>
          </a:xfrm>
          <a:prstGeom prst="wedgeRoundRectCallout">
            <a:avLst>
              <a:gd name="adj1" fmla="val -37376"/>
              <a:gd name="adj2" fmla="val 75969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Sind die Daten in sich konsistent?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78FFF321-62E4-E76F-18DC-DF8AC09767DE}"/>
              </a:ext>
            </a:extLst>
          </p:cNvPr>
          <p:cNvSpPr/>
          <p:nvPr/>
        </p:nvSpPr>
        <p:spPr>
          <a:xfrm>
            <a:off x="586059" y="4042031"/>
            <a:ext cx="1211095" cy="672528"/>
          </a:xfrm>
          <a:prstGeom prst="wedgeRoundRectCallout">
            <a:avLst>
              <a:gd name="adj1" fmla="val -10069"/>
              <a:gd name="adj2" fmla="val -115222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Haben alle Linien DTIDs?</a:t>
            </a:r>
          </a:p>
        </p:txBody>
      </p:sp>
      <p:pic>
        <p:nvPicPr>
          <p:cNvPr id="11" name="Grafik 10" descr="Spatz mit einfarbiger Füllung">
            <a:extLst>
              <a:ext uri="{FF2B5EF4-FFF2-40B4-BE49-F238E27FC236}">
                <a16:creationId xmlns:a16="http://schemas.microsoft.com/office/drawing/2014/main" id="{A052BB12-36B3-187C-9DC3-DD0A1A0A3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728690" y="3386605"/>
            <a:ext cx="1017428" cy="914400"/>
          </a:xfrm>
          <a:prstGeom prst="rect">
            <a:avLst/>
          </a:prstGeom>
        </p:spPr>
      </p:pic>
      <p:sp>
        <p:nvSpPr>
          <p:cNvPr id="12" name="Flussdiagramm: Magnetplattenspeicher 11">
            <a:extLst>
              <a:ext uri="{FF2B5EF4-FFF2-40B4-BE49-F238E27FC236}">
                <a16:creationId xmlns:a16="http://schemas.microsoft.com/office/drawing/2014/main" id="{D117388E-2ABB-BD04-7850-30B10F376F80}"/>
              </a:ext>
            </a:extLst>
          </p:cNvPr>
          <p:cNvSpPr/>
          <p:nvPr/>
        </p:nvSpPr>
        <p:spPr>
          <a:xfrm>
            <a:off x="4728690" y="2181643"/>
            <a:ext cx="1017428" cy="625634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995664B-8DDD-5229-CFD1-9F3D9226F870}"/>
              </a:ext>
            </a:extLst>
          </p:cNvPr>
          <p:cNvSpPr txBox="1"/>
          <p:nvPr/>
        </p:nvSpPr>
        <p:spPr>
          <a:xfrm>
            <a:off x="5873345" y="2294405"/>
            <a:ext cx="2614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Töpfchen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F8D4ECE-5CA8-2F38-5C34-DE93C12C14A2}"/>
              </a:ext>
            </a:extLst>
          </p:cNvPr>
          <p:cNvSpPr txBox="1"/>
          <p:nvPr/>
        </p:nvSpPr>
        <p:spPr>
          <a:xfrm>
            <a:off x="5873345" y="3636641"/>
            <a:ext cx="2614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Kröpfchen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DD0FDFDA-A60B-E357-9C24-A8CA354CEC2B}"/>
              </a:ext>
            </a:extLst>
          </p:cNvPr>
          <p:cNvSpPr/>
          <p:nvPr/>
        </p:nvSpPr>
        <p:spPr>
          <a:xfrm rot="20622230">
            <a:off x="2855175" y="2521297"/>
            <a:ext cx="1553735" cy="4129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Die Guten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3DF61900-DDEC-7469-233D-B679E3BA5325}"/>
              </a:ext>
            </a:extLst>
          </p:cNvPr>
          <p:cNvSpPr/>
          <p:nvPr/>
        </p:nvSpPr>
        <p:spPr>
          <a:xfrm rot="999494">
            <a:off x="2856059" y="3259031"/>
            <a:ext cx="1553735" cy="4129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Die Schlechten</a:t>
            </a:r>
          </a:p>
        </p:txBody>
      </p:sp>
    </p:spTree>
    <p:extLst>
      <p:ext uri="{BB962C8B-B14F-4D97-AF65-F5344CB8AC3E}">
        <p14:creationId xmlns:p14="http://schemas.microsoft.com/office/powerpoint/2010/main" val="16532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011CD-C296-B11A-8E73-D975A932E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E5FCAE1-70D7-5578-1196-A91EA5252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05" y="1107831"/>
            <a:ext cx="8072077" cy="3539055"/>
          </a:xfr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Abfangen von Fehlern an den richtigen 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567465-E1C9-8741-9506-15E134FFA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06" y="396098"/>
            <a:ext cx="6005574" cy="316520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Die Guten ins Töpfchen…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C98C10-2F96-302F-6910-81FEB6AF1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e.V.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 2024 | Anke Beckert | 16.04.2024 |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9704F6-BB75-3871-E27E-8F6975F9D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pPr/>
              <a:t>7</a:t>
            </a:fld>
            <a:endParaRPr lang="de-DE" dirty="0">
              <a:latin typeface="Calibri" panose="020F0502020204030204" pitchFamily="34" charset="0"/>
              <a:ea typeface="Open Sans Normal" charset="0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2345DB-DAA9-BF61-A523-4EE97D63338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060" y="188966"/>
            <a:ext cx="6665530" cy="176794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Deutscher Nahverkehrstag – Koblenz, 16.04.2024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B23DDC1-4DFA-278E-01D3-F975C66D24C1}"/>
              </a:ext>
            </a:extLst>
          </p:cNvPr>
          <p:cNvSpPr txBox="1"/>
          <p:nvPr/>
        </p:nvSpPr>
        <p:spPr>
          <a:xfrm>
            <a:off x="586060" y="720227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Qualitätsprüfungen in den Prozessschritten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2A2C72F-2530-9730-B23B-31BF7837CA53}"/>
              </a:ext>
            </a:extLst>
          </p:cNvPr>
          <p:cNvSpPr/>
          <p:nvPr/>
        </p:nvSpPr>
        <p:spPr>
          <a:xfrm>
            <a:off x="586060" y="2694515"/>
            <a:ext cx="1687759" cy="8964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Datenimport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A40162C-95A2-4B02-8C13-AA4974C16BBF}"/>
              </a:ext>
            </a:extLst>
          </p:cNvPr>
          <p:cNvSpPr/>
          <p:nvPr/>
        </p:nvSpPr>
        <p:spPr>
          <a:xfrm>
            <a:off x="3769766" y="2694515"/>
            <a:ext cx="1687759" cy="89471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Datenintegration</a:t>
            </a:r>
          </a:p>
        </p:txBody>
      </p:sp>
      <p:sp>
        <p:nvSpPr>
          <p:cNvPr id="29" name="Sprechblase: rechteckig mit abgerundeten Ecken 28">
            <a:extLst>
              <a:ext uri="{FF2B5EF4-FFF2-40B4-BE49-F238E27FC236}">
                <a16:creationId xmlns:a16="http://schemas.microsoft.com/office/drawing/2014/main" id="{CA0C64A2-EAFD-30B2-C880-EECF7B969DF6}"/>
              </a:ext>
            </a:extLst>
          </p:cNvPr>
          <p:cNvSpPr/>
          <p:nvPr/>
        </p:nvSpPr>
        <p:spPr>
          <a:xfrm>
            <a:off x="1230302" y="4071746"/>
            <a:ext cx="2535044" cy="675656"/>
          </a:xfrm>
          <a:prstGeom prst="wedgeRoundRectCallout">
            <a:avLst>
              <a:gd name="adj1" fmla="val 59327"/>
              <a:gd name="adj2" fmla="val -120975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Gibt es für jede Haltestelle einen verantwortlichen Lieferanten?</a:t>
            </a:r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BE507543-0305-929E-5559-810674FC78DB}"/>
              </a:ext>
            </a:extLst>
          </p:cNvPr>
          <p:cNvSpPr/>
          <p:nvPr/>
        </p:nvSpPr>
        <p:spPr>
          <a:xfrm>
            <a:off x="2273819" y="2980330"/>
            <a:ext cx="1491527" cy="32308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prechblase: rechteckig mit abgerundeten Ecken 19">
            <a:extLst>
              <a:ext uri="{FF2B5EF4-FFF2-40B4-BE49-F238E27FC236}">
                <a16:creationId xmlns:a16="http://schemas.microsoft.com/office/drawing/2014/main" id="{142D8967-664D-18B0-F51A-9A9EEBD9799F}"/>
              </a:ext>
            </a:extLst>
          </p:cNvPr>
          <p:cNvSpPr/>
          <p:nvPr/>
        </p:nvSpPr>
        <p:spPr>
          <a:xfrm>
            <a:off x="5766034" y="1538112"/>
            <a:ext cx="1657883" cy="892210"/>
          </a:xfrm>
          <a:prstGeom prst="wedgeRoundRectCallout">
            <a:avLst>
              <a:gd name="adj1" fmla="val -78277"/>
              <a:gd name="adj2" fmla="val 78901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Müssen doppelte Linien ausgefiltert werden?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B6C9D290-CC22-0DCD-576D-F1C4D9383419}"/>
              </a:ext>
            </a:extLst>
          </p:cNvPr>
          <p:cNvSpPr/>
          <p:nvPr/>
        </p:nvSpPr>
        <p:spPr>
          <a:xfrm>
            <a:off x="3978337" y="1538112"/>
            <a:ext cx="1657883" cy="892210"/>
          </a:xfrm>
          <a:prstGeom prst="wedgeRoundRectCallout">
            <a:avLst>
              <a:gd name="adj1" fmla="val -14154"/>
              <a:gd name="adj2" fmla="val 78902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Haben alle Haltestellen und Masten Koordinaten?</a:t>
            </a: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EC7F586A-D683-1A42-C949-7E578351D2DD}"/>
              </a:ext>
            </a:extLst>
          </p:cNvPr>
          <p:cNvSpPr/>
          <p:nvPr/>
        </p:nvSpPr>
        <p:spPr>
          <a:xfrm>
            <a:off x="2190640" y="1538490"/>
            <a:ext cx="1657883" cy="892210"/>
          </a:xfrm>
          <a:prstGeom prst="wedgeRoundRectCallout">
            <a:avLst>
              <a:gd name="adj1" fmla="val 53557"/>
              <a:gd name="adj2" fmla="val 78902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Sind gleiche Haltestellen einander zugeordnet?</a:t>
            </a: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48DC8662-AC8D-AF42-F544-69BD225553D2}"/>
              </a:ext>
            </a:extLst>
          </p:cNvPr>
          <p:cNvSpPr/>
          <p:nvPr/>
        </p:nvSpPr>
        <p:spPr>
          <a:xfrm>
            <a:off x="5847288" y="4071746"/>
            <a:ext cx="1343101" cy="675656"/>
          </a:xfrm>
          <a:prstGeom prst="wedgeRoundRectCallout">
            <a:avLst>
              <a:gd name="adj1" fmla="val -120140"/>
              <a:gd name="adj2" fmla="val -122075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Sind Fahrpläne plausibel?</a:t>
            </a: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678D95D5-1D0A-F5A1-4688-17AD25960A5A}"/>
              </a:ext>
            </a:extLst>
          </p:cNvPr>
          <p:cNvSpPr/>
          <p:nvPr/>
        </p:nvSpPr>
        <p:spPr>
          <a:xfrm>
            <a:off x="7315581" y="4055826"/>
            <a:ext cx="1343101" cy="691576"/>
          </a:xfrm>
          <a:prstGeom prst="wedgeRoundRectCallout">
            <a:avLst>
              <a:gd name="adj1" fmla="val -186007"/>
              <a:gd name="adj2" fmla="val -201546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Laufen Fahrpläne aus?</a:t>
            </a:r>
          </a:p>
        </p:txBody>
      </p:sp>
      <p:sp>
        <p:nvSpPr>
          <p:cNvPr id="13" name="Sprechblase: rechteckig mit abgerundeten Ecken 12">
            <a:extLst>
              <a:ext uri="{FF2B5EF4-FFF2-40B4-BE49-F238E27FC236}">
                <a16:creationId xmlns:a16="http://schemas.microsoft.com/office/drawing/2014/main" id="{A9BC4CA6-F800-4578-82B9-A2BC89400611}"/>
              </a:ext>
            </a:extLst>
          </p:cNvPr>
          <p:cNvSpPr/>
          <p:nvPr/>
        </p:nvSpPr>
        <p:spPr>
          <a:xfrm>
            <a:off x="3875811" y="4071746"/>
            <a:ext cx="1846285" cy="675656"/>
          </a:xfrm>
          <a:prstGeom prst="wedgeRoundRectCallout">
            <a:avLst>
              <a:gd name="adj1" fmla="val -27646"/>
              <a:gd name="adj2" fmla="val -118774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Sind Haltestellennamen eindeutig?</a:t>
            </a:r>
          </a:p>
        </p:txBody>
      </p:sp>
    </p:spTree>
    <p:extLst>
      <p:ext uri="{BB962C8B-B14F-4D97-AF65-F5344CB8AC3E}">
        <p14:creationId xmlns:p14="http://schemas.microsoft.com/office/powerpoint/2010/main" val="423287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2A7FD-F34A-4DC1-BF46-8149420C3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9F947C6-1ADD-E1D5-98A5-FD2D5292B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05" y="1107831"/>
            <a:ext cx="8072077" cy="3539055"/>
          </a:xfr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Abfangen von Fehlern an den richtigen 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F4754A-EDCB-16DF-520C-B6F8BF28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06" y="396098"/>
            <a:ext cx="6005574" cy="316520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Die Guten ins Töpfchen…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AE3DC5-05F5-C03C-B624-25A9E59DA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e.V.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 2024 | Anke Beckert | 16.04.2024 |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17E166-2C3A-96E8-F6AD-7C97A8A69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pPr/>
              <a:t>8</a:t>
            </a:fld>
            <a:endParaRPr lang="de-DE" dirty="0">
              <a:latin typeface="Calibri" panose="020F0502020204030204" pitchFamily="34" charset="0"/>
              <a:ea typeface="Open Sans Normal" charset="0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B447B3C-F1AD-81C3-A8F7-5F8E46952B1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060" y="188966"/>
            <a:ext cx="6665530" cy="176794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Deutscher Nahverkehrstag – Koblenz, 16.04.2024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D3793F-90BE-C046-4224-55DC50A3A1E3}"/>
              </a:ext>
            </a:extLst>
          </p:cNvPr>
          <p:cNvSpPr txBox="1"/>
          <p:nvPr/>
        </p:nvSpPr>
        <p:spPr>
          <a:xfrm>
            <a:off x="586060" y="720227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Qualitätsprüfungen in den Prozessschritten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575846-4943-0282-DCB2-863AAB09BE74}"/>
              </a:ext>
            </a:extLst>
          </p:cNvPr>
          <p:cNvSpPr/>
          <p:nvPr/>
        </p:nvSpPr>
        <p:spPr>
          <a:xfrm>
            <a:off x="586060" y="2694515"/>
            <a:ext cx="1687759" cy="8964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Datenimport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1D847C5-E0FC-2EC4-117A-F54DD3117FA7}"/>
              </a:ext>
            </a:extLst>
          </p:cNvPr>
          <p:cNvSpPr/>
          <p:nvPr/>
        </p:nvSpPr>
        <p:spPr>
          <a:xfrm>
            <a:off x="3769766" y="2694515"/>
            <a:ext cx="1687759" cy="89471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Datenintegration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295F7B1-AE29-1B6E-A6C3-75867FED328F}"/>
              </a:ext>
            </a:extLst>
          </p:cNvPr>
          <p:cNvSpPr/>
          <p:nvPr/>
        </p:nvSpPr>
        <p:spPr>
          <a:xfrm>
            <a:off x="6953472" y="2694515"/>
            <a:ext cx="1687759" cy="89471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Datenexport</a:t>
            </a:r>
          </a:p>
        </p:txBody>
      </p:sp>
      <p:sp>
        <p:nvSpPr>
          <p:cNvPr id="28" name="Sprechblase: rechteckig mit abgerundeten Ecken 27">
            <a:extLst>
              <a:ext uri="{FF2B5EF4-FFF2-40B4-BE49-F238E27FC236}">
                <a16:creationId xmlns:a16="http://schemas.microsoft.com/office/drawing/2014/main" id="{7A06CD15-3005-1712-39D0-AAAA3F1AB38F}"/>
              </a:ext>
            </a:extLst>
          </p:cNvPr>
          <p:cNvSpPr/>
          <p:nvPr/>
        </p:nvSpPr>
        <p:spPr>
          <a:xfrm>
            <a:off x="6393366" y="4028367"/>
            <a:ext cx="2269736" cy="675656"/>
          </a:xfrm>
          <a:prstGeom prst="wedgeRoundRectCallout">
            <a:avLst>
              <a:gd name="adj1" fmla="val 34754"/>
              <a:gd name="adj2" fmla="val -112461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Können alle Haltestellen und Masten erreicht werden?</a:t>
            </a:r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16E53E15-2D79-324A-C713-08A4EB7AACBE}"/>
              </a:ext>
            </a:extLst>
          </p:cNvPr>
          <p:cNvSpPr/>
          <p:nvPr/>
        </p:nvSpPr>
        <p:spPr>
          <a:xfrm>
            <a:off x="2273819" y="2980330"/>
            <a:ext cx="1491527" cy="32308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262D9FFF-0510-3581-7487-5944EF550332}"/>
              </a:ext>
            </a:extLst>
          </p:cNvPr>
          <p:cNvSpPr/>
          <p:nvPr/>
        </p:nvSpPr>
        <p:spPr>
          <a:xfrm>
            <a:off x="5461673" y="2986179"/>
            <a:ext cx="1487380" cy="32308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EE5D67A0-5898-56A8-8DE5-FE92BC38645B}"/>
              </a:ext>
            </a:extLst>
          </p:cNvPr>
          <p:cNvSpPr/>
          <p:nvPr/>
        </p:nvSpPr>
        <p:spPr>
          <a:xfrm>
            <a:off x="5278244" y="1538112"/>
            <a:ext cx="2145673" cy="892210"/>
          </a:xfrm>
          <a:prstGeom prst="wedgeRoundRectCallout">
            <a:avLst>
              <a:gd name="adj1" fmla="val 35171"/>
              <a:gd name="adj2" fmla="val 77235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Gibt es genauso viele Linien/Fahrten wie beim letzten Export?</a:t>
            </a: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11DDA06C-E038-780E-5109-517C4A0D2B3D}"/>
              </a:ext>
            </a:extLst>
          </p:cNvPr>
          <p:cNvSpPr/>
          <p:nvPr/>
        </p:nvSpPr>
        <p:spPr>
          <a:xfrm>
            <a:off x="7552282" y="1538570"/>
            <a:ext cx="1108610" cy="892210"/>
          </a:xfrm>
          <a:prstGeom prst="wedgeRoundRectCallout">
            <a:avLst>
              <a:gd name="adj1" fmla="val -49993"/>
              <a:gd name="adj2" fmla="val 78068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Sind Fahrpläne plausibel?</a:t>
            </a:r>
          </a:p>
        </p:txBody>
      </p:sp>
    </p:spTree>
    <p:extLst>
      <p:ext uri="{BB962C8B-B14F-4D97-AF65-F5344CB8AC3E}">
        <p14:creationId xmlns:p14="http://schemas.microsoft.com/office/powerpoint/2010/main" val="342380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86605" y="396098"/>
            <a:ext cx="6744225" cy="316520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… die Schlechten ins Kröpfchen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© DELFI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e.V.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 2024 | Anke Beckert | 16.04.2024 |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t>Seite:  </a:t>
            </a:r>
            <a:fld id="{4EC31102-34D1-C241-90D9-D985D0E188BC}" type="slidenum"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Open Sans Normal" charset="0"/>
                <a:cs typeface="Calibri" panose="020F0502020204030204" pitchFamily="34" charset="0"/>
              </a:rPr>
              <a:pPr/>
              <a:t>9</a:t>
            </a:fld>
            <a:endParaRPr lang="de-DE" dirty="0">
              <a:latin typeface="Calibri" panose="020F0502020204030204" pitchFamily="34" charset="0"/>
              <a:ea typeface="Open Sans Normal" charset="0"/>
              <a:cs typeface="Calibri" panose="020F050202020403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0"/>
          </p:nvPr>
        </p:nvSpPr>
        <p:spPr>
          <a:xfrm>
            <a:off x="586059" y="188966"/>
            <a:ext cx="6338009" cy="187274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Deutscher Nahverkehrstag – Koblenz, 16.04.2024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A47679-767D-5171-B5F0-EBAF6684FCCE}"/>
              </a:ext>
            </a:extLst>
          </p:cNvPr>
          <p:cNvSpPr txBox="1"/>
          <p:nvPr/>
        </p:nvSpPr>
        <p:spPr>
          <a:xfrm>
            <a:off x="586060" y="720227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Folgen schlechter Datenqualität</a:t>
            </a: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C898FBA4-5169-154E-8413-F8574A95D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06" y="1107832"/>
            <a:ext cx="4245590" cy="451338"/>
          </a:xfrm>
        </p:spPr>
        <p:txBody>
          <a:bodyPr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Fehlende 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0D250AE-86E6-2B38-A386-3468C8D28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756" y="777208"/>
            <a:ext cx="1870271" cy="397119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9B88CB3-8C7B-3B71-AA9D-8690F8D6F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996" y="1230923"/>
            <a:ext cx="3088896" cy="30724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0692BEE-A0EB-1E28-6430-C8DE0C33AAF8}"/>
                  </a:ext>
                </a:extLst>
              </p14:cNvPr>
              <p14:cNvContentPartPr/>
              <p14:nvPr/>
            </p14:nvContentPartPr>
            <p14:xfrm>
              <a:off x="6963203" y="2518283"/>
              <a:ext cx="1410480" cy="3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0692BEE-A0EB-1E28-6430-C8DE0C33AA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54563" y="2509283"/>
                <a:ext cx="1428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D7864E9-ED39-0750-D28B-A45D63391C70}"/>
                  </a:ext>
                </a:extLst>
              </p14:cNvPr>
              <p14:cNvContentPartPr/>
              <p14:nvPr/>
            </p14:nvContentPartPr>
            <p14:xfrm>
              <a:off x="6969323" y="3127763"/>
              <a:ext cx="1398600" cy="3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D7864E9-ED39-0750-D28B-A45D63391C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60323" y="3119123"/>
                <a:ext cx="1416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900D98C-8C46-D461-1E15-F5542037E72C}"/>
                  </a:ext>
                </a:extLst>
              </p14:cNvPr>
              <p14:cNvContentPartPr/>
              <p14:nvPr/>
            </p14:nvContentPartPr>
            <p14:xfrm>
              <a:off x="6969323" y="4013003"/>
              <a:ext cx="1432080" cy="3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900D98C-8C46-D461-1E15-F5542037E7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60323" y="4004003"/>
                <a:ext cx="144972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FA28103E-A088-7CF0-8734-29A6EE7DDCB6}"/>
              </a:ext>
            </a:extLst>
          </p:cNvPr>
          <p:cNvSpPr txBox="1">
            <a:spLocks/>
          </p:cNvSpPr>
          <p:nvPr/>
        </p:nvSpPr>
        <p:spPr>
          <a:xfrm>
            <a:off x="586060" y="1623610"/>
            <a:ext cx="2807772" cy="2799663"/>
          </a:xfrm>
          <a:prstGeom prst="rect">
            <a:avLst/>
          </a:prstGeom>
        </p:spPr>
        <p:txBody>
          <a:bodyPr vert="horz" lIns="77916" tIns="38958" rIns="77916" bIns="38958" rtlCol="0">
            <a:noAutofit/>
          </a:bodyPr>
          <a:lstStyle>
            <a:lvl1pPr marL="0" marR="0" indent="0" algn="l" defTabSz="779160" rtl="0" eaLnBrk="1" fontAlgn="auto" latinLnBrk="0" hangingPunct="1">
              <a:lnSpc>
                <a:spcPct val="130000"/>
              </a:lnSpc>
              <a:spcBef>
                <a:spcPts val="8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 baseline="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1pPr>
            <a:lvl2pPr marL="584370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2pPr>
            <a:lvl3pPr marL="973950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3pPr>
            <a:lvl4pPr marL="1363530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4pPr>
            <a:lvl5pPr marL="175311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Open Sans Normal" charset="0"/>
                <a:cs typeface="Open Sans Normal" charset="0"/>
              </a:defRPr>
            </a:lvl5pPr>
            <a:lvl6pPr marL="214269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27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85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431" indent="-194790" algn="l" defTabSz="779160" rtl="0" eaLnBrk="1" latinLnBrk="0" hangingPunct="1">
              <a:lnSpc>
                <a:spcPct val="90000"/>
              </a:lnSpc>
              <a:spcBef>
                <a:spcPts val="426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Fehlende/falsche Koordinaten</a:t>
            </a:r>
          </a:p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Unplausible Fahrzeiten</a:t>
            </a:r>
          </a:p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Verwerfen von Datensätzen bei der Aufbereitung</a:t>
            </a:r>
          </a:p>
          <a:p>
            <a:pPr marL="360000">
              <a:spcBef>
                <a:spcPts val="300"/>
              </a:spcBef>
            </a:pP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50313"/>
      </p:ext>
    </p:extLst>
  </p:cSld>
  <p:clrMapOvr>
    <a:masterClrMapping/>
  </p:clrMapOvr>
</p:sld>
</file>

<file path=ppt/theme/theme1.xml><?xml version="1.0" encoding="utf-8"?>
<a:theme xmlns:a="http://schemas.openxmlformats.org/drawingml/2006/main" name="PPTMaster">
  <a:themeElements>
    <a:clrScheme name="Benutzerdefiniert 1">
      <a:dk1>
        <a:srgbClr val="000000"/>
      </a:dk1>
      <a:lt1>
        <a:srgbClr val="FFFFFF"/>
      </a:lt1>
      <a:dk2>
        <a:srgbClr val="11A697"/>
      </a:dk2>
      <a:lt2>
        <a:srgbClr val="0F5959"/>
      </a:lt2>
      <a:accent1>
        <a:srgbClr val="BFD3D9"/>
      </a:accent1>
      <a:accent2>
        <a:srgbClr val="638CA6"/>
      </a:accent2>
      <a:accent3>
        <a:srgbClr val="B83844"/>
      </a:accent3>
      <a:accent4>
        <a:srgbClr val="DADADA"/>
      </a:accent4>
      <a:accent5>
        <a:srgbClr val="EDEDED"/>
      </a:accent5>
      <a:accent6>
        <a:srgbClr val="F6F6F6"/>
      </a:accent6>
      <a:hlink>
        <a:srgbClr val="424242"/>
      </a:hlink>
      <a:folHlink>
        <a:srgbClr val="000000"/>
      </a:folHlink>
    </a:clrScheme>
    <a:fontScheme name="Source Sans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 lnSpcReduction="10000"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PTMaster">
  <a:themeElements>
    <a:clrScheme name="Benutzerdefiniert 1">
      <a:dk1>
        <a:srgbClr val="000000"/>
      </a:dk1>
      <a:lt1>
        <a:srgbClr val="FFFFFF"/>
      </a:lt1>
      <a:dk2>
        <a:srgbClr val="11A697"/>
      </a:dk2>
      <a:lt2>
        <a:srgbClr val="0F5959"/>
      </a:lt2>
      <a:accent1>
        <a:srgbClr val="BFD3D9"/>
      </a:accent1>
      <a:accent2>
        <a:srgbClr val="638CA6"/>
      </a:accent2>
      <a:accent3>
        <a:srgbClr val="B83844"/>
      </a:accent3>
      <a:accent4>
        <a:srgbClr val="DADADA"/>
      </a:accent4>
      <a:accent5>
        <a:srgbClr val="EDEDED"/>
      </a:accent5>
      <a:accent6>
        <a:srgbClr val="F6F6F6"/>
      </a:accent6>
      <a:hlink>
        <a:srgbClr val="424242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 lnSpcReduction="10000"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867</Words>
  <Application>Microsoft Office PowerPoint</Application>
  <PresentationFormat>Bildschirmpräsentation (16:9)</PresentationFormat>
  <Paragraphs>167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Open Sans Normal</vt:lpstr>
      <vt:lpstr>Source Sans Pro</vt:lpstr>
      <vt:lpstr>Source Sans Pro SemiBold</vt:lpstr>
      <vt:lpstr>Wingdings</vt:lpstr>
      <vt:lpstr>PPTMaster</vt:lpstr>
      <vt:lpstr>2_PPTMaster</vt:lpstr>
      <vt:lpstr>DELFI und Qualität Die Guten ins Töpfchen, die Schlechten ins Kröpfchen</vt:lpstr>
      <vt:lpstr>Agenda</vt:lpstr>
      <vt:lpstr>Die Guten ins Töpfchen…</vt:lpstr>
      <vt:lpstr>Die Guten ins Töpfchen…</vt:lpstr>
      <vt:lpstr>Die Guten ins Töpfchen…</vt:lpstr>
      <vt:lpstr>Die Guten ins Töpfchen…</vt:lpstr>
      <vt:lpstr>Die Guten ins Töpfchen…</vt:lpstr>
      <vt:lpstr>Die Guten ins Töpfchen…</vt:lpstr>
      <vt:lpstr>… die Schlechten ins Kröpfchen</vt:lpstr>
      <vt:lpstr>… die Schlechten ins Kröpfchen</vt:lpstr>
      <vt:lpstr>… die Schlechten ins Kröpfchen</vt:lpstr>
      <vt:lpstr>PowerPoint-Präsentation</vt:lpstr>
      <vt:lpstr>Bildnachweis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mindmelt</dc:creator>
  <cp:lastModifiedBy>Anke Beckert</cp:lastModifiedBy>
  <cp:revision>2054</cp:revision>
  <cp:lastPrinted>2022-06-15T06:15:22Z</cp:lastPrinted>
  <dcterms:created xsi:type="dcterms:W3CDTF">2015-05-06T05:52:13Z</dcterms:created>
  <dcterms:modified xsi:type="dcterms:W3CDTF">2024-04-04T09:48:30Z</dcterms:modified>
</cp:coreProperties>
</file>