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6" r:id="rId1"/>
  </p:sldMasterIdLst>
  <p:notesMasterIdLst>
    <p:notesMasterId r:id="rId16"/>
  </p:notesMasterIdLst>
  <p:sldIdLst>
    <p:sldId id="259" r:id="rId2"/>
    <p:sldId id="262" r:id="rId3"/>
    <p:sldId id="266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76" r:id="rId13"/>
    <p:sldId id="277" r:id="rId14"/>
    <p:sldId id="267" r:id="rId15"/>
  </p:sldIdLst>
  <p:sldSz cx="12192000" cy="6858000"/>
  <p:notesSz cx="6858000" cy="9144000"/>
  <p:defaultTextStyle>
    <a:defPPr>
      <a:defRPr lang="de-DE"/>
    </a:defPPr>
    <a:lvl1pPr marL="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AB51D"/>
    <a:srgbClr val="0B397C"/>
    <a:srgbClr val="003677"/>
    <a:srgbClr val="193A7B"/>
    <a:srgbClr val="000000"/>
    <a:srgbClr val="8888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406" autoAdjust="0"/>
    <p:restoredTop sz="94660"/>
  </p:normalViewPr>
  <p:slideViewPr>
    <p:cSldViewPr snapToGrid="0" showGuides="1">
      <p:cViewPr varScale="1">
        <p:scale>
          <a:sx n="107" d="100"/>
          <a:sy n="107" d="100"/>
        </p:scale>
        <p:origin x="120" y="1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43E2BA-3F93-428C-8AA0-502F22A34CA1}" type="datetimeFigureOut">
              <a:rPr lang="de-DE" smtClean="0"/>
              <a:t>16.06.2026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863C38-FCB2-47AC-A6AD-890EF28FA0B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123496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oleObject" Target="../embeddings/oleObject1.bin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feld 10"/>
          <p:cNvSpPr txBox="1"/>
          <p:nvPr userDrawn="1"/>
        </p:nvSpPr>
        <p:spPr>
          <a:xfrm>
            <a:off x="0" y="6098071"/>
            <a:ext cx="11712000" cy="576000"/>
          </a:xfrm>
          <a:prstGeom prst="rect">
            <a:avLst/>
          </a:prstGeom>
          <a:solidFill>
            <a:srgbClr val="7AB51D"/>
          </a:solidFill>
        </p:spPr>
        <p:txBody>
          <a:bodyPr vert="horz" wrap="square" lIns="480000" tIns="0" rIns="480000" bIns="0" rtlCol="0" anchor="ctr" anchorCtr="0">
            <a:noAutofit/>
          </a:bodyPr>
          <a:lstStyle/>
          <a:p>
            <a:pPr>
              <a:lnSpc>
                <a:spcPts val="1680"/>
              </a:lnSpc>
            </a:pPr>
            <a:r>
              <a:rPr lang="de-DE" sz="1330" b="1" spc="67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Ostfalia Hochschule für angewandte Wissenschaften</a:t>
            </a:r>
          </a:p>
          <a:p>
            <a:pPr>
              <a:lnSpc>
                <a:spcPts val="1680"/>
              </a:lnSpc>
            </a:pPr>
            <a:r>
              <a:rPr lang="de-DE" sz="1330" b="0" spc="67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−</a:t>
            </a:r>
            <a:r>
              <a:rPr lang="de-DE" sz="1330" b="0" spc="67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de-DE" sz="1330" b="0" spc="67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Hochschule Braunschweig/Wolfenbüttel · Karl-Scharfenberg-Straße 55–57 · 38229 Salzgitter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9425" y="1847337"/>
            <a:ext cx="11233149" cy="1581663"/>
          </a:xfrm>
        </p:spPr>
        <p:txBody>
          <a:bodyPr anchor="b" anchorCtr="0">
            <a:noAutofit/>
          </a:bodyPr>
          <a:lstStyle>
            <a:lvl1pPr algn="l">
              <a:defRPr sz="2500" baseline="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9426" y="3573378"/>
            <a:ext cx="11233150" cy="1079585"/>
          </a:xfrm>
        </p:spPr>
        <p:txBody>
          <a:bodyPr>
            <a:noAutofit/>
          </a:bodyPr>
          <a:lstStyle>
            <a:lvl1pPr marL="0" indent="0" algn="l">
              <a:buNone/>
              <a:defRPr sz="1800">
                <a:solidFill>
                  <a:srgbClr val="888888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  <a:endParaRPr lang="en-US" dirty="0"/>
          </a:p>
        </p:txBody>
      </p:sp>
      <p:cxnSp>
        <p:nvCxnSpPr>
          <p:cNvPr id="5" name="Gerade Verbindung 8"/>
          <p:cNvCxnSpPr/>
          <p:nvPr userDrawn="1"/>
        </p:nvCxnSpPr>
        <p:spPr>
          <a:xfrm>
            <a:off x="1127125" y="981075"/>
            <a:ext cx="1908175" cy="0"/>
          </a:xfrm>
          <a:prstGeom prst="line">
            <a:avLst/>
          </a:prstGeom>
          <a:ln w="12700">
            <a:solidFill>
              <a:srgbClr val="75B7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platzhalter 4"/>
          <p:cNvSpPr>
            <a:spLocks noGrp="1"/>
          </p:cNvSpPr>
          <p:nvPr>
            <p:ph type="body" sz="quarter" idx="11" hasCustomPrompt="1"/>
          </p:nvPr>
        </p:nvSpPr>
        <p:spPr>
          <a:xfrm>
            <a:off x="1127125" y="1061297"/>
            <a:ext cx="10585450" cy="215568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200" b="1">
                <a:solidFill>
                  <a:srgbClr val="75B727"/>
                </a:solidFill>
              </a:defRPr>
            </a:lvl1pPr>
            <a:lvl2pPr marL="270900" indent="0">
              <a:buNone/>
              <a:defRPr/>
            </a:lvl2pPr>
            <a:lvl3pPr marL="613800" indent="0">
              <a:buNone/>
              <a:defRPr/>
            </a:lvl3pPr>
            <a:lvl4pPr marL="956700" indent="0">
              <a:buNone/>
              <a:defRPr/>
            </a:lvl4pPr>
            <a:lvl5pPr marL="1299600" indent="0">
              <a:buNone/>
              <a:defRPr/>
            </a:lvl5pPr>
          </a:lstStyle>
          <a:p>
            <a:pPr lvl="0"/>
            <a:r>
              <a:rPr lang="de-DE"/>
              <a:t>Musterfakultät</a:t>
            </a:r>
          </a:p>
        </p:txBody>
      </p:sp>
    </p:spTree>
    <p:extLst>
      <p:ext uri="{BB962C8B-B14F-4D97-AF65-F5344CB8AC3E}">
        <p14:creationId xmlns:p14="http://schemas.microsoft.com/office/powerpoint/2010/main" val="27989717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02" userDrawn="1">
          <p15:clr>
            <a:srgbClr val="FBAE40"/>
          </p15:clr>
        </p15:guide>
        <p15:guide id="3" pos="7378" userDrawn="1">
          <p15:clr>
            <a:srgbClr val="FBAE40"/>
          </p15:clr>
        </p15:guide>
        <p15:guide id="4" orient="horz" pos="4201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20.05.2018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Titel; Referent/in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9534A-BDEF-4E2F-87B7-7CFE3C6EE2A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879458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_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20.05.2018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Titel; Referent/in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9534A-BDEF-4E2F-87B7-7CFE3C6EE2A5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Diagrammplatzhalter 6"/>
          <p:cNvSpPr>
            <a:spLocks noGrp="1"/>
          </p:cNvSpPr>
          <p:nvPr>
            <p:ph type="chart" sz="quarter" idx="13"/>
          </p:nvPr>
        </p:nvSpPr>
        <p:spPr>
          <a:xfrm>
            <a:off x="479424" y="1844674"/>
            <a:ext cx="11232575" cy="4537075"/>
          </a:xfrm>
        </p:spPr>
        <p:txBody>
          <a:bodyPr vert="horz" lIns="0" tIns="0" rIns="0" bIns="0" rtlCol="0">
            <a:noAutofit/>
          </a:bodyPr>
          <a:lstStyle>
            <a:lvl1pPr>
              <a:defRPr lang="de-DE"/>
            </a:lvl1pPr>
          </a:lstStyle>
          <a:p>
            <a:pPr lvl="0">
              <a:lnSpc>
                <a:spcPct val="120000"/>
              </a:lnSpc>
            </a:pPr>
            <a:r>
              <a:rPr lang="de-DE"/>
              <a:t>Diagramm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36846960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20.05.2018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Titel; Referent/in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9534A-BDEF-4E2F-87B7-7CFE3C6EE2A5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4"/>
          </p:nvPr>
        </p:nvSpPr>
        <p:spPr>
          <a:xfrm>
            <a:off x="4320000" y="1854000"/>
            <a:ext cx="7380000" cy="4537075"/>
          </a:xfrm>
        </p:spPr>
        <p:txBody>
          <a:bodyPr/>
          <a:lstStyle>
            <a:lvl1pPr>
              <a:lnSpc>
                <a:spcPct val="120000"/>
              </a:lnSpc>
              <a:defRPr/>
            </a:lvl1pPr>
            <a:lvl2pPr marL="685800" indent="-228600">
              <a:lnSpc>
                <a:spcPct val="120000"/>
              </a:lnSpc>
              <a:buFont typeface="Symbol" panose="05050102010706020507" pitchFamily="18" charset="2"/>
              <a:buChar char="-"/>
              <a:defRPr/>
            </a:lvl2pPr>
            <a:lvl3pPr marL="1143000" indent="-228600">
              <a:lnSpc>
                <a:spcPct val="120000"/>
              </a:lnSpc>
              <a:buFont typeface="Courier New" panose="02070309020205020404" pitchFamily="49" charset="0"/>
              <a:buChar char="o"/>
              <a:defRPr/>
            </a:lvl3pPr>
            <a:lvl4pPr marL="1600200" indent="-228600">
              <a:lnSpc>
                <a:spcPct val="120000"/>
              </a:lnSpc>
              <a:buFont typeface="Wingdings" panose="05000000000000000000" pitchFamily="2" charset="2"/>
              <a:buChar char="§"/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8" name="Inhaltsplatzhalter 7"/>
          <p:cNvSpPr>
            <a:spLocks noGrp="1"/>
          </p:cNvSpPr>
          <p:nvPr>
            <p:ph sz="quarter" idx="15" hasCustomPrompt="1"/>
          </p:nvPr>
        </p:nvSpPr>
        <p:spPr>
          <a:xfrm>
            <a:off x="478800" y="1854000"/>
            <a:ext cx="3600000" cy="4531060"/>
          </a:xfrm>
        </p:spPr>
        <p:txBody>
          <a:bodyPr vert="horz" lIns="0" tIns="0" rIns="0" bIns="0" rtlCol="0">
            <a:noAutofit/>
          </a:bodyPr>
          <a:lstStyle>
            <a:lvl1pPr>
              <a:defRPr lang="de-DE"/>
            </a:lvl1pPr>
          </a:lstStyle>
          <a:p>
            <a:pPr lvl="0">
              <a:lnSpc>
                <a:spcPct val="120000"/>
              </a:lnSpc>
            </a:pPr>
            <a:r>
              <a:rPr lang="de-DE"/>
              <a:t>Objekte einfügen oder Text</a:t>
            </a:r>
          </a:p>
        </p:txBody>
      </p:sp>
    </p:spTree>
    <p:extLst>
      <p:ext uri="{BB962C8B-B14F-4D97-AF65-F5344CB8AC3E}">
        <p14:creationId xmlns:p14="http://schemas.microsoft.com/office/powerpoint/2010/main" val="31393162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20.05.2018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Titel; Referent/in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9534A-BDEF-4E2F-87B7-7CFE3C6EE2A5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4"/>
          </p:nvPr>
        </p:nvSpPr>
        <p:spPr>
          <a:xfrm>
            <a:off x="478800" y="1854000"/>
            <a:ext cx="7374149" cy="4531061"/>
          </a:xfrm>
        </p:spPr>
        <p:txBody>
          <a:bodyPr/>
          <a:lstStyle>
            <a:lvl1pPr>
              <a:lnSpc>
                <a:spcPct val="120000"/>
              </a:lnSpc>
              <a:defRPr/>
            </a:lvl1pPr>
            <a:lvl2pPr marL="685800" indent="-228600">
              <a:lnSpc>
                <a:spcPct val="120000"/>
              </a:lnSpc>
              <a:buFont typeface="Symbol" panose="05050102010706020507" pitchFamily="18" charset="2"/>
              <a:buChar char="-"/>
              <a:defRPr/>
            </a:lvl2pPr>
            <a:lvl3pPr marL="1143000" indent="-228600">
              <a:lnSpc>
                <a:spcPct val="120000"/>
              </a:lnSpc>
              <a:buFont typeface="Courier New" panose="02070309020205020404" pitchFamily="49" charset="0"/>
              <a:buChar char="o"/>
              <a:defRPr/>
            </a:lvl3pPr>
            <a:lvl4pPr marL="1600200" indent="-228600">
              <a:lnSpc>
                <a:spcPct val="120000"/>
              </a:lnSpc>
              <a:buFont typeface="Wingdings" panose="05000000000000000000" pitchFamily="2" charset="2"/>
              <a:buChar char="§"/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8" name="Inhaltsplatzhalter 7"/>
          <p:cNvSpPr>
            <a:spLocks noGrp="1"/>
          </p:cNvSpPr>
          <p:nvPr>
            <p:ph sz="quarter" idx="15" hasCustomPrompt="1"/>
          </p:nvPr>
        </p:nvSpPr>
        <p:spPr>
          <a:xfrm>
            <a:off x="8112135" y="1850690"/>
            <a:ext cx="3600000" cy="4531059"/>
          </a:xfrm>
        </p:spPr>
        <p:txBody>
          <a:bodyPr vert="horz" lIns="0" tIns="0" rIns="0" bIns="0" rtlCol="0">
            <a:noAutofit/>
          </a:bodyPr>
          <a:lstStyle>
            <a:lvl1pPr>
              <a:defRPr lang="de-DE"/>
            </a:lvl1pPr>
          </a:lstStyle>
          <a:p>
            <a:pPr lvl="0">
              <a:lnSpc>
                <a:spcPct val="120000"/>
              </a:lnSpc>
            </a:pPr>
            <a:r>
              <a:rPr lang="de-DE"/>
              <a:t>Objekte einfügen oder Text</a:t>
            </a:r>
          </a:p>
        </p:txBody>
      </p:sp>
    </p:spTree>
    <p:extLst>
      <p:ext uri="{BB962C8B-B14F-4D97-AF65-F5344CB8AC3E}">
        <p14:creationId xmlns:p14="http://schemas.microsoft.com/office/powerpoint/2010/main" val="4068403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20.05.2018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Titel; Referent/in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9534A-BDEF-4E2F-87B7-7CFE3C6EE2A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273055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_1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9425" y="1847337"/>
            <a:ext cx="11233149" cy="1581663"/>
          </a:xfrm>
        </p:spPr>
        <p:txBody>
          <a:bodyPr anchor="b" anchorCtr="0">
            <a:noAutofit/>
          </a:bodyPr>
          <a:lstStyle>
            <a:lvl1pPr algn="l">
              <a:defRPr sz="2500" baseline="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9426" y="3573463"/>
            <a:ext cx="11233150" cy="1079500"/>
          </a:xfrm>
        </p:spPr>
        <p:txBody>
          <a:bodyPr>
            <a:noAutofit/>
          </a:bodyPr>
          <a:lstStyle>
            <a:lvl1pPr marL="0" indent="0" algn="l">
              <a:buNone/>
              <a:defRPr sz="1800">
                <a:solidFill>
                  <a:srgbClr val="888888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  <a:endParaRPr lang="en-US" dirty="0"/>
          </a:p>
        </p:txBody>
      </p:sp>
      <p:sp>
        <p:nvSpPr>
          <p:cNvPr id="7" name="Textfeld 6"/>
          <p:cNvSpPr txBox="1"/>
          <p:nvPr userDrawn="1"/>
        </p:nvSpPr>
        <p:spPr>
          <a:xfrm>
            <a:off x="-1" y="5931242"/>
            <a:ext cx="11712575" cy="737846"/>
          </a:xfrm>
          <a:prstGeom prst="rect">
            <a:avLst/>
          </a:prstGeom>
          <a:solidFill>
            <a:srgbClr val="75B727"/>
          </a:solidFill>
        </p:spPr>
        <p:txBody>
          <a:bodyPr vert="horz" wrap="square" lIns="360000" tIns="72000" rIns="360000" bIns="0" rtlCol="0" anchor="t" anchorCtr="0">
            <a:noAutofit/>
          </a:bodyPr>
          <a:lstStyle/>
          <a:p>
            <a:pPr marL="108000">
              <a:lnSpc>
                <a:spcPts val="1680"/>
              </a:lnSpc>
            </a:pPr>
            <a:r>
              <a:rPr lang="de-DE" sz="1330" b="1" spc="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Ostfalia Hochschule für angewandte Wissenschaften</a:t>
            </a:r>
          </a:p>
          <a:p>
            <a:pPr marL="108000">
              <a:lnSpc>
                <a:spcPts val="1680"/>
              </a:lnSpc>
            </a:pPr>
            <a:r>
              <a:rPr lang="de-DE" sz="1330" b="0" spc="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−</a:t>
            </a:r>
            <a:r>
              <a:rPr lang="de-DE" sz="1330" b="0" spc="50" baseline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de-DE" sz="1330" b="0" spc="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Hochschule Braunschweig/Wolfenbüttel · Karl-</a:t>
            </a:r>
            <a:r>
              <a:rPr lang="de-DE" sz="1330" b="0" spc="50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Scharfenberg</a:t>
            </a:r>
            <a:r>
              <a:rPr lang="de-DE" sz="1330" b="0" spc="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-Straße</a:t>
            </a:r>
            <a:r>
              <a:rPr lang="de-DE" sz="1330" b="0" spc="50" baseline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55–57 </a:t>
            </a:r>
            <a:r>
              <a:rPr lang="de-DE" sz="1330" b="0" spc="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· 38229 Salzgitter</a:t>
            </a:r>
          </a:p>
          <a:p>
            <a:pPr>
              <a:lnSpc>
                <a:spcPts val="1260"/>
              </a:lnSpc>
            </a:pPr>
            <a:endParaRPr lang="de-DE" sz="1330" b="0" spc="5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Textplatzhalter 6"/>
          <p:cNvSpPr>
            <a:spLocks noGrp="1"/>
          </p:cNvSpPr>
          <p:nvPr>
            <p:ph type="body" sz="quarter" idx="10" hasCustomPrompt="1"/>
          </p:nvPr>
        </p:nvSpPr>
        <p:spPr>
          <a:xfrm>
            <a:off x="479425" y="6479550"/>
            <a:ext cx="11233149" cy="189538"/>
          </a:xfrm>
        </p:spPr>
        <p:txBody>
          <a:bodyPr>
            <a:noAutofit/>
          </a:bodyPr>
          <a:lstStyle>
            <a:lvl1pPr marL="0" indent="0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Musterfakultät</a:t>
            </a:r>
          </a:p>
        </p:txBody>
      </p:sp>
    </p:spTree>
    <p:extLst>
      <p:ext uri="{BB962C8B-B14F-4D97-AF65-F5344CB8AC3E}">
        <p14:creationId xmlns:p14="http://schemas.microsoft.com/office/powerpoint/2010/main" val="42024612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02">
          <p15:clr>
            <a:srgbClr val="FBAE40"/>
          </p15:clr>
        </p15:guide>
        <p15:guide id="3" pos="7378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9283" y="985838"/>
            <a:ext cx="11223291" cy="858837"/>
          </a:xfrm>
        </p:spPr>
        <p:txBody>
          <a:bodyPr anchor="b" anchorCtr="0">
            <a:noAutofit/>
          </a:bodyPr>
          <a:lstStyle>
            <a:lvl1pPr algn="l">
              <a:defRPr sz="2500" baseline="0">
                <a:solidFill>
                  <a:schemeClr val="tx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9284" y="1898972"/>
            <a:ext cx="11223291" cy="749981"/>
          </a:xfrm>
        </p:spPr>
        <p:txBody>
          <a:bodyPr>
            <a:noAutofit/>
          </a:bodyPr>
          <a:lstStyle>
            <a:lvl1pPr marL="0" indent="0" algn="l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  <a:endParaRPr lang="en-US" dirty="0"/>
          </a:p>
        </p:txBody>
      </p:sp>
      <p:sp>
        <p:nvSpPr>
          <p:cNvPr id="12" name="Textfeld 11"/>
          <p:cNvSpPr txBox="1"/>
          <p:nvPr userDrawn="1"/>
        </p:nvSpPr>
        <p:spPr>
          <a:xfrm>
            <a:off x="0" y="5377242"/>
            <a:ext cx="5638800" cy="671133"/>
          </a:xfrm>
          <a:prstGeom prst="rect">
            <a:avLst/>
          </a:prstGeom>
          <a:noFill/>
        </p:spPr>
        <p:txBody>
          <a:bodyPr vert="horz" wrap="square" lIns="480000" tIns="0" rIns="480000" bIns="0" rtlCol="0" anchor="t" anchorCtr="0">
            <a:noAutofit/>
          </a:bodyPr>
          <a:lstStyle/>
          <a:p>
            <a:pPr>
              <a:lnSpc>
                <a:spcPts val="1680"/>
              </a:lnSpc>
            </a:pPr>
            <a:r>
              <a:rPr lang="de-DE" sz="1333" b="1" spc="67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Ostfalia Hochschule für angewandte Wissenschaften</a:t>
            </a:r>
          </a:p>
          <a:p>
            <a:pPr>
              <a:lnSpc>
                <a:spcPts val="1680"/>
              </a:lnSpc>
            </a:pPr>
            <a:r>
              <a:rPr lang="de-DE" sz="1333" b="0" spc="67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−</a:t>
            </a:r>
            <a:r>
              <a:rPr lang="de-DE" sz="1333" b="0" spc="67" baseline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de-DE" sz="1333" b="0" spc="67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Hochschule Braunschweig/Wolfenbüttel </a:t>
            </a:r>
            <a:br>
              <a:rPr lang="de-DE" sz="1333" b="0" spc="67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de-DE" sz="1333" b="0" spc="67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Karl-Scharfenberg-Straße 55–57 · 38229 Salzgitter</a:t>
            </a:r>
          </a:p>
        </p:txBody>
      </p:sp>
      <p:sp>
        <p:nvSpPr>
          <p:cNvPr id="6" name="Textplatzhalter 6"/>
          <p:cNvSpPr>
            <a:spLocks noGrp="1"/>
          </p:cNvSpPr>
          <p:nvPr>
            <p:ph type="body" sz="quarter" idx="10" hasCustomPrompt="1"/>
          </p:nvPr>
        </p:nvSpPr>
        <p:spPr>
          <a:xfrm>
            <a:off x="489283" y="6081450"/>
            <a:ext cx="4339892" cy="587638"/>
          </a:xfrm>
        </p:spPr>
        <p:txBody>
          <a:bodyPr>
            <a:noAutofit/>
          </a:bodyPr>
          <a:lstStyle>
            <a:lvl1pPr marL="0" indent="0">
              <a:buNone/>
              <a:defRPr sz="1200" b="1">
                <a:solidFill>
                  <a:srgbClr val="003677"/>
                </a:solidFill>
              </a:defRPr>
            </a:lvl1pPr>
          </a:lstStyle>
          <a:p>
            <a:pPr lvl="0"/>
            <a:r>
              <a:rPr lang="de-DE"/>
              <a:t>Musterfakultät</a:t>
            </a:r>
          </a:p>
        </p:txBody>
      </p:sp>
    </p:spTree>
    <p:extLst>
      <p:ext uri="{BB962C8B-B14F-4D97-AF65-F5344CB8AC3E}">
        <p14:creationId xmlns:p14="http://schemas.microsoft.com/office/powerpoint/2010/main" val="7651965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23">
          <p15:clr>
            <a:srgbClr val="FBAE40"/>
          </p15:clr>
        </p15:guide>
        <p15:guide id="2" pos="302">
          <p15:clr>
            <a:srgbClr val="FBAE40"/>
          </p15:clr>
        </p15:guide>
        <p15:guide id="3" pos="7378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/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val="1026492567"/>
              </p:ext>
            </p:extLst>
          </p:nvPr>
        </p:nvGraphicFramePr>
        <p:xfrm>
          <a:off x="1" y="0"/>
          <a:ext cx="12192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2" imgW="22272840" imgH="15745680" progId="Photoshop.Image.19">
                  <p:embed/>
                </p:oleObj>
              </mc:Choice>
              <mc:Fallback>
                <p:oleObj name="Image" r:id="rId2" imgW="22272840" imgH="15745680" progId="Photoshop.Image.19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" y="0"/>
                        <a:ext cx="12192000" cy="685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9283" y="985838"/>
            <a:ext cx="11223291" cy="858837"/>
          </a:xfrm>
        </p:spPr>
        <p:txBody>
          <a:bodyPr anchor="b" anchorCtr="0">
            <a:normAutofit/>
          </a:bodyPr>
          <a:lstStyle>
            <a:lvl1pPr algn="l">
              <a:defRPr sz="2500" baseline="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9284" y="1898972"/>
            <a:ext cx="11223291" cy="749981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  <a:endParaRPr lang="en-US" dirty="0"/>
          </a:p>
        </p:txBody>
      </p:sp>
      <p:pic>
        <p:nvPicPr>
          <p:cNvPr id="8" name="Bild 8"/>
          <p:cNvPicPr preferRelativeResize="0">
            <a:picLocks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98" t="30559" r="434" b="4637"/>
          <a:stretch/>
        </p:blipFill>
        <p:spPr>
          <a:xfrm>
            <a:off x="469274" y="230625"/>
            <a:ext cx="2556000" cy="576000"/>
          </a:xfrm>
          <a:prstGeom prst="rect">
            <a:avLst/>
          </a:prstGeom>
        </p:spPr>
      </p:pic>
      <p:sp>
        <p:nvSpPr>
          <p:cNvPr id="7" name="Textfeld 6"/>
          <p:cNvSpPr txBox="1"/>
          <p:nvPr userDrawn="1"/>
        </p:nvSpPr>
        <p:spPr>
          <a:xfrm>
            <a:off x="0" y="5377242"/>
            <a:ext cx="5638800" cy="671133"/>
          </a:xfrm>
          <a:prstGeom prst="rect">
            <a:avLst/>
          </a:prstGeom>
          <a:noFill/>
        </p:spPr>
        <p:txBody>
          <a:bodyPr vert="horz" wrap="square" lIns="480000" tIns="0" rIns="480000" bIns="0" rtlCol="0" anchor="t" anchorCtr="0">
            <a:noAutofit/>
          </a:bodyPr>
          <a:lstStyle/>
          <a:p>
            <a:pPr>
              <a:lnSpc>
                <a:spcPts val="1680"/>
              </a:lnSpc>
            </a:pPr>
            <a:r>
              <a:rPr lang="de-DE" sz="1333" b="1" spc="67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Ostfalia Hochschule für angewandte Wissenschaften</a:t>
            </a:r>
          </a:p>
          <a:p>
            <a:pPr>
              <a:lnSpc>
                <a:spcPts val="1680"/>
              </a:lnSpc>
            </a:pPr>
            <a:r>
              <a:rPr lang="de-DE" sz="1333" b="0" spc="67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−</a:t>
            </a:r>
            <a:r>
              <a:rPr lang="de-DE" sz="1333" b="0" spc="67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de-DE" sz="1333" b="0" spc="67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Hochschule Braunschweig/Wolfenbüttel </a:t>
            </a:r>
            <a:br>
              <a:rPr lang="de-DE" sz="1333" b="0" spc="67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de-DE" sz="1333" b="0" spc="67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Karl-Scharfenberg-Straße 55–57 · 38229 Salzgitter</a:t>
            </a:r>
          </a:p>
        </p:txBody>
      </p:sp>
      <p:sp>
        <p:nvSpPr>
          <p:cNvPr id="10" name="Textplatzhalter 6"/>
          <p:cNvSpPr>
            <a:spLocks noGrp="1"/>
          </p:cNvSpPr>
          <p:nvPr>
            <p:ph type="body" sz="quarter" idx="10" hasCustomPrompt="1"/>
          </p:nvPr>
        </p:nvSpPr>
        <p:spPr>
          <a:xfrm>
            <a:off x="489283" y="6081450"/>
            <a:ext cx="4339892" cy="587638"/>
          </a:xfrm>
        </p:spPr>
        <p:txBody>
          <a:bodyPr wrap="square">
            <a:noAutofit/>
          </a:bodyPr>
          <a:lstStyle>
            <a:lvl1pPr marL="0" indent="0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Musterfakultät</a:t>
            </a:r>
          </a:p>
        </p:txBody>
      </p:sp>
    </p:spTree>
    <p:extLst>
      <p:ext uri="{BB962C8B-B14F-4D97-AF65-F5344CB8AC3E}">
        <p14:creationId xmlns:p14="http://schemas.microsoft.com/office/powerpoint/2010/main" val="36030734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23">
          <p15:clr>
            <a:srgbClr val="FBAE40"/>
          </p15:clr>
        </p15:guide>
        <p15:guide id="2" pos="302">
          <p15:clr>
            <a:srgbClr val="FBAE40"/>
          </p15:clr>
        </p15:guide>
        <p15:guide id="3" pos="7378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9425" y="3507262"/>
            <a:ext cx="11232817" cy="1080000"/>
          </a:xfrm>
        </p:spPr>
        <p:txBody>
          <a:bodyPr anchor="b" anchorCtr="0">
            <a:noAutofit/>
          </a:bodyPr>
          <a:lstStyle>
            <a:lvl1pPr algn="l">
              <a:defRPr sz="2500" baseline="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9425" y="4652963"/>
            <a:ext cx="11232817" cy="729525"/>
          </a:xfrm>
        </p:spPr>
        <p:txBody>
          <a:bodyPr>
            <a:noAutofit/>
          </a:bodyPr>
          <a:lstStyle>
            <a:lvl1pPr marL="0" indent="0" algn="l">
              <a:buNone/>
              <a:defRPr sz="1800">
                <a:solidFill>
                  <a:srgbClr val="888888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  <a:endParaRPr lang="en-US" dirty="0"/>
          </a:p>
        </p:txBody>
      </p:sp>
      <p:sp>
        <p:nvSpPr>
          <p:cNvPr id="5" name="Inhaltsplatzhalter 4"/>
          <p:cNvSpPr>
            <a:spLocks noGrp="1"/>
          </p:cNvSpPr>
          <p:nvPr>
            <p:ph sz="quarter" idx="11" hasCustomPrompt="1"/>
          </p:nvPr>
        </p:nvSpPr>
        <p:spPr>
          <a:xfrm>
            <a:off x="486000" y="1125538"/>
            <a:ext cx="11224800" cy="2303462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de-DE"/>
              <a:t>Bild einfügen</a:t>
            </a:r>
          </a:p>
        </p:txBody>
      </p:sp>
      <p:sp>
        <p:nvSpPr>
          <p:cNvPr id="6" name="Textfeld 5"/>
          <p:cNvSpPr txBox="1"/>
          <p:nvPr userDrawn="1"/>
        </p:nvSpPr>
        <p:spPr>
          <a:xfrm>
            <a:off x="-1" y="5931242"/>
            <a:ext cx="11712575" cy="737846"/>
          </a:xfrm>
          <a:prstGeom prst="rect">
            <a:avLst/>
          </a:prstGeom>
          <a:solidFill>
            <a:srgbClr val="75B727"/>
          </a:solidFill>
        </p:spPr>
        <p:txBody>
          <a:bodyPr vert="horz" wrap="square" lIns="360000" tIns="72000" rIns="360000" bIns="0" rtlCol="0" anchor="t" anchorCtr="0">
            <a:noAutofit/>
          </a:bodyPr>
          <a:lstStyle/>
          <a:p>
            <a:pPr marL="108000">
              <a:lnSpc>
                <a:spcPts val="1680"/>
              </a:lnSpc>
            </a:pPr>
            <a:r>
              <a:rPr lang="de-DE" sz="1330" b="1" spc="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Ostfalia Hochschule für angewandte Wissenschaften</a:t>
            </a:r>
          </a:p>
          <a:p>
            <a:pPr marL="108000">
              <a:lnSpc>
                <a:spcPts val="1680"/>
              </a:lnSpc>
            </a:pPr>
            <a:r>
              <a:rPr lang="de-DE" sz="1330" b="0" spc="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−</a:t>
            </a:r>
            <a:r>
              <a:rPr lang="de-DE" sz="1330" b="0" spc="50" baseline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de-DE" sz="1330" b="0" spc="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Hochschule Braunschweig/Wolfenbüttel · Karl-</a:t>
            </a:r>
            <a:r>
              <a:rPr lang="de-DE" sz="1330" b="0" spc="50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Scharfenberg</a:t>
            </a:r>
            <a:r>
              <a:rPr lang="de-DE" sz="1330" b="0" spc="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-Straße</a:t>
            </a:r>
            <a:r>
              <a:rPr lang="de-DE" sz="1330" b="0" spc="50" baseline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55–57 </a:t>
            </a:r>
            <a:r>
              <a:rPr lang="de-DE" sz="1330" b="0" spc="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· 38229 Salzgitter</a:t>
            </a:r>
          </a:p>
          <a:p>
            <a:pPr>
              <a:lnSpc>
                <a:spcPts val="1260"/>
              </a:lnSpc>
            </a:pPr>
            <a:endParaRPr lang="de-DE" sz="1330" b="0" spc="5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0" hasCustomPrompt="1"/>
          </p:nvPr>
        </p:nvSpPr>
        <p:spPr>
          <a:xfrm>
            <a:off x="479425" y="6479550"/>
            <a:ext cx="11233150" cy="189538"/>
          </a:xfrm>
        </p:spPr>
        <p:txBody>
          <a:bodyPr>
            <a:noAutofit/>
          </a:bodyPr>
          <a:lstStyle>
            <a:lvl1pPr marL="0" indent="0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Musterfakultät</a:t>
            </a:r>
          </a:p>
        </p:txBody>
      </p:sp>
    </p:spTree>
    <p:extLst>
      <p:ext uri="{BB962C8B-B14F-4D97-AF65-F5344CB8AC3E}">
        <p14:creationId xmlns:p14="http://schemas.microsoft.com/office/powerpoint/2010/main" val="40095360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02">
          <p15:clr>
            <a:srgbClr val="FBAE40"/>
          </p15:clr>
        </p15:guide>
        <p15:guide id="3" pos="7378">
          <p15:clr>
            <a:srgbClr val="FBAE40"/>
          </p15:clr>
        </p15:guide>
        <p15:guide id="4" orient="horz" pos="216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9425" y="3506400"/>
            <a:ext cx="11233150" cy="1080000"/>
          </a:xfrm>
        </p:spPr>
        <p:txBody>
          <a:bodyPr anchor="b" anchorCtr="0">
            <a:noAutofit/>
          </a:bodyPr>
          <a:lstStyle>
            <a:lvl1pPr algn="l">
              <a:defRPr sz="2500" baseline="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9426" y="4652963"/>
            <a:ext cx="11224800" cy="720000"/>
          </a:xfrm>
        </p:spPr>
        <p:txBody>
          <a:bodyPr>
            <a:noAutofit/>
          </a:bodyPr>
          <a:lstStyle>
            <a:lvl1pPr marL="0" indent="0" algn="l">
              <a:buNone/>
              <a:defRPr sz="1800">
                <a:solidFill>
                  <a:srgbClr val="888888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  <a:endParaRPr lang="en-US" dirty="0"/>
          </a:p>
        </p:txBody>
      </p:sp>
      <p:sp>
        <p:nvSpPr>
          <p:cNvPr id="5" name="Inhaltsplatzhalter 4"/>
          <p:cNvSpPr>
            <a:spLocks noGrp="1"/>
          </p:cNvSpPr>
          <p:nvPr>
            <p:ph sz="quarter" idx="12" hasCustomPrompt="1"/>
          </p:nvPr>
        </p:nvSpPr>
        <p:spPr>
          <a:xfrm>
            <a:off x="486000" y="1125539"/>
            <a:ext cx="5433845" cy="230346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/>
              <a:t>Bild einfügen</a:t>
            </a:r>
          </a:p>
        </p:txBody>
      </p:sp>
      <p:sp>
        <p:nvSpPr>
          <p:cNvPr id="9" name="Inhaltsplatzhalter 4"/>
          <p:cNvSpPr>
            <a:spLocks noGrp="1"/>
          </p:cNvSpPr>
          <p:nvPr>
            <p:ph sz="quarter" idx="13" hasCustomPrompt="1"/>
          </p:nvPr>
        </p:nvSpPr>
        <p:spPr>
          <a:xfrm>
            <a:off x="6282000" y="1125539"/>
            <a:ext cx="5427206" cy="230346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/>
              <a:t>Bild einfügen</a:t>
            </a:r>
          </a:p>
        </p:txBody>
      </p:sp>
      <p:sp>
        <p:nvSpPr>
          <p:cNvPr id="7" name="Textfeld 6"/>
          <p:cNvSpPr txBox="1"/>
          <p:nvPr userDrawn="1"/>
        </p:nvSpPr>
        <p:spPr>
          <a:xfrm>
            <a:off x="-1" y="5931242"/>
            <a:ext cx="11712575" cy="737846"/>
          </a:xfrm>
          <a:prstGeom prst="rect">
            <a:avLst/>
          </a:prstGeom>
          <a:solidFill>
            <a:srgbClr val="75B727"/>
          </a:solidFill>
        </p:spPr>
        <p:txBody>
          <a:bodyPr vert="horz" wrap="square" lIns="360000" tIns="72000" rIns="360000" bIns="0" rtlCol="0" anchor="t" anchorCtr="0">
            <a:noAutofit/>
          </a:bodyPr>
          <a:lstStyle/>
          <a:p>
            <a:pPr marL="108000">
              <a:lnSpc>
                <a:spcPts val="1680"/>
              </a:lnSpc>
            </a:pPr>
            <a:r>
              <a:rPr lang="de-DE" sz="1330" b="1" spc="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Ostfalia Hochschule für angewandte Wissenschaften</a:t>
            </a:r>
          </a:p>
          <a:p>
            <a:pPr marL="108000">
              <a:lnSpc>
                <a:spcPts val="1680"/>
              </a:lnSpc>
            </a:pPr>
            <a:r>
              <a:rPr lang="de-DE" sz="1330" b="0" spc="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−</a:t>
            </a:r>
            <a:r>
              <a:rPr lang="de-DE" sz="1330" b="0" spc="50" baseline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de-DE" sz="1330" b="0" spc="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Hochschule Braunschweig/Wolfenbüttel · Karl-</a:t>
            </a:r>
            <a:r>
              <a:rPr lang="de-DE" sz="1330" b="0" spc="50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Scharfenberg</a:t>
            </a:r>
            <a:r>
              <a:rPr lang="de-DE" sz="1330" b="0" spc="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-Straße</a:t>
            </a:r>
            <a:r>
              <a:rPr lang="de-DE" sz="1330" b="0" spc="50" baseline="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55–57 </a:t>
            </a:r>
            <a:r>
              <a:rPr lang="de-DE" sz="1330" b="0" spc="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· 38229 Salzgitter</a:t>
            </a:r>
          </a:p>
          <a:p>
            <a:pPr>
              <a:lnSpc>
                <a:spcPts val="1260"/>
              </a:lnSpc>
            </a:pPr>
            <a:endParaRPr lang="de-DE" sz="1330" b="0" spc="5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" name="Textplatzhalter 6"/>
          <p:cNvSpPr>
            <a:spLocks noGrp="1"/>
          </p:cNvSpPr>
          <p:nvPr>
            <p:ph type="body" sz="quarter" idx="10" hasCustomPrompt="1"/>
          </p:nvPr>
        </p:nvSpPr>
        <p:spPr>
          <a:xfrm>
            <a:off x="479425" y="6479550"/>
            <a:ext cx="11233150" cy="189538"/>
          </a:xfrm>
        </p:spPr>
        <p:txBody>
          <a:bodyPr>
            <a:noAutofit/>
          </a:bodyPr>
          <a:lstStyle>
            <a:lvl1pPr marL="0" indent="0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Musterfakultät</a:t>
            </a:r>
          </a:p>
        </p:txBody>
      </p:sp>
    </p:spTree>
    <p:extLst>
      <p:ext uri="{BB962C8B-B14F-4D97-AF65-F5344CB8AC3E}">
        <p14:creationId xmlns:p14="http://schemas.microsoft.com/office/powerpoint/2010/main" val="11679569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23">
          <p15:clr>
            <a:srgbClr val="FBAE40"/>
          </p15:clr>
        </p15:guide>
        <p15:guide id="2" pos="302">
          <p15:clr>
            <a:srgbClr val="FBAE40"/>
          </p15:clr>
        </p15:guide>
        <p15:guide id="3" pos="7378">
          <p15:clr>
            <a:srgbClr val="FBAE40"/>
          </p15:clr>
        </p15:guide>
        <p15:guide id="4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verzeichnis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Inhaltsverzeichnis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446" y="3138283"/>
            <a:ext cx="11227300" cy="3240000"/>
          </a:xfrm>
        </p:spPr>
        <p:txBody>
          <a:bodyPr vert="horz" lIns="0" tIns="0" rIns="0" bIns="0" rtlCol="0">
            <a:noAutofit/>
          </a:bodyPr>
          <a:lstStyle>
            <a:lvl1pPr>
              <a:defRPr lang="de-DE" smtClean="0"/>
            </a:lvl1pPr>
            <a:lvl2pPr marL="685800" indent="-228600">
              <a:buFont typeface="Symbol" panose="05050102010706020507" pitchFamily="18" charset="2"/>
              <a:buChar char="-"/>
              <a:defRPr lang="de-DE" smtClean="0"/>
            </a:lvl2pPr>
            <a:lvl3pPr marL="1143000" indent="-228600">
              <a:buFont typeface="Courier New" panose="02070309020205020404" pitchFamily="49" charset="0"/>
              <a:buChar char="o"/>
              <a:defRPr lang="de-DE" smtClean="0"/>
            </a:lvl3pPr>
            <a:lvl4pPr marL="1600200" indent="-228600">
              <a:buFont typeface="Wingdings" panose="05000000000000000000" pitchFamily="2" charset="2"/>
              <a:buChar char="§"/>
              <a:defRPr lang="de-DE" smtClean="0"/>
            </a:lvl4pPr>
            <a:lvl5pPr>
              <a:defRPr lang="en-US" dirty="0"/>
            </a:lvl5pPr>
          </a:lstStyle>
          <a:p>
            <a:pPr lvl="0">
              <a:lnSpc>
                <a:spcPct val="120000"/>
              </a:lnSpc>
            </a:pPr>
            <a:r>
              <a:rPr lang="de-DE"/>
              <a:t>Formatvorlagen des Textmasters bearbeiten</a:t>
            </a:r>
          </a:p>
          <a:p>
            <a:pPr lvl="1">
              <a:lnSpc>
                <a:spcPct val="120000"/>
              </a:lnSpc>
            </a:pPr>
            <a:r>
              <a:rPr lang="de-DE"/>
              <a:t>Zweite Ebene</a:t>
            </a:r>
          </a:p>
          <a:p>
            <a:pPr lvl="2">
              <a:lnSpc>
                <a:spcPct val="120000"/>
              </a:lnSpc>
            </a:pPr>
            <a:r>
              <a:rPr lang="de-DE"/>
              <a:t>Dritte Ebene</a:t>
            </a:r>
          </a:p>
          <a:p>
            <a:pPr lvl="3">
              <a:lnSpc>
                <a:spcPct val="120000"/>
              </a:lnSpc>
            </a:pPr>
            <a:r>
              <a:rPr lang="de-DE"/>
              <a:t>Vierte Ebene</a:t>
            </a:r>
          </a:p>
          <a:p>
            <a:pPr lvl="4">
              <a:lnSpc>
                <a:spcPct val="120000"/>
              </a:lnSpc>
            </a:pPr>
            <a:r>
              <a:rPr lang="de-DE"/>
              <a:t>Fünfte Ebene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9534A-BDEF-4E2F-87B7-7CFE3C6EE2A5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Inhaltsplatzhalter 7"/>
          <p:cNvSpPr>
            <a:spLocks noGrp="1"/>
          </p:cNvSpPr>
          <p:nvPr>
            <p:ph sz="quarter" idx="14" hasCustomPrompt="1"/>
          </p:nvPr>
        </p:nvSpPr>
        <p:spPr>
          <a:xfrm>
            <a:off x="479425" y="1844675"/>
            <a:ext cx="11233150" cy="109537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/>
              <a:t>Bild einfügen</a:t>
            </a:r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>
          <a:xfrm>
            <a:off x="485276" y="6481011"/>
            <a:ext cx="1173480" cy="184317"/>
          </a:xfrm>
        </p:spPr>
        <p:txBody>
          <a:bodyPr/>
          <a:lstStyle/>
          <a:p>
            <a:r>
              <a:rPr lang="de-DE" dirty="0"/>
              <a:t>25.6.2026</a:t>
            </a:r>
          </a:p>
        </p:txBody>
      </p:sp>
      <p:sp>
        <p:nvSpPr>
          <p:cNvPr id="9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1756610" y="6481011"/>
            <a:ext cx="8823157" cy="184317"/>
          </a:xfrm>
        </p:spPr>
        <p:txBody>
          <a:bodyPr/>
          <a:lstStyle/>
          <a:p>
            <a:r>
              <a:rPr lang="de-DE" dirty="0"/>
              <a:t>Menzel, ÖV-Lehre</a:t>
            </a:r>
          </a:p>
        </p:txBody>
      </p:sp>
    </p:spTree>
    <p:extLst>
      <p:ext uri="{BB962C8B-B14F-4D97-AF65-F5344CB8AC3E}">
        <p14:creationId xmlns:p14="http://schemas.microsoft.com/office/powerpoint/2010/main" val="18648571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_Inhalt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>
            <a:noAutofit/>
          </a:bodyPr>
          <a:lstStyle>
            <a:lvl1pPr>
              <a:defRPr lang="de-DE" smtClean="0"/>
            </a:lvl1pPr>
            <a:lvl2pPr marL="685800" indent="-228600">
              <a:buFont typeface="Symbol" panose="05050102010706020507" pitchFamily="18" charset="2"/>
              <a:buChar char="-"/>
              <a:defRPr lang="de-DE" smtClean="0"/>
            </a:lvl2pPr>
            <a:lvl3pPr marL="1143000" indent="-228600">
              <a:buFont typeface="Courier New" panose="02070309020205020404" pitchFamily="49" charset="0"/>
              <a:buChar char="o"/>
              <a:defRPr lang="de-DE" smtClean="0"/>
            </a:lvl3pPr>
            <a:lvl4pPr marL="1600200" indent="-228600">
              <a:buFont typeface="Wingdings" panose="05000000000000000000" pitchFamily="2" charset="2"/>
              <a:buChar char="§"/>
              <a:defRPr lang="de-DE" smtClean="0"/>
            </a:lvl4pPr>
            <a:lvl5pPr>
              <a:defRPr lang="en-US" dirty="0"/>
            </a:lvl5pPr>
          </a:lstStyle>
          <a:p>
            <a:pPr lvl="0">
              <a:lnSpc>
                <a:spcPct val="120000"/>
              </a:lnSpc>
            </a:pPr>
            <a:r>
              <a:rPr lang="de-DE"/>
              <a:t>Formatvorlagen des Textmasters bearbeiten</a:t>
            </a:r>
          </a:p>
          <a:p>
            <a:pPr lvl="1">
              <a:lnSpc>
                <a:spcPct val="120000"/>
              </a:lnSpc>
            </a:pPr>
            <a:r>
              <a:rPr lang="de-DE"/>
              <a:t>Zweite Ebene</a:t>
            </a:r>
          </a:p>
          <a:p>
            <a:pPr lvl="2">
              <a:lnSpc>
                <a:spcPct val="120000"/>
              </a:lnSpc>
            </a:pPr>
            <a:r>
              <a:rPr lang="de-DE"/>
              <a:t>Dritte Ebene</a:t>
            </a:r>
          </a:p>
          <a:p>
            <a:pPr lvl="3">
              <a:lnSpc>
                <a:spcPct val="120000"/>
              </a:lnSpc>
            </a:pPr>
            <a:r>
              <a:rPr lang="de-DE"/>
              <a:t>Vierte Ebene</a:t>
            </a:r>
          </a:p>
          <a:p>
            <a:pPr lvl="4">
              <a:lnSpc>
                <a:spcPct val="120000"/>
              </a:lnSpc>
            </a:pPr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20.05.2018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Titel; Referent/in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9534A-BDEF-4E2F-87B7-7CFE3C6EE2A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88911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el_Inhalt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46" y="990599"/>
            <a:ext cx="11225129" cy="709614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8800" y="1854200"/>
            <a:ext cx="5474366" cy="4527550"/>
          </a:xfrm>
        </p:spPr>
        <p:txBody>
          <a:bodyPr/>
          <a:lstStyle>
            <a:lvl1pPr>
              <a:lnSpc>
                <a:spcPct val="120000"/>
              </a:lnSpc>
              <a:defRPr/>
            </a:lvl1pPr>
            <a:lvl2pPr marL="685800" indent="-228600">
              <a:lnSpc>
                <a:spcPct val="120000"/>
              </a:lnSpc>
              <a:buFont typeface="Symbol" panose="05050102010706020507" pitchFamily="18" charset="2"/>
              <a:buChar char="-"/>
              <a:defRPr/>
            </a:lvl2pPr>
            <a:lvl3pPr marL="1143000" indent="-228600">
              <a:lnSpc>
                <a:spcPct val="120000"/>
              </a:lnSpc>
              <a:buFont typeface="Courier New" panose="02070309020205020404" pitchFamily="49" charset="0"/>
              <a:buChar char="o"/>
              <a:defRPr/>
            </a:lvl3pPr>
            <a:lvl4pPr marL="1600200" indent="-228600">
              <a:lnSpc>
                <a:spcPct val="120000"/>
              </a:lnSpc>
              <a:buFont typeface="Wingdings" panose="05000000000000000000" pitchFamily="2" charset="2"/>
              <a:buChar char="§"/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56421" y="1854199"/>
            <a:ext cx="5458324" cy="4527551"/>
          </a:xfrm>
        </p:spPr>
        <p:txBody>
          <a:bodyPr/>
          <a:lstStyle>
            <a:lvl1pPr>
              <a:lnSpc>
                <a:spcPct val="120000"/>
              </a:lnSpc>
              <a:defRPr/>
            </a:lvl1pPr>
            <a:lvl2pPr marL="685800" indent="-228600">
              <a:lnSpc>
                <a:spcPct val="120000"/>
              </a:lnSpc>
              <a:buFont typeface="Symbol" panose="05050102010706020507" pitchFamily="18" charset="2"/>
              <a:buChar char="-"/>
              <a:defRPr/>
            </a:lvl2pPr>
            <a:lvl3pPr marL="1143000" indent="-228600">
              <a:lnSpc>
                <a:spcPct val="120000"/>
              </a:lnSpc>
              <a:buFont typeface="Courier New" panose="02070309020205020404" pitchFamily="49" charset="0"/>
              <a:buChar char="o"/>
              <a:defRPr/>
            </a:lvl3pPr>
            <a:lvl4pPr marL="1600200" indent="-228600">
              <a:lnSpc>
                <a:spcPct val="120000"/>
              </a:lnSpc>
              <a:buFont typeface="Wingdings" panose="05000000000000000000" pitchFamily="2" charset="2"/>
              <a:buChar char="§"/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20.05.2018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Titel; Referent/in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9534A-BDEF-4E2F-87B7-7CFE3C6EE2A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507722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7446" y="990599"/>
            <a:ext cx="11227298" cy="70961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9425" y="1854000"/>
            <a:ext cx="11235319" cy="4536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>
              <a:lnSpc>
                <a:spcPct val="120000"/>
              </a:lnSpc>
            </a:pPr>
            <a:r>
              <a:rPr lang="de-DE" dirty="0"/>
              <a:t>Formatvorlagen des Textmasters bearbeiten</a:t>
            </a:r>
          </a:p>
          <a:p>
            <a:pPr lvl="1">
              <a:lnSpc>
                <a:spcPct val="120000"/>
              </a:lnSpc>
              <a:buFont typeface="Symbol" panose="05050102010706020507" pitchFamily="18" charset="2"/>
              <a:buChar char="-"/>
            </a:pPr>
            <a:r>
              <a:rPr lang="de-DE" dirty="0"/>
              <a:t>Zweite Ebene</a:t>
            </a:r>
          </a:p>
          <a:p>
            <a:pPr lvl="2">
              <a:lnSpc>
                <a:spcPct val="120000"/>
              </a:lnSpc>
              <a:buFont typeface="Courier New" panose="02070309020205020404" pitchFamily="49" charset="0"/>
              <a:buChar char="o"/>
            </a:pPr>
            <a:r>
              <a:rPr lang="de-DE" dirty="0"/>
              <a:t>Dritte Ebene</a:t>
            </a:r>
          </a:p>
          <a:p>
            <a:pPr lvl="3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de-DE" dirty="0"/>
              <a:t>Vierte Ebene</a:t>
            </a:r>
          </a:p>
          <a:p>
            <a:pPr lvl="4">
              <a:lnSpc>
                <a:spcPct val="120000"/>
              </a:lnSpc>
            </a:pPr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85276" y="6481011"/>
            <a:ext cx="1173480" cy="184317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20.05.2018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56610" y="6481011"/>
            <a:ext cx="8823157" cy="184317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ctr">
              <a:defRPr lang="de-DE" sz="10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Titel; Referent/in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6091" y="6481011"/>
            <a:ext cx="1078653" cy="184317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lang="de-DE" sz="10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C9534A-BDEF-4E2F-87B7-7CFE3C6EE2A5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7" name="Bild 7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425" y="258651"/>
            <a:ext cx="2549758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376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714" r:id="rId2"/>
    <p:sldLayoutId id="2147483712" r:id="rId3"/>
    <p:sldLayoutId id="2147483710" r:id="rId4"/>
    <p:sldLayoutId id="2147483705" r:id="rId5"/>
    <p:sldLayoutId id="2147483707" r:id="rId6"/>
    <p:sldLayoutId id="2147483706" r:id="rId7"/>
    <p:sldLayoutId id="2147483698" r:id="rId8"/>
    <p:sldLayoutId id="2147483700" r:id="rId9"/>
    <p:sldLayoutId id="2147483702" r:id="rId10"/>
    <p:sldLayoutId id="2147483713" r:id="rId11"/>
    <p:sldLayoutId id="2147483708" r:id="rId12"/>
    <p:sldLayoutId id="2147483709" r:id="rId13"/>
    <p:sldLayoutId id="2147483703" r:id="rId1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5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de-DE" sz="1800" kern="1200" dirty="0" smtClean="0">
          <a:solidFill>
            <a:srgbClr val="000000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de-DE" sz="1600" kern="1200" dirty="0" smtClean="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de-DE" sz="1600" kern="1200" dirty="0" smtClean="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de-DE" sz="1600" kern="1200" dirty="0" smtClean="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1600" kern="1200" dirty="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618" userDrawn="1">
          <p15:clr>
            <a:srgbClr val="F26B43"/>
          </p15:clr>
        </p15:guide>
        <p15:guide id="2" pos="302" userDrawn="1">
          <p15:clr>
            <a:srgbClr val="F26B43"/>
          </p15:clr>
        </p15:guide>
        <p15:guide id="3" pos="7378" userDrawn="1">
          <p15:clr>
            <a:srgbClr val="F26B43"/>
          </p15:clr>
        </p15:guide>
        <p15:guide id="4" orient="horz" pos="4201" userDrawn="1">
          <p15:clr>
            <a:srgbClr val="F26B43"/>
          </p15:clr>
        </p15:guide>
        <p15:guide id="5" orient="horz" pos="1162" userDrawn="1">
          <p15:clr>
            <a:srgbClr val="F26B43"/>
          </p15:clr>
        </p15:guide>
        <p15:guide id="6" pos="3840" userDrawn="1">
          <p15:clr>
            <a:srgbClr val="F26B43"/>
          </p15:clr>
        </p15:guide>
        <p15:guide id="7" orient="horz" pos="2160" userDrawn="1">
          <p15:clr>
            <a:srgbClr val="F26B43"/>
          </p15:clr>
        </p15:guide>
        <p15:guide id="8" orient="horz" pos="1071" userDrawn="1">
          <p15:clr>
            <a:srgbClr val="F26B43"/>
          </p15:clr>
        </p15:guide>
        <p15:guide id="9" orient="horz" pos="663" userDrawn="1">
          <p15:clr>
            <a:srgbClr val="F26B43"/>
          </p15:clr>
        </p15:guide>
        <p15:guide id="10" pos="710" userDrawn="1">
          <p15:clr>
            <a:srgbClr val="F26B43"/>
          </p15:clr>
        </p15:guide>
        <p15:guide id="11" pos="1912" userDrawn="1">
          <p15:clr>
            <a:srgbClr val="F26B43"/>
          </p15:clr>
        </p15:guide>
        <p15:guide id="12" orient="horz" pos="2205" userDrawn="1">
          <p15:clr>
            <a:srgbClr val="F26B43"/>
          </p15:clr>
        </p15:guide>
        <p15:guide id="13" orient="horz" pos="2251" userDrawn="1">
          <p15:clr>
            <a:srgbClr val="F26B43"/>
          </p15:clr>
        </p15:guide>
        <p15:guide id="14" orient="horz" pos="2931" userDrawn="1">
          <p15:clr>
            <a:srgbClr val="F26B43"/>
          </p15:clr>
        </p15:guide>
        <p15:guide id="15" orient="horz" pos="70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emf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0.jpeg"/><Relationship Id="rId5" Type="http://schemas.openxmlformats.org/officeDocument/2006/relationships/image" Target="../media/image19.jpg"/><Relationship Id="rId10" Type="http://schemas.openxmlformats.org/officeDocument/2006/relationships/image" Target="../media/image24.jpeg"/><Relationship Id="rId4" Type="http://schemas.openxmlformats.org/officeDocument/2006/relationships/image" Target="../media/image18.jpeg"/><Relationship Id="rId9" Type="http://schemas.openxmlformats.org/officeDocument/2006/relationships/image" Target="../media/image23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Studentische ÖV-Projekte in Kooperation mit Praxispartnern -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Impuls- und Ratgeber für die kommunale und regionale ÖV-Planung</a:t>
            </a:r>
          </a:p>
          <a:p>
            <a:r>
              <a:rPr lang="de-DE" dirty="0"/>
              <a:t>Prof. Dr.-Ing. Christoph J. Menzel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Institut für Verkehrsmanagement</a:t>
            </a:r>
          </a:p>
        </p:txBody>
      </p:sp>
    </p:spTree>
    <p:extLst>
      <p:ext uri="{BB962C8B-B14F-4D97-AF65-F5344CB8AC3E}">
        <p14:creationId xmlns:p14="http://schemas.microsoft.com/office/powerpoint/2010/main" val="651603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Projektmanagement im ÖV seit 2018 im Sommersemester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20.05.2018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Titel; Referent/in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9534A-BDEF-4E2F-87B7-7CFE3C6EE2A5}" type="slidenum">
              <a:rPr lang="de-DE" smtClean="0"/>
              <a:pPr/>
              <a:t>10</a:t>
            </a:fld>
            <a:endParaRPr lang="de-DE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4"/>
          </p:nvPr>
        </p:nvSpPr>
        <p:spPr>
          <a:xfrm>
            <a:off x="428893" y="1426091"/>
            <a:ext cx="7374149" cy="4531061"/>
          </a:xfrm>
        </p:spPr>
        <p:txBody>
          <a:bodyPr/>
          <a:lstStyle/>
          <a:p>
            <a:r>
              <a:rPr lang="de-DE" sz="1200" dirty="0"/>
              <a:t>2018 – Neuer Bahnhalt in Braunschweig-Süd</a:t>
            </a:r>
            <a:br>
              <a:rPr lang="de-DE" sz="1200" dirty="0"/>
            </a:br>
            <a:r>
              <a:rPr lang="de-DE" sz="1200" dirty="0"/>
              <a:t>Partner: Regionalverband Großraum Braunschweig</a:t>
            </a:r>
          </a:p>
          <a:p>
            <a:r>
              <a:rPr lang="de-DE" sz="1200" dirty="0"/>
              <a:t>2019 – Verkehrliche Optimierungen im Gleisdreieck </a:t>
            </a:r>
            <a:br>
              <a:rPr lang="de-DE" sz="1200" dirty="0"/>
            </a:br>
            <a:r>
              <a:rPr lang="de-DE" sz="1200" dirty="0"/>
              <a:t>Vienenburg-Goslar- Bad Harzburg</a:t>
            </a:r>
            <a:br>
              <a:rPr lang="de-DE" sz="1200" dirty="0"/>
            </a:br>
            <a:r>
              <a:rPr lang="de-DE" sz="1200" dirty="0"/>
              <a:t>Partner: </a:t>
            </a:r>
            <a:r>
              <a:rPr lang="de-DE" sz="1200" dirty="0" err="1"/>
              <a:t>erixx</a:t>
            </a:r>
            <a:r>
              <a:rPr lang="de-DE" sz="1200" dirty="0"/>
              <a:t>, Regionalverband Großraum Braunschweig</a:t>
            </a:r>
          </a:p>
          <a:p>
            <a:r>
              <a:rPr lang="de-DE" sz="1200" dirty="0"/>
              <a:t>2020 – „SUS LOG LCL“ Mitnahme von Kleingütern im SPNV</a:t>
            </a:r>
            <a:br>
              <a:rPr lang="de-DE" sz="1200" dirty="0"/>
            </a:br>
            <a:r>
              <a:rPr lang="de-DE" sz="1200" dirty="0"/>
              <a:t>Partner: Regionalverband Großraum Braunschweig, Klostergut Heiningen</a:t>
            </a:r>
          </a:p>
          <a:p>
            <a:r>
              <a:rPr lang="de-DE" sz="1200" dirty="0"/>
              <a:t>2021 – „ELMO- Elm mobil“ Bedarfsverkehre und </a:t>
            </a:r>
            <a:r>
              <a:rPr lang="de-DE" sz="1200" dirty="0" err="1"/>
              <a:t>Sharingangebote</a:t>
            </a:r>
            <a:r>
              <a:rPr lang="de-DE" sz="1200" dirty="0"/>
              <a:t> </a:t>
            </a:r>
            <a:br>
              <a:rPr lang="de-DE" sz="1200" dirty="0"/>
            </a:br>
            <a:r>
              <a:rPr lang="de-DE" sz="1200" dirty="0"/>
              <a:t>im ländlichen Raum</a:t>
            </a:r>
            <a:br>
              <a:rPr lang="de-DE" sz="1200" dirty="0"/>
            </a:br>
            <a:r>
              <a:rPr lang="de-DE" sz="1200" dirty="0"/>
              <a:t>Partner: Regionalverband Großraum Braunschweig, ELMO e.V.</a:t>
            </a:r>
          </a:p>
          <a:p>
            <a:r>
              <a:rPr lang="de-DE" sz="1200" dirty="0"/>
              <a:t>2022 – Reaktivierung „</a:t>
            </a:r>
            <a:r>
              <a:rPr lang="de-DE" sz="1200" dirty="0" err="1"/>
              <a:t>Warnetalbahn</a:t>
            </a:r>
            <a:r>
              <a:rPr lang="de-DE" sz="1200" dirty="0"/>
              <a:t>“ Salzgitter-Bad – </a:t>
            </a:r>
            <a:r>
              <a:rPr lang="de-DE" sz="1200" dirty="0" err="1"/>
              <a:t>Börßum</a:t>
            </a:r>
            <a:br>
              <a:rPr lang="de-DE" sz="1200" dirty="0"/>
            </a:br>
            <a:r>
              <a:rPr lang="de-DE" sz="1200" dirty="0"/>
              <a:t>Partner: Regionalverband Großraum Braunschweig, </a:t>
            </a:r>
            <a:r>
              <a:rPr lang="de-DE" sz="1200" dirty="0" err="1"/>
              <a:t>Warnetalbahn</a:t>
            </a:r>
            <a:r>
              <a:rPr lang="de-DE" sz="1200" dirty="0"/>
              <a:t> GmbH</a:t>
            </a:r>
          </a:p>
          <a:p>
            <a:r>
              <a:rPr lang="de-DE" sz="1200" dirty="0"/>
              <a:t>2023 – ÖPNV-Netzgestaltung in der Gemeinde Meinersen</a:t>
            </a:r>
            <a:br>
              <a:rPr lang="de-DE" sz="1200" dirty="0"/>
            </a:br>
            <a:r>
              <a:rPr lang="de-DE" sz="1200" dirty="0"/>
              <a:t>Partner: Gemeinde Meinersen, Regionalverband Großraum Braunschweig</a:t>
            </a:r>
          </a:p>
          <a:p>
            <a:r>
              <a:rPr lang="de-DE" sz="1200" dirty="0"/>
              <a:t>2024 – Monorail Braunschweig-Lehre-Wolfsburg</a:t>
            </a:r>
            <a:br>
              <a:rPr lang="de-DE" sz="1200" dirty="0"/>
            </a:br>
            <a:r>
              <a:rPr lang="de-DE" sz="1200" dirty="0"/>
              <a:t>Partner: Gemeinde Lehre </a:t>
            </a:r>
          </a:p>
          <a:p>
            <a:r>
              <a:rPr lang="de-DE" sz="1200" dirty="0"/>
              <a:t>2025 – Fahrradwanderbus im Elm</a:t>
            </a:r>
            <a:br>
              <a:rPr lang="de-DE" sz="1200" dirty="0"/>
            </a:br>
            <a:r>
              <a:rPr lang="de-DE" sz="1200" dirty="0"/>
              <a:t>Partner: Regionalverband Großraum Braunschweig, Rittergut </a:t>
            </a:r>
            <a:r>
              <a:rPr lang="de-DE" sz="1200" dirty="0" err="1"/>
              <a:t>Lucklum</a:t>
            </a:r>
            <a:endParaRPr lang="de-DE" sz="1200" dirty="0"/>
          </a:p>
          <a:p>
            <a:endParaRPr lang="de-DE" sz="1200" dirty="0"/>
          </a:p>
          <a:p>
            <a:endParaRPr lang="de-DE" sz="1400" dirty="0"/>
          </a:p>
          <a:p>
            <a:endParaRPr lang="de-DE" sz="1400" dirty="0"/>
          </a:p>
          <a:p>
            <a:endParaRPr lang="de-DE" sz="1400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847D430F-9FAF-0826-D070-CACDCD588D2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7624" y="2167218"/>
            <a:ext cx="4760258" cy="3570194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829C1FEA-4B5C-1D37-DEA8-A2EF13B9DB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7624" y="2155108"/>
            <a:ext cx="4744112" cy="3558084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B5FEA035-6CE4-52DB-DC5D-7CA47A6D3F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5860" y="2167218"/>
            <a:ext cx="3585882" cy="3558084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1ECC0976-23D6-ACEB-0CB9-6C0640F7712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6969" y="2106953"/>
            <a:ext cx="4846530" cy="3630459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76A8EA9C-F535-6968-E9DA-F4AA02692CE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4369" y="1936376"/>
            <a:ext cx="5084195" cy="3813146"/>
          </a:xfrm>
          <a:prstGeom prst="rect">
            <a:avLst/>
          </a:prstGeom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4582F000-2987-5FFD-8410-9D78A7D45BB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6752" y="1936376"/>
            <a:ext cx="5084195" cy="3813147"/>
          </a:xfrm>
          <a:prstGeom prst="rect">
            <a:avLst/>
          </a:prstGeom>
        </p:spPr>
      </p:pic>
      <p:grpSp>
        <p:nvGrpSpPr>
          <p:cNvPr id="27" name="Gruppieren 26">
            <a:extLst>
              <a:ext uri="{FF2B5EF4-FFF2-40B4-BE49-F238E27FC236}">
                <a16:creationId xmlns:a16="http://schemas.microsoft.com/office/drawing/2014/main" id="{35B0E05D-6CFE-A699-C134-6B8B98A075B4}"/>
              </a:ext>
            </a:extLst>
          </p:cNvPr>
          <p:cNvGrpSpPr/>
          <p:nvPr/>
        </p:nvGrpSpPr>
        <p:grpSpPr>
          <a:xfrm>
            <a:off x="7520153" y="593652"/>
            <a:ext cx="4609066" cy="5670695"/>
            <a:chOff x="6731288" y="303691"/>
            <a:chExt cx="4609066" cy="5670695"/>
          </a:xfrm>
        </p:grpSpPr>
        <p:pic>
          <p:nvPicPr>
            <p:cNvPr id="24" name="Grafik 23">
              <a:extLst>
                <a:ext uri="{FF2B5EF4-FFF2-40B4-BE49-F238E27FC236}">
                  <a16:creationId xmlns:a16="http://schemas.microsoft.com/office/drawing/2014/main" id="{B2BF0A44-5175-1EC2-9523-72EAC6761A0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731288" y="4607744"/>
              <a:ext cx="4609066" cy="1366642"/>
            </a:xfrm>
            <a:prstGeom prst="rect">
              <a:avLst/>
            </a:prstGeom>
          </p:spPr>
        </p:pic>
        <p:pic>
          <p:nvPicPr>
            <p:cNvPr id="26" name="Grafik 25">
              <a:extLst>
                <a:ext uri="{FF2B5EF4-FFF2-40B4-BE49-F238E27FC236}">
                  <a16:creationId xmlns:a16="http://schemas.microsoft.com/office/drawing/2014/main" id="{4C7C3998-A9F1-CB27-5EAF-F1168CC0FA9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832156" y="303691"/>
              <a:ext cx="4508197" cy="4302604"/>
            </a:xfrm>
            <a:prstGeom prst="rect">
              <a:avLst/>
            </a:prstGeom>
          </p:spPr>
        </p:pic>
      </p:grpSp>
      <p:pic>
        <p:nvPicPr>
          <p:cNvPr id="31" name="Grafik 30">
            <a:extLst>
              <a:ext uri="{FF2B5EF4-FFF2-40B4-BE49-F238E27FC236}">
                <a16:creationId xmlns:a16="http://schemas.microsoft.com/office/drawing/2014/main" id="{49025F21-1560-AD96-2594-DF505783091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016439" y="1507489"/>
            <a:ext cx="5436409" cy="4077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867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Hochschulübergreifende Projekte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9534A-BDEF-4E2F-87B7-7CFE3C6EE2A5}" type="slidenum">
              <a:rPr lang="de-DE" smtClean="0"/>
              <a:pPr/>
              <a:t>11</a:t>
            </a:fld>
            <a:endParaRPr lang="de-DE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Studienfeld Nachhaltige Mobilität besteht seit 2020</a:t>
            </a:r>
            <a:br>
              <a:rPr lang="de-DE" dirty="0"/>
            </a:br>
            <a:r>
              <a:rPr lang="de-DE" dirty="0"/>
              <a:t>8 Hochschulen kooperieren bundesweit in der Lehre</a:t>
            </a:r>
          </a:p>
          <a:p>
            <a:r>
              <a:rPr lang="de-DE" dirty="0"/>
              <a:t>Semesterbegleitende Online-Aufgabe seit 2021</a:t>
            </a:r>
          </a:p>
          <a:p>
            <a:r>
              <a:rPr lang="de-DE" dirty="0"/>
              <a:t>Hands-On-Tage seit 2021</a:t>
            </a:r>
          </a:p>
          <a:p>
            <a:r>
              <a:rPr lang="de-DE" dirty="0"/>
              <a:t>Seit 2025 gekoppeltes Angebot</a:t>
            </a:r>
          </a:p>
          <a:p>
            <a:pPr marL="0" indent="0">
              <a:buNone/>
            </a:pPr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7" name="Datumsplatzhalter 3">
            <a:extLst>
              <a:ext uri="{FF2B5EF4-FFF2-40B4-BE49-F238E27FC236}">
                <a16:creationId xmlns:a16="http://schemas.microsoft.com/office/drawing/2014/main" id="{397B0EE9-80E1-1F16-F818-EC560DE265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5276" y="6481011"/>
            <a:ext cx="1173480" cy="184317"/>
          </a:xfrm>
        </p:spPr>
        <p:txBody>
          <a:bodyPr/>
          <a:lstStyle/>
          <a:p>
            <a:r>
              <a:rPr lang="de-DE" dirty="0"/>
              <a:t>25.6.2026</a:t>
            </a:r>
          </a:p>
        </p:txBody>
      </p:sp>
      <p:sp>
        <p:nvSpPr>
          <p:cNvPr id="9" name="Fußzeilenplatzhalter 4">
            <a:extLst>
              <a:ext uri="{FF2B5EF4-FFF2-40B4-BE49-F238E27FC236}">
                <a16:creationId xmlns:a16="http://schemas.microsoft.com/office/drawing/2014/main" id="{74D7ADD3-0919-EF97-53D1-D9BFC7D83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56610" y="6481011"/>
            <a:ext cx="8823157" cy="184317"/>
          </a:xfrm>
        </p:spPr>
        <p:txBody>
          <a:bodyPr/>
          <a:lstStyle/>
          <a:p>
            <a:r>
              <a:rPr lang="de-DE" dirty="0"/>
              <a:t>Menzel, ÖV-Lehre</a:t>
            </a:r>
          </a:p>
        </p:txBody>
      </p:sp>
    </p:spTree>
    <p:extLst>
      <p:ext uri="{BB962C8B-B14F-4D97-AF65-F5344CB8AC3E}">
        <p14:creationId xmlns:p14="http://schemas.microsoft.com/office/powerpoint/2010/main" val="23808630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Hands-On-Tage und Übungsaufgabe 2025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20.05.2018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Titel; Referent/in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9534A-BDEF-4E2F-87B7-7CFE3C6EE2A5}" type="slidenum">
              <a:rPr lang="de-DE" smtClean="0"/>
              <a:pPr/>
              <a:t>12</a:t>
            </a:fld>
            <a:endParaRPr lang="de-DE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sz="1400" dirty="0"/>
              <a:t>2025 – Bahnanschluss Altstadt Heidelberg</a:t>
            </a:r>
            <a:br>
              <a:rPr lang="de-DE" sz="1400" dirty="0"/>
            </a:br>
            <a:r>
              <a:rPr lang="de-DE" sz="1400" dirty="0"/>
              <a:t>Partner: RNV, Host: Hochschule Karlsruhe</a:t>
            </a:r>
            <a:br>
              <a:rPr lang="de-DE" sz="1400" dirty="0"/>
            </a:br>
            <a:r>
              <a:rPr lang="de-DE" sz="1400" dirty="0"/>
              <a:t>35 Studierende aus 8 Hochschulen D-weit erarbeiten ein Konzept zur spurgeführten Erschließung der Altstadt von Heidelberg</a:t>
            </a:r>
            <a:br>
              <a:rPr lang="de-DE" sz="1400" dirty="0"/>
            </a:br>
            <a:r>
              <a:rPr lang="de-DE" sz="1400" dirty="0"/>
              <a:t>Vorträge, Exkursion, Workshop, Inputsessions 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grpSp>
        <p:nvGrpSpPr>
          <p:cNvPr id="18" name="Gruppieren 17">
            <a:extLst>
              <a:ext uri="{FF2B5EF4-FFF2-40B4-BE49-F238E27FC236}">
                <a16:creationId xmlns:a16="http://schemas.microsoft.com/office/drawing/2014/main" id="{87AA1B1E-0711-CC0A-F9B1-8EC2F21E29C5}"/>
              </a:ext>
            </a:extLst>
          </p:cNvPr>
          <p:cNvGrpSpPr/>
          <p:nvPr/>
        </p:nvGrpSpPr>
        <p:grpSpPr>
          <a:xfrm>
            <a:off x="478800" y="1064401"/>
            <a:ext cx="10643038" cy="5032682"/>
            <a:chOff x="478800" y="1064401"/>
            <a:chExt cx="10643038" cy="5032682"/>
          </a:xfrm>
        </p:grpSpPr>
        <p:pic>
          <p:nvPicPr>
            <p:cNvPr id="8" name="Grafik 7">
              <a:extLst>
                <a:ext uri="{FF2B5EF4-FFF2-40B4-BE49-F238E27FC236}">
                  <a16:creationId xmlns:a16="http://schemas.microsoft.com/office/drawing/2014/main" id="{68D24BE7-4290-A500-D75D-FD049A26A11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8800" y="3532093"/>
              <a:ext cx="3406588" cy="2554941"/>
            </a:xfrm>
            <a:prstGeom prst="rect">
              <a:avLst/>
            </a:prstGeom>
          </p:spPr>
        </p:pic>
        <p:pic>
          <p:nvPicPr>
            <p:cNvPr id="11" name="Grafik 10">
              <a:extLst>
                <a:ext uri="{FF2B5EF4-FFF2-40B4-BE49-F238E27FC236}">
                  <a16:creationId xmlns:a16="http://schemas.microsoft.com/office/drawing/2014/main" id="{43FE1AA4-D9DE-A1F8-4D71-57F03A54687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3564765" y="3852718"/>
              <a:ext cx="2564988" cy="1923741"/>
            </a:xfrm>
            <a:prstGeom prst="rect">
              <a:avLst/>
            </a:prstGeom>
          </p:spPr>
        </p:pic>
        <p:pic>
          <p:nvPicPr>
            <p:cNvPr id="13" name="Grafik 12">
              <a:extLst>
                <a:ext uri="{FF2B5EF4-FFF2-40B4-BE49-F238E27FC236}">
                  <a16:creationId xmlns:a16="http://schemas.microsoft.com/office/drawing/2014/main" id="{2835D132-DF2E-75D4-C404-F2C8FD58C90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09130" y="3532093"/>
              <a:ext cx="3406588" cy="2554941"/>
            </a:xfrm>
            <a:prstGeom prst="rect">
              <a:avLst/>
            </a:prstGeom>
          </p:spPr>
        </p:pic>
        <p:pic>
          <p:nvPicPr>
            <p:cNvPr id="15" name="Grafik 14">
              <a:extLst>
                <a:ext uri="{FF2B5EF4-FFF2-40B4-BE49-F238E27FC236}">
                  <a16:creationId xmlns:a16="http://schemas.microsoft.com/office/drawing/2014/main" id="{8FFD7BD5-FE07-EC23-CB7F-DDD6152BF81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13653" y="1064401"/>
              <a:ext cx="3308185" cy="2481139"/>
            </a:xfrm>
            <a:prstGeom prst="rect">
              <a:avLst/>
            </a:prstGeom>
          </p:spPr>
        </p:pic>
        <p:pic>
          <p:nvPicPr>
            <p:cNvPr id="17" name="Grafik 16">
              <a:extLst>
                <a:ext uri="{FF2B5EF4-FFF2-40B4-BE49-F238E27FC236}">
                  <a16:creationId xmlns:a16="http://schemas.microsoft.com/office/drawing/2014/main" id="{C0FCB72F-DC4D-5DA8-E5ED-3C174F224DE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15718" y="3545540"/>
              <a:ext cx="1906120" cy="254149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6435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Geplante Projekte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9534A-BDEF-4E2F-87B7-7CFE3C6EE2A5}" type="slidenum">
              <a:rPr lang="de-DE" smtClean="0"/>
              <a:pPr/>
              <a:t>13</a:t>
            </a:fld>
            <a:endParaRPr lang="de-DE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sz="1200" dirty="0"/>
              <a:t>Übungsaufgabe ÖV-Infrastrukturplanung im </a:t>
            </a:r>
            <a:r>
              <a:rPr lang="de-DE" sz="1200" dirty="0" err="1"/>
              <a:t>WiSe</a:t>
            </a:r>
            <a:r>
              <a:rPr lang="de-DE" sz="1200" dirty="0"/>
              <a:t> 26:</a:t>
            </a:r>
            <a:br>
              <a:rPr lang="de-DE" sz="1200" dirty="0"/>
            </a:br>
            <a:r>
              <a:rPr lang="de-DE" sz="1200" dirty="0"/>
              <a:t>Reaktivierung der Oberen Vogtlandbahn Adorf-</a:t>
            </a:r>
            <a:r>
              <a:rPr lang="de-DE" sz="1200" dirty="0" err="1"/>
              <a:t>Zwotental</a:t>
            </a:r>
            <a:r>
              <a:rPr lang="de-DE" sz="1200" dirty="0"/>
              <a:t> </a:t>
            </a:r>
            <a:br>
              <a:rPr lang="de-DE" sz="1200" dirty="0"/>
            </a:br>
            <a:r>
              <a:rPr lang="de-DE" sz="1200" dirty="0"/>
              <a:t>(gemeinsam mit der Westsächsischen Hochschule Zwickau)</a:t>
            </a:r>
            <a:br>
              <a:rPr lang="de-DE" sz="1200" dirty="0"/>
            </a:br>
            <a:r>
              <a:rPr lang="de-DE" sz="1200" dirty="0"/>
              <a:t>Partner: Förderverein </a:t>
            </a:r>
            <a:r>
              <a:rPr lang="de-DE" sz="1200" dirty="0" err="1"/>
              <a:t>Obervogtländische</a:t>
            </a:r>
            <a:r>
              <a:rPr lang="de-DE" sz="1200" dirty="0"/>
              <a:t> Eisenbahn, Stadt Schöneck</a:t>
            </a:r>
          </a:p>
          <a:p>
            <a:r>
              <a:rPr lang="de-DE" sz="1200" dirty="0"/>
              <a:t>Hands-On-Tage/Semesteraufgabe Studienfeld im  </a:t>
            </a:r>
            <a:r>
              <a:rPr lang="de-DE" sz="1200" dirty="0" err="1"/>
              <a:t>WiSe</a:t>
            </a:r>
            <a:r>
              <a:rPr lang="de-DE" sz="1200" dirty="0"/>
              <a:t> 26:</a:t>
            </a:r>
            <a:br>
              <a:rPr lang="de-DE" sz="1200" dirty="0"/>
            </a:br>
            <a:r>
              <a:rPr lang="de-DE" sz="1200" dirty="0"/>
              <a:t>Erschließungskonzept Lappwaldsee</a:t>
            </a:r>
            <a:br>
              <a:rPr lang="de-DE" sz="1200" dirty="0"/>
            </a:br>
            <a:r>
              <a:rPr lang="de-DE" sz="1200" dirty="0"/>
              <a:t>(als Host mit Co-Host Otto-von-Guericke Universität Magdeburg)</a:t>
            </a:r>
            <a:br>
              <a:rPr lang="de-DE" sz="1200" dirty="0"/>
            </a:br>
            <a:r>
              <a:rPr lang="de-DE" sz="1200" dirty="0"/>
              <a:t>Partner: Stadt Helmstedt, Gemeinde Harbke, Regionalverband Großraum Braunschweig</a:t>
            </a:r>
          </a:p>
          <a:p>
            <a:r>
              <a:rPr lang="de-DE" sz="1200" dirty="0"/>
              <a:t>Projektmanagement im ÖV ab 2027 noch offen </a:t>
            </a:r>
            <a:r>
              <a:rPr lang="de-DE" sz="1200" dirty="0" err="1"/>
              <a:t>vsl</a:t>
            </a:r>
            <a:r>
              <a:rPr lang="de-DE" sz="1200" dirty="0"/>
              <a:t>. Im Bereich urbaner Bedarfsverkehr</a:t>
            </a:r>
          </a:p>
          <a:p>
            <a:r>
              <a:rPr lang="de-DE" sz="1200" dirty="0"/>
              <a:t>Stationsbau und Umfeld ab 2027 noch offen </a:t>
            </a:r>
            <a:r>
              <a:rPr lang="de-DE" sz="1200" dirty="0" err="1"/>
              <a:t>vsl</a:t>
            </a:r>
            <a:r>
              <a:rPr lang="de-DE" sz="1200" dirty="0"/>
              <a:t>. Attraktivierung einer Bestandsstation</a:t>
            </a:r>
          </a:p>
          <a:p>
            <a:r>
              <a:rPr lang="de-DE" sz="1200" dirty="0"/>
              <a:t>ÖV-Infrastrukturplanung ab 2027 noch offen </a:t>
            </a:r>
            <a:r>
              <a:rPr lang="de-DE" sz="1200" dirty="0" err="1"/>
              <a:t>vsl</a:t>
            </a:r>
            <a:r>
              <a:rPr lang="de-DE" sz="1200" dirty="0"/>
              <a:t>. weitere Fragestellungen im Vogtland</a:t>
            </a:r>
          </a:p>
          <a:p>
            <a:r>
              <a:rPr lang="de-DE" sz="1200" dirty="0"/>
              <a:t>Aufbau einer interdisziplinären Lehrveranstaltung „Ergonomie und Barrierefreiheit im SPV“</a:t>
            </a:r>
          </a:p>
          <a:p>
            <a:r>
              <a:rPr lang="de-DE" sz="1200" dirty="0"/>
              <a:t>Aufbau weiterer, bilateraler Übungsaufgaben im Rahmen der Gruppe der FH-Professuren im Eisenbahnwesen</a:t>
            </a:r>
          </a:p>
          <a:p>
            <a:endParaRPr lang="de-DE" sz="1200" dirty="0"/>
          </a:p>
          <a:p>
            <a:endParaRPr lang="de-DE" sz="1200" dirty="0"/>
          </a:p>
          <a:p>
            <a:pPr marL="0" indent="0">
              <a:buNone/>
            </a:pPr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7" name="Datumsplatzhalter 3">
            <a:extLst>
              <a:ext uri="{FF2B5EF4-FFF2-40B4-BE49-F238E27FC236}">
                <a16:creationId xmlns:a16="http://schemas.microsoft.com/office/drawing/2014/main" id="{397B0EE9-80E1-1F16-F818-EC560DE265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5276" y="6481011"/>
            <a:ext cx="1173480" cy="184317"/>
          </a:xfrm>
        </p:spPr>
        <p:txBody>
          <a:bodyPr/>
          <a:lstStyle/>
          <a:p>
            <a:r>
              <a:rPr lang="de-DE" dirty="0"/>
              <a:t>25.6.2026</a:t>
            </a:r>
          </a:p>
        </p:txBody>
      </p:sp>
      <p:sp>
        <p:nvSpPr>
          <p:cNvPr id="9" name="Fußzeilenplatzhalter 4">
            <a:extLst>
              <a:ext uri="{FF2B5EF4-FFF2-40B4-BE49-F238E27FC236}">
                <a16:creationId xmlns:a16="http://schemas.microsoft.com/office/drawing/2014/main" id="{74D7ADD3-0919-EF97-53D1-D9BFC7D83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56610" y="6481011"/>
            <a:ext cx="8823157" cy="184317"/>
          </a:xfrm>
        </p:spPr>
        <p:txBody>
          <a:bodyPr/>
          <a:lstStyle/>
          <a:p>
            <a:r>
              <a:rPr lang="de-DE" dirty="0"/>
              <a:t>Menzel, ÖV-Lehre</a:t>
            </a:r>
          </a:p>
        </p:txBody>
      </p:sp>
    </p:spTree>
    <p:extLst>
      <p:ext uri="{BB962C8B-B14F-4D97-AF65-F5344CB8AC3E}">
        <p14:creationId xmlns:p14="http://schemas.microsoft.com/office/powerpoint/2010/main" val="26327959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Welche Themen würden Sie gerne mal von Studierenden bearbeitet haben?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85276" y="6481011"/>
            <a:ext cx="1173480" cy="184317"/>
          </a:xfrm>
        </p:spPr>
        <p:txBody>
          <a:bodyPr/>
          <a:lstStyle/>
          <a:p>
            <a:r>
              <a:rPr lang="de-DE"/>
              <a:t>20.05.2018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1756610" y="6481011"/>
            <a:ext cx="8823157" cy="184317"/>
          </a:xfrm>
        </p:spPr>
        <p:txBody>
          <a:bodyPr/>
          <a:lstStyle/>
          <a:p>
            <a:r>
              <a:rPr lang="de-DE"/>
              <a:t>Titel; Referent/in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9534A-BDEF-4E2F-87B7-7CFE3C6EE2A5}" type="slidenum">
              <a:rPr lang="de-DE" smtClean="0"/>
              <a:t>14</a:t>
            </a:fld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Herzlichen Dank für Ihre Aufmerksamkeit</a:t>
            </a:r>
          </a:p>
        </p:txBody>
      </p:sp>
    </p:spTree>
    <p:extLst>
      <p:ext uri="{BB962C8B-B14F-4D97-AF65-F5344CB8AC3E}">
        <p14:creationId xmlns:p14="http://schemas.microsoft.com/office/powerpoint/2010/main" val="16955133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Praxisnahe Lehre</a:t>
            </a:r>
          </a:p>
          <a:p>
            <a:r>
              <a:rPr lang="de-DE" dirty="0"/>
              <a:t>Bachelorprojekte</a:t>
            </a:r>
          </a:p>
          <a:p>
            <a:r>
              <a:rPr lang="de-DE" dirty="0"/>
              <a:t>Masterprojekte</a:t>
            </a:r>
          </a:p>
          <a:p>
            <a:r>
              <a:rPr lang="de-DE" dirty="0"/>
              <a:t>Hochschulübergreifende Projekte</a:t>
            </a:r>
          </a:p>
          <a:p>
            <a:r>
              <a:rPr lang="de-DE" dirty="0"/>
              <a:t>Geplante Projekte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9534A-BDEF-4E2F-87B7-7CFE3C6EE2A5}" type="slidenum">
              <a:rPr lang="de-DE" smtClean="0"/>
              <a:t>2</a:t>
            </a:fld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Inhaltsverzeichnis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1E02A93A-8044-BC38-0CD6-F22C310747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7204" r="-1273" b="17295"/>
          <a:stretch/>
        </p:blipFill>
        <p:spPr>
          <a:xfrm>
            <a:off x="6219714" y="2832309"/>
            <a:ext cx="5495030" cy="2665563"/>
          </a:xfrm>
          <a:prstGeom prst="rect">
            <a:avLst/>
          </a:prstGeom>
        </p:spPr>
      </p:pic>
      <p:sp>
        <p:nvSpPr>
          <p:cNvPr id="7" name="Datumsplatzhalter 3">
            <a:extLst>
              <a:ext uri="{FF2B5EF4-FFF2-40B4-BE49-F238E27FC236}">
                <a16:creationId xmlns:a16="http://schemas.microsoft.com/office/drawing/2014/main" id="{EF73B1A2-BFD2-E812-F5F4-0BD3F528971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5276" y="6481011"/>
            <a:ext cx="1173480" cy="184317"/>
          </a:xfrm>
        </p:spPr>
        <p:txBody>
          <a:bodyPr/>
          <a:lstStyle/>
          <a:p>
            <a:r>
              <a:rPr lang="de-DE" dirty="0"/>
              <a:t>25.6.2026</a:t>
            </a:r>
          </a:p>
        </p:txBody>
      </p:sp>
      <p:sp>
        <p:nvSpPr>
          <p:cNvPr id="8" name="Fußzeilenplatzhalter 4">
            <a:extLst>
              <a:ext uri="{FF2B5EF4-FFF2-40B4-BE49-F238E27FC236}">
                <a16:creationId xmlns:a16="http://schemas.microsoft.com/office/drawing/2014/main" id="{1D32B5CD-407D-9DDD-12F8-1F2512282E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56610" y="6481011"/>
            <a:ext cx="8823157" cy="184317"/>
          </a:xfrm>
        </p:spPr>
        <p:txBody>
          <a:bodyPr/>
          <a:lstStyle/>
          <a:p>
            <a:r>
              <a:rPr lang="de-DE" dirty="0"/>
              <a:t>Menzel, ÖV-Lehre</a:t>
            </a:r>
          </a:p>
        </p:txBody>
      </p:sp>
    </p:spTree>
    <p:extLst>
      <p:ext uri="{BB962C8B-B14F-4D97-AF65-F5344CB8AC3E}">
        <p14:creationId xmlns:p14="http://schemas.microsoft.com/office/powerpoint/2010/main" val="4007125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Praxisnahe Lehre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9534A-BDEF-4E2F-87B7-7CFE3C6EE2A5}" type="slidenum">
              <a:rPr lang="de-DE" smtClean="0"/>
              <a:pPr/>
              <a:t>3</a:t>
            </a:fld>
            <a:endParaRPr lang="de-DE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Einbindung von realen, aktuellen Beispielen in Planung, Betrieb und Operation – Referate, Recherchen, Studienreisen</a:t>
            </a:r>
          </a:p>
          <a:p>
            <a:r>
              <a:rPr lang="de-DE" dirty="0"/>
              <a:t>Kurzexkursionen in der Region (z.B. VPS, Stadtbus Goslar)</a:t>
            </a:r>
          </a:p>
          <a:p>
            <a:r>
              <a:rPr lang="de-DE" dirty="0"/>
              <a:t>Mehrtagesexkursionen (z.B. Nordsee, Sachsen, Bodensee)</a:t>
            </a:r>
          </a:p>
          <a:p>
            <a:r>
              <a:rPr lang="de-DE" dirty="0"/>
              <a:t>Nationale und Internationale Kooperationen (z.B. </a:t>
            </a:r>
            <a:r>
              <a:rPr lang="de-DE" dirty="0" err="1"/>
              <a:t>Györ</a:t>
            </a:r>
            <a:r>
              <a:rPr lang="de-DE" dirty="0"/>
              <a:t>, St. Pölten, Wiesbaden, Karlsruhe)</a:t>
            </a:r>
          </a:p>
          <a:p>
            <a:r>
              <a:rPr lang="de-DE" dirty="0"/>
              <a:t>Bereithalten von aktuellen Mustern (z.B. Bauteile, Baumaterialien, Informationsmaterialien) </a:t>
            </a:r>
          </a:p>
          <a:p>
            <a:r>
              <a:rPr lang="de-DE" dirty="0"/>
              <a:t>Gastvorträge bis hin zu Lehraufträgen von Praxisprofis</a:t>
            </a:r>
          </a:p>
          <a:p>
            <a:r>
              <a:rPr lang="de-DE" dirty="0"/>
              <a:t>Kooperationen mit Praxispartnerunternehmen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B5A36FAB-E344-1031-F27A-7F222727340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599" y="2741206"/>
            <a:ext cx="3675529" cy="2756647"/>
          </a:xfrm>
          <a:prstGeom prst="rect">
            <a:avLst/>
          </a:prstGeom>
        </p:spPr>
      </p:pic>
      <p:sp>
        <p:nvSpPr>
          <p:cNvPr id="7" name="Datumsplatzhalter 3">
            <a:extLst>
              <a:ext uri="{FF2B5EF4-FFF2-40B4-BE49-F238E27FC236}">
                <a16:creationId xmlns:a16="http://schemas.microsoft.com/office/drawing/2014/main" id="{76925585-F0C2-BD58-0636-7520333080F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5276" y="6481011"/>
            <a:ext cx="1173480" cy="184317"/>
          </a:xfrm>
        </p:spPr>
        <p:txBody>
          <a:bodyPr/>
          <a:lstStyle/>
          <a:p>
            <a:r>
              <a:rPr lang="de-DE" dirty="0"/>
              <a:t>25.6.2026</a:t>
            </a:r>
          </a:p>
        </p:txBody>
      </p:sp>
      <p:sp>
        <p:nvSpPr>
          <p:cNvPr id="8" name="Fußzeilenplatzhalter 4">
            <a:extLst>
              <a:ext uri="{FF2B5EF4-FFF2-40B4-BE49-F238E27FC236}">
                <a16:creationId xmlns:a16="http://schemas.microsoft.com/office/drawing/2014/main" id="{36A9C329-E601-D1B5-7CC4-FFFABB9E1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56610" y="6481011"/>
            <a:ext cx="8823157" cy="184317"/>
          </a:xfrm>
        </p:spPr>
        <p:txBody>
          <a:bodyPr/>
          <a:lstStyle/>
          <a:p>
            <a:r>
              <a:rPr lang="de-DE" dirty="0"/>
              <a:t>Menzel, ÖV-Lehre</a:t>
            </a:r>
          </a:p>
        </p:txBody>
      </p:sp>
    </p:spTree>
    <p:extLst>
      <p:ext uri="{BB962C8B-B14F-4D97-AF65-F5344CB8AC3E}">
        <p14:creationId xmlns:p14="http://schemas.microsoft.com/office/powerpoint/2010/main" val="1878783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Frühere Bachelorprojekte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9534A-BDEF-4E2F-87B7-7CFE3C6EE2A5}" type="slidenum">
              <a:rPr lang="de-DE" smtClean="0"/>
              <a:pPr/>
              <a:t>4</a:t>
            </a:fld>
            <a:endParaRPr lang="de-DE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Planung und Betrieb im ÖPNV (2011-2015)</a:t>
            </a:r>
          </a:p>
          <a:p>
            <a:r>
              <a:rPr lang="de-DE" dirty="0"/>
              <a:t>Stadtbahnverlängerungsprojekte in Braunschweig, Hannover und Magdeburg</a:t>
            </a:r>
          </a:p>
          <a:p>
            <a:r>
              <a:rPr lang="de-DE" dirty="0"/>
              <a:t>Schnellbustrasse in bzw. nach Wolfsburg</a:t>
            </a:r>
          </a:p>
          <a:p>
            <a:r>
              <a:rPr lang="de-DE" dirty="0"/>
              <a:t>Teilleistung  einem Schwerpunktmodul</a:t>
            </a:r>
          </a:p>
          <a:p>
            <a:r>
              <a:rPr lang="de-DE" dirty="0"/>
              <a:t>Inputs und semesterbegleitende Übungsaufgabe</a:t>
            </a:r>
          </a:p>
          <a:p>
            <a:r>
              <a:rPr lang="de-DE" dirty="0"/>
              <a:t>Zusammenarbeit mit Verkehrsbetrieben und Kommune</a:t>
            </a:r>
          </a:p>
          <a:p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E3060FD3-38BB-583F-CDE7-CB4D25D514E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1742" y="2613804"/>
            <a:ext cx="4738113" cy="2663888"/>
          </a:xfrm>
          <a:prstGeom prst="rect">
            <a:avLst/>
          </a:prstGeom>
        </p:spPr>
      </p:pic>
      <p:sp>
        <p:nvSpPr>
          <p:cNvPr id="9" name="Datumsplatzhalter 3">
            <a:extLst>
              <a:ext uri="{FF2B5EF4-FFF2-40B4-BE49-F238E27FC236}">
                <a16:creationId xmlns:a16="http://schemas.microsoft.com/office/drawing/2014/main" id="{F643BA7B-47C3-EF08-4E01-DF76E02BEF5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5276" y="6481011"/>
            <a:ext cx="1173480" cy="184317"/>
          </a:xfrm>
        </p:spPr>
        <p:txBody>
          <a:bodyPr/>
          <a:lstStyle/>
          <a:p>
            <a:r>
              <a:rPr lang="de-DE" dirty="0"/>
              <a:t>25.6.2026</a:t>
            </a:r>
          </a:p>
        </p:txBody>
      </p:sp>
      <p:sp>
        <p:nvSpPr>
          <p:cNvPr id="10" name="Fußzeilenplatzhalter 4">
            <a:extLst>
              <a:ext uri="{FF2B5EF4-FFF2-40B4-BE49-F238E27FC236}">
                <a16:creationId xmlns:a16="http://schemas.microsoft.com/office/drawing/2014/main" id="{A66A1770-3A62-B75A-260C-ACEDF14B0A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56610" y="6481011"/>
            <a:ext cx="8823157" cy="184317"/>
          </a:xfrm>
        </p:spPr>
        <p:txBody>
          <a:bodyPr/>
          <a:lstStyle/>
          <a:p>
            <a:r>
              <a:rPr lang="de-DE" dirty="0"/>
              <a:t>Menzel, ÖV-Lehre</a:t>
            </a:r>
          </a:p>
        </p:txBody>
      </p:sp>
    </p:spTree>
    <p:extLst>
      <p:ext uri="{BB962C8B-B14F-4D97-AF65-F5344CB8AC3E}">
        <p14:creationId xmlns:p14="http://schemas.microsoft.com/office/powerpoint/2010/main" val="2021979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Rekurrierende Bachelorprojekte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9534A-BDEF-4E2F-87B7-7CFE3C6EE2A5}" type="slidenum">
              <a:rPr lang="de-DE" smtClean="0"/>
              <a:pPr/>
              <a:t>5</a:t>
            </a:fld>
            <a:endParaRPr lang="de-DE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ÖV-Infrastrukturplanung (seit 2018)</a:t>
            </a:r>
            <a:br>
              <a:rPr lang="de-DE" dirty="0"/>
            </a:br>
            <a:r>
              <a:rPr lang="de-DE" dirty="0"/>
              <a:t>Gemeinsame Vorlesung HSRM + Ostfalia</a:t>
            </a:r>
            <a:br>
              <a:rPr lang="de-DE" dirty="0"/>
            </a:br>
            <a:r>
              <a:rPr lang="de-DE" dirty="0"/>
              <a:t>Exklusive Übungsaufgabe HSRM (bis 2024 – 2025 ausgesetzt)</a:t>
            </a:r>
            <a:br>
              <a:rPr lang="de-DE" dirty="0"/>
            </a:br>
            <a:r>
              <a:rPr lang="de-DE" dirty="0"/>
              <a:t>Ab 2026 als hochschulübergreifende Aufgabe geplant</a:t>
            </a:r>
          </a:p>
          <a:p>
            <a:r>
              <a:rPr lang="de-DE" dirty="0"/>
              <a:t>Stationsbau und Umfeldgestaltung (seit 2026)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7" name="Datumsplatzhalter 3">
            <a:extLst>
              <a:ext uri="{FF2B5EF4-FFF2-40B4-BE49-F238E27FC236}">
                <a16:creationId xmlns:a16="http://schemas.microsoft.com/office/drawing/2014/main" id="{397B0EE9-80E1-1F16-F818-EC560DE265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5276" y="6481011"/>
            <a:ext cx="1173480" cy="184317"/>
          </a:xfrm>
        </p:spPr>
        <p:txBody>
          <a:bodyPr/>
          <a:lstStyle/>
          <a:p>
            <a:r>
              <a:rPr lang="de-DE" dirty="0"/>
              <a:t>25.6.2026</a:t>
            </a:r>
          </a:p>
        </p:txBody>
      </p:sp>
      <p:sp>
        <p:nvSpPr>
          <p:cNvPr id="9" name="Fußzeilenplatzhalter 4">
            <a:extLst>
              <a:ext uri="{FF2B5EF4-FFF2-40B4-BE49-F238E27FC236}">
                <a16:creationId xmlns:a16="http://schemas.microsoft.com/office/drawing/2014/main" id="{74D7ADD3-0919-EF97-53D1-D9BFC7D83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56610" y="6481011"/>
            <a:ext cx="8823157" cy="184317"/>
          </a:xfrm>
        </p:spPr>
        <p:txBody>
          <a:bodyPr/>
          <a:lstStyle/>
          <a:p>
            <a:r>
              <a:rPr lang="de-DE" dirty="0"/>
              <a:t>Menzel, ÖV-Lehre</a:t>
            </a:r>
          </a:p>
        </p:txBody>
      </p:sp>
    </p:spTree>
    <p:extLst>
      <p:ext uri="{BB962C8B-B14F-4D97-AF65-F5344CB8AC3E}">
        <p14:creationId xmlns:p14="http://schemas.microsoft.com/office/powerpoint/2010/main" val="1560250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ÖV-Infrastrukturplanung - Projektauswahl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20.05.2018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Titel; Referent/in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9534A-BDEF-4E2F-87B7-7CFE3C6EE2A5}" type="slidenum">
              <a:rPr lang="de-DE" smtClean="0"/>
              <a:pPr/>
              <a:t>6</a:t>
            </a:fld>
            <a:endParaRPr lang="de-DE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sz="1200" dirty="0"/>
              <a:t>2018 – Tunnelbauwerk Wiesbaden </a:t>
            </a:r>
            <a:r>
              <a:rPr lang="de-DE" sz="1200" dirty="0" err="1"/>
              <a:t>Hbf</a:t>
            </a:r>
            <a:r>
              <a:rPr lang="de-DE" sz="1200" dirty="0"/>
              <a:t> – Wiesbaden Klarenthal</a:t>
            </a:r>
            <a:br>
              <a:rPr lang="de-DE" sz="1200" dirty="0"/>
            </a:br>
            <a:r>
              <a:rPr lang="de-DE" sz="1200" dirty="0"/>
              <a:t>(Partner: DB Netz – </a:t>
            </a:r>
            <a:r>
              <a:rPr lang="de-DE" sz="1200" dirty="0" err="1"/>
              <a:t>Tunnelbau&amp;Tunnelsanierung</a:t>
            </a:r>
            <a:r>
              <a:rPr lang="de-DE" sz="1200" dirty="0"/>
              <a:t>)</a:t>
            </a:r>
          </a:p>
          <a:p>
            <a:r>
              <a:rPr lang="de-DE" sz="1200" dirty="0"/>
              <a:t>2019 – Stadtbahnverlängerung Frankfurt-Süd/Lokalbahnhof –Sachsenhäuser Warte</a:t>
            </a:r>
            <a:br>
              <a:rPr lang="de-DE" sz="1200" dirty="0"/>
            </a:br>
            <a:r>
              <a:rPr lang="de-DE" sz="1200" dirty="0"/>
              <a:t>(Partner: </a:t>
            </a:r>
            <a:r>
              <a:rPr lang="de-DE" sz="1200" dirty="0" err="1"/>
              <a:t>traffIQ</a:t>
            </a:r>
            <a:r>
              <a:rPr lang="de-DE" sz="1200" dirty="0"/>
              <a:t>)</a:t>
            </a:r>
          </a:p>
          <a:p>
            <a:r>
              <a:rPr lang="de-DE" sz="1200" dirty="0"/>
              <a:t>2020 – Stadtbahnverlängerung „Schwetzinger Spange“</a:t>
            </a:r>
            <a:br>
              <a:rPr lang="de-DE" sz="1200" dirty="0"/>
            </a:br>
            <a:r>
              <a:rPr lang="de-DE" sz="1200" dirty="0"/>
              <a:t>(Partner: RNV Mannheim)</a:t>
            </a:r>
          </a:p>
          <a:p>
            <a:r>
              <a:rPr lang="de-DE" sz="1200" dirty="0"/>
              <a:t>2021 – Neubau/Reaktivierung Kaiserbahn Kirchheimbolanden – </a:t>
            </a:r>
            <a:r>
              <a:rPr lang="de-DE" sz="1200" dirty="0" err="1"/>
              <a:t>Marnheim</a:t>
            </a:r>
            <a:br>
              <a:rPr lang="de-DE" sz="1200" dirty="0"/>
            </a:br>
            <a:r>
              <a:rPr lang="de-DE" sz="1200" dirty="0"/>
              <a:t>(Partner: Donnersbergkreis)</a:t>
            </a:r>
          </a:p>
          <a:p>
            <a:r>
              <a:rPr lang="de-DE" sz="1200" dirty="0"/>
              <a:t>2022 – Stadtbahnanschluss Mainz-Gonsenheim Wildpark</a:t>
            </a:r>
            <a:br>
              <a:rPr lang="de-DE" sz="1200" dirty="0"/>
            </a:br>
            <a:r>
              <a:rPr lang="de-DE" sz="1200" dirty="0"/>
              <a:t>(Partner: MVG Mainz)</a:t>
            </a:r>
          </a:p>
          <a:p>
            <a:r>
              <a:rPr lang="de-DE" sz="1200" dirty="0"/>
              <a:t>2023 – Haltepunkt Loreley (gemeinsam mit Frankfurt UAS)</a:t>
            </a:r>
            <a:br>
              <a:rPr lang="de-DE" sz="1200" dirty="0"/>
            </a:br>
            <a:r>
              <a:rPr lang="de-DE" sz="1200" dirty="0"/>
              <a:t>(Partner: Verbandsgemeinde Loreley, BUGA 2029 gGmbH)</a:t>
            </a:r>
          </a:p>
          <a:p>
            <a:r>
              <a:rPr lang="de-DE" sz="1200" dirty="0"/>
              <a:t>2024 – SPNV-Spange Dreieich – Seligenstadt</a:t>
            </a:r>
            <a:br>
              <a:rPr lang="de-DE" sz="1200" dirty="0"/>
            </a:br>
            <a:r>
              <a:rPr lang="de-DE" sz="1200" dirty="0"/>
              <a:t>(Partner Landkreis Offenbach, RMV)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464FD15E-4910-D02E-2ABB-965726D0A75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1465" y="2335136"/>
            <a:ext cx="4681268" cy="3510951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51D8AD91-E06A-336B-15CE-5228BB4A4E3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1465" y="2304456"/>
            <a:ext cx="4681268" cy="3510951"/>
          </a:xfrm>
          <a:prstGeom prst="rect">
            <a:avLst/>
          </a:prstGeom>
        </p:spPr>
      </p:pic>
      <p:pic>
        <p:nvPicPr>
          <p:cNvPr id="11" name="Picture 1">
            <a:extLst>
              <a:ext uri="{FF2B5EF4-FFF2-40B4-BE49-F238E27FC236}">
                <a16:creationId xmlns:a16="http://schemas.microsoft.com/office/drawing/2014/main" id="{6E99C7CD-20ED-A4B2-DDF8-86808B4139C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4827" y="2904565"/>
            <a:ext cx="4697905" cy="2697022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2B942F1B-7075-4C02-10EE-E46824A94D8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3800" y="1042593"/>
            <a:ext cx="3536597" cy="5004000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CD7A9AB0-E344-91ED-6BDB-ED82F859C62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3046" y="2335136"/>
            <a:ext cx="4709686" cy="3532265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6359B8A4-FE2D-2A2A-9FE7-A182F8844F9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3044" y="2335135"/>
            <a:ext cx="4709687" cy="3532266"/>
          </a:xfrm>
          <a:prstGeom prst="rect">
            <a:avLst/>
          </a:prstGeom>
        </p:spPr>
      </p:pic>
      <p:pic>
        <p:nvPicPr>
          <p:cNvPr id="33" name="Grafik 32">
            <a:extLst>
              <a:ext uri="{FF2B5EF4-FFF2-40B4-BE49-F238E27FC236}">
                <a16:creationId xmlns:a16="http://schemas.microsoft.com/office/drawing/2014/main" id="{96A54F79-C1CA-792B-E026-2814AB91766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3042" y="2283141"/>
            <a:ext cx="4681268" cy="3510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64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Stationsbau und Umfeld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20.05.2018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Titel; Referent/in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9534A-BDEF-4E2F-87B7-7CFE3C6EE2A5}" type="slidenum">
              <a:rPr lang="de-DE" smtClean="0"/>
              <a:pPr/>
              <a:t>7</a:t>
            </a:fld>
            <a:endParaRPr lang="de-DE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sz="1400" dirty="0"/>
              <a:t>2026 - Neubau Bahnstation </a:t>
            </a:r>
            <a:r>
              <a:rPr lang="de-DE" sz="1400" dirty="0" err="1"/>
              <a:t>Leinde</a:t>
            </a:r>
            <a:r>
              <a:rPr lang="de-DE" sz="1400" dirty="0"/>
              <a:t> </a:t>
            </a:r>
            <a:br>
              <a:rPr lang="de-DE" sz="1400" dirty="0"/>
            </a:br>
            <a:r>
              <a:rPr lang="de-DE" sz="1400" dirty="0"/>
              <a:t>(Ortsteil von Wolfenbüttel)</a:t>
            </a:r>
            <a:br>
              <a:rPr lang="de-DE" sz="1400" dirty="0"/>
            </a:br>
            <a:r>
              <a:rPr lang="de-DE" sz="1400" dirty="0"/>
              <a:t>Lage der Station, Bahnsteigvarianten, Ausstattung, </a:t>
            </a:r>
            <a:br>
              <a:rPr lang="de-DE" sz="1400" dirty="0"/>
            </a:br>
            <a:r>
              <a:rPr lang="de-DE" sz="1400" dirty="0"/>
              <a:t>Integration ins Umfeld vor Ort</a:t>
            </a:r>
            <a:br>
              <a:rPr lang="de-DE" sz="1400" dirty="0"/>
            </a:br>
            <a:r>
              <a:rPr lang="de-DE" sz="1400" dirty="0"/>
              <a:t>(Partner: Stadt Wolfenbüttel, Regionalverband Großraum</a:t>
            </a:r>
            <a:br>
              <a:rPr lang="de-DE" sz="1400" dirty="0"/>
            </a:br>
            <a:r>
              <a:rPr lang="de-DE" sz="1400" dirty="0"/>
              <a:t>Braunschweig) 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73A860CD-458B-52AD-076A-4F1B0A8173E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5297" y="1564026"/>
            <a:ext cx="6409257" cy="4531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142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Rekurrierende Masterprojekte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9534A-BDEF-4E2F-87B7-7CFE3C6EE2A5}" type="slidenum">
              <a:rPr lang="de-DE" smtClean="0"/>
              <a:pPr/>
              <a:t>8</a:t>
            </a:fld>
            <a:endParaRPr lang="de-DE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Projektmanagement im ÖV (seit 2011)</a:t>
            </a:r>
            <a:br>
              <a:rPr lang="de-DE" dirty="0"/>
            </a:br>
            <a:r>
              <a:rPr lang="de-DE" dirty="0"/>
              <a:t>Blocktermine, Exkursion, Präsentation vor Projektpartnern</a:t>
            </a:r>
          </a:p>
          <a:p>
            <a:pPr marL="0" indent="0">
              <a:buNone/>
            </a:pPr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7" name="Datumsplatzhalter 3">
            <a:extLst>
              <a:ext uri="{FF2B5EF4-FFF2-40B4-BE49-F238E27FC236}">
                <a16:creationId xmlns:a16="http://schemas.microsoft.com/office/drawing/2014/main" id="{397B0EE9-80E1-1F16-F818-EC560DE265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5276" y="6481011"/>
            <a:ext cx="1173480" cy="184317"/>
          </a:xfrm>
        </p:spPr>
        <p:txBody>
          <a:bodyPr/>
          <a:lstStyle/>
          <a:p>
            <a:r>
              <a:rPr lang="de-DE" dirty="0"/>
              <a:t>25.6.2026</a:t>
            </a:r>
          </a:p>
        </p:txBody>
      </p:sp>
      <p:sp>
        <p:nvSpPr>
          <p:cNvPr id="9" name="Fußzeilenplatzhalter 4">
            <a:extLst>
              <a:ext uri="{FF2B5EF4-FFF2-40B4-BE49-F238E27FC236}">
                <a16:creationId xmlns:a16="http://schemas.microsoft.com/office/drawing/2014/main" id="{74D7ADD3-0919-EF97-53D1-D9BFC7D83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56610" y="6481011"/>
            <a:ext cx="8823157" cy="184317"/>
          </a:xfrm>
        </p:spPr>
        <p:txBody>
          <a:bodyPr/>
          <a:lstStyle/>
          <a:p>
            <a:r>
              <a:rPr lang="de-DE" dirty="0"/>
              <a:t>Menzel, ÖV-Lehre</a:t>
            </a:r>
          </a:p>
        </p:txBody>
      </p:sp>
    </p:spTree>
    <p:extLst>
      <p:ext uri="{BB962C8B-B14F-4D97-AF65-F5344CB8AC3E}">
        <p14:creationId xmlns:p14="http://schemas.microsoft.com/office/powerpoint/2010/main" val="20913301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Projektmanagement im ÖV – ältere Projekte (jeweils im Wintersemester)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20.05.2018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Titel; Referent/in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9534A-BDEF-4E2F-87B7-7CFE3C6EE2A5}" type="slidenum">
              <a:rPr lang="de-DE" smtClean="0"/>
              <a:pPr/>
              <a:t>9</a:t>
            </a:fld>
            <a:endParaRPr lang="de-DE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sz="1200" dirty="0"/>
              <a:t>2011 – Hochbahnsteige im Netz der Üstra Hannover</a:t>
            </a:r>
            <a:br>
              <a:rPr lang="de-DE" sz="1200" dirty="0"/>
            </a:br>
            <a:r>
              <a:rPr lang="de-DE" sz="1200" dirty="0"/>
              <a:t>Partner: </a:t>
            </a:r>
            <a:r>
              <a:rPr lang="de-DE" sz="1200" dirty="0" err="1"/>
              <a:t>TransTecBau</a:t>
            </a:r>
            <a:endParaRPr lang="de-DE" sz="1200" dirty="0"/>
          </a:p>
          <a:p>
            <a:r>
              <a:rPr lang="de-DE" sz="1200" dirty="0"/>
              <a:t>2012 – Erschließung von Sportimmobilien in Göttingen</a:t>
            </a:r>
            <a:br>
              <a:rPr lang="de-DE" sz="1200" dirty="0"/>
            </a:br>
            <a:r>
              <a:rPr lang="de-DE" sz="1200" dirty="0"/>
              <a:t>Partner: ASC Göttingen</a:t>
            </a:r>
          </a:p>
          <a:p>
            <a:r>
              <a:rPr lang="de-DE" sz="1200" dirty="0"/>
              <a:t>2013 – Wasserbus Wolfsburg</a:t>
            </a:r>
            <a:br>
              <a:rPr lang="de-DE" sz="1200" dirty="0"/>
            </a:br>
            <a:r>
              <a:rPr lang="de-DE" sz="1200" dirty="0"/>
              <a:t>Partner: Stadt Wolfsburg</a:t>
            </a:r>
          </a:p>
          <a:p>
            <a:r>
              <a:rPr lang="de-DE" sz="1200" dirty="0"/>
              <a:t>2014 – Erschließungsqualität Bahnstrecke Braunschweig – Salzgitter-Ringelheim </a:t>
            </a:r>
            <a:br>
              <a:rPr lang="de-DE" sz="1200" dirty="0"/>
            </a:br>
            <a:r>
              <a:rPr lang="de-DE" sz="1200" dirty="0"/>
              <a:t>Partner: Regionalverband Großraum Braunschweig, DB Netz</a:t>
            </a:r>
          </a:p>
          <a:p>
            <a:r>
              <a:rPr lang="de-DE" sz="1200" dirty="0"/>
              <a:t>2015 – „NAH-Tour-Konzept Salzgitter“ – Mit E-</a:t>
            </a:r>
            <a:r>
              <a:rPr lang="de-DE" sz="1200" dirty="0" err="1"/>
              <a:t>Tuctucs</a:t>
            </a:r>
            <a:r>
              <a:rPr lang="de-DE" sz="1200" dirty="0"/>
              <a:t> zu Naturtouristischen Zielen </a:t>
            </a:r>
            <a:br>
              <a:rPr lang="de-DE" sz="1200" dirty="0"/>
            </a:br>
            <a:r>
              <a:rPr lang="de-DE" sz="1200" dirty="0"/>
              <a:t>Partner: Stadt Salzgitter</a:t>
            </a:r>
          </a:p>
          <a:p>
            <a:r>
              <a:rPr lang="de-DE" sz="1200" dirty="0"/>
              <a:t>2016 – Alternativplanung einer Bahnstation in Braunschweig-</a:t>
            </a:r>
            <a:r>
              <a:rPr lang="de-DE" sz="1200" dirty="0" err="1"/>
              <a:t>Broitzem</a:t>
            </a:r>
            <a:br>
              <a:rPr lang="de-DE" sz="1200" dirty="0"/>
            </a:br>
            <a:r>
              <a:rPr lang="de-DE" sz="1200" dirty="0"/>
              <a:t>Partner: Regionalverband Großraum Braunschweig</a:t>
            </a:r>
          </a:p>
          <a:p>
            <a:r>
              <a:rPr lang="de-DE" sz="1200" dirty="0"/>
              <a:t>2017 – Reaktivierung Bahnstrecke Soltau-Lüneburg</a:t>
            </a:r>
            <a:br>
              <a:rPr lang="de-DE" sz="1200" dirty="0"/>
            </a:br>
            <a:r>
              <a:rPr lang="de-DE" sz="1200" dirty="0"/>
              <a:t>Partner: </a:t>
            </a:r>
            <a:r>
              <a:rPr lang="de-DE" sz="1200" dirty="0" err="1"/>
              <a:t>erixx</a:t>
            </a:r>
            <a:r>
              <a:rPr lang="de-DE" sz="1200" dirty="0"/>
              <a:t>, OHE</a:t>
            </a:r>
          </a:p>
          <a:p>
            <a:endParaRPr lang="de-DE" sz="1400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57612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aster_1">
  <a:themeElements>
    <a:clrScheme name="Ostfalia">
      <a:dk1>
        <a:srgbClr val="003A79"/>
      </a:dk1>
      <a:lt1>
        <a:sysClr val="window" lastClr="FFFFFF"/>
      </a:lt1>
      <a:dk2>
        <a:srgbClr val="003A79"/>
      </a:dk2>
      <a:lt2>
        <a:srgbClr val="FFFFFF"/>
      </a:lt2>
      <a:accent1>
        <a:srgbClr val="003A79"/>
      </a:accent1>
      <a:accent2>
        <a:srgbClr val="7AB51D"/>
      </a:accent2>
      <a:accent3>
        <a:srgbClr val="E2001A"/>
      </a:accent3>
      <a:accent4>
        <a:srgbClr val="009EE0"/>
      </a:accent4>
      <a:accent5>
        <a:srgbClr val="EE7F00"/>
      </a:accent5>
      <a:accent6>
        <a:srgbClr val="003A79"/>
      </a:accent6>
      <a:hlink>
        <a:srgbClr val="3333CC"/>
      </a:hlink>
      <a:folHlink>
        <a:srgbClr val="990099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marL="0" indent="0">
          <a:buFontTx/>
          <a:buNone/>
          <a:defRPr sz="180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aesentation_salzgitter_extern.potx" id="{38DCF295-C9F6-4B50-8D18-D4E4FDECC1FC}" vid="{DE852B41-72D7-4E89-B9F3-5AED9DD746C7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praesentation_salzgitter_extern</Template>
  <TotalTime>0</TotalTime>
  <Words>902</Words>
  <Application>Microsoft Office PowerPoint</Application>
  <PresentationFormat>Breitbild</PresentationFormat>
  <Paragraphs>139</Paragraphs>
  <Slides>14</Slides>
  <Notes>0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14</vt:i4>
      </vt:variant>
    </vt:vector>
  </HeadingPairs>
  <TitlesOfParts>
    <vt:vector size="21" baseType="lpstr">
      <vt:lpstr>Arial</vt:lpstr>
      <vt:lpstr>Calibri</vt:lpstr>
      <vt:lpstr>Courier New</vt:lpstr>
      <vt:lpstr>Symbol</vt:lpstr>
      <vt:lpstr>Wingdings</vt:lpstr>
      <vt:lpstr>Master_1</vt:lpstr>
      <vt:lpstr>Image</vt:lpstr>
      <vt:lpstr>Studentische ÖV-Projekte in Kooperation mit Praxispartnern -</vt:lpstr>
      <vt:lpstr>Inhaltsverzeichnis</vt:lpstr>
      <vt:lpstr>Praxisnahe Lehre</vt:lpstr>
      <vt:lpstr>Frühere Bachelorprojekte</vt:lpstr>
      <vt:lpstr>Rekurrierende Bachelorprojekte</vt:lpstr>
      <vt:lpstr>ÖV-Infrastrukturplanung - Projektauswahl</vt:lpstr>
      <vt:lpstr>Stationsbau und Umfeld</vt:lpstr>
      <vt:lpstr>Rekurrierende Masterprojekte</vt:lpstr>
      <vt:lpstr>Projektmanagement im ÖV – ältere Projekte (jeweils im Wintersemester)</vt:lpstr>
      <vt:lpstr>Projektmanagement im ÖV seit 2018 im Sommersemester</vt:lpstr>
      <vt:lpstr>Hochschulübergreifende Projekte</vt:lpstr>
      <vt:lpstr>Hands-On-Tage und Übungsaufgabe 2025</vt:lpstr>
      <vt:lpstr>Geplante Projekte</vt:lpstr>
      <vt:lpstr>Herzlichen Dank für Ihre Aufmerksamkeit</vt:lpstr>
    </vt:vector>
  </TitlesOfParts>
  <Company>Hochschule Ostfalia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Mustertitel 1 für Präsentationen einer Fakultät</dc:title>
  <dc:subject>Ostfalia Design</dc:subject>
  <dc:creator>Ostfalia</dc:creator>
  <cp:lastModifiedBy>Christoph Menzel</cp:lastModifiedBy>
  <cp:revision>32</cp:revision>
  <dcterms:created xsi:type="dcterms:W3CDTF">2018-06-25T10:46:36Z</dcterms:created>
  <dcterms:modified xsi:type="dcterms:W3CDTF">2026-06-16T13:30:00Z</dcterms:modified>
</cp:coreProperties>
</file>